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67" r:id="rId2"/>
    <p:sldId id="371" r:id="rId3"/>
    <p:sldId id="426" r:id="rId4"/>
    <p:sldId id="373" r:id="rId5"/>
    <p:sldId id="372" r:id="rId6"/>
    <p:sldId id="378" r:id="rId7"/>
    <p:sldId id="376" r:id="rId8"/>
    <p:sldId id="374" r:id="rId9"/>
    <p:sldId id="375" r:id="rId10"/>
    <p:sldId id="421" r:id="rId11"/>
    <p:sldId id="419" r:id="rId12"/>
    <p:sldId id="416" r:id="rId13"/>
    <p:sldId id="377" r:id="rId14"/>
    <p:sldId id="428" r:id="rId15"/>
    <p:sldId id="401" r:id="rId16"/>
    <p:sldId id="257" r:id="rId17"/>
    <p:sldId id="256" r:id="rId18"/>
    <p:sldId id="258" r:id="rId19"/>
    <p:sldId id="259" r:id="rId20"/>
    <p:sldId id="260" r:id="rId21"/>
    <p:sldId id="261" r:id="rId22"/>
    <p:sldId id="262" r:id="rId23"/>
    <p:sldId id="264" r:id="rId24"/>
    <p:sldId id="402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1D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DE8C6CA-4CDD-A560-6E15-F5C7B66209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4B2076-F0DE-F86E-96F1-FE84009360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CB2DB-7B5C-42DB-B5F9-6634FEAB7306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00805-5BB0-7278-5C93-149165E8C9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FFB211-F746-F2DE-EF20-288778B5DF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37127-F488-421E-8D56-BF1C4A5A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0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2FFC7-CDA0-4A36-9CF8-CCDD9A25556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9539C-39DB-4DEA-A3F5-6416FF968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83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CA2CBCE-8E1B-4A39-AB7E-CC93D0DBF580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24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5863" y="698500"/>
            <a:ext cx="4654550" cy="34909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2310" y="4420207"/>
            <a:ext cx="5618480" cy="41907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34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46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3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595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451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856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597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82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568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625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693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997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928918-F440-1A1F-7438-DA0660CEB30D}"/>
              </a:ext>
            </a:extLst>
          </p:cNvPr>
          <p:cNvSpPr/>
          <p:nvPr userDrawn="1"/>
        </p:nvSpPr>
        <p:spPr>
          <a:xfrm>
            <a:off x="0" y="5917223"/>
            <a:ext cx="9144000" cy="940777"/>
          </a:xfrm>
          <a:prstGeom prst="rect">
            <a:avLst/>
          </a:prstGeom>
          <a:solidFill>
            <a:srgbClr val="00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9F046B-63DD-F88D-3068-7255C47DC91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793" y="6054171"/>
            <a:ext cx="1206379" cy="66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73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ba_hW8XM_g" TargetMode="External"/><Relationship Id="rId5" Type="http://schemas.openxmlformats.org/officeDocument/2006/relationships/image" Target="../media/image8.png"/><Relationship Id="rId4" Type="http://schemas.openxmlformats.org/officeDocument/2006/relationships/hyperlink" Target="https://www.youtube.com/watch?v=pba_hW8XM_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727" y="2294793"/>
            <a:ext cx="7886700" cy="3011732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b="1" dirty="0"/>
              <a:t>CT B-5 Leadership Academy</a:t>
            </a:r>
          </a:p>
          <a:p>
            <a:pPr marL="0" indent="0" algn="ctr">
              <a:buNone/>
            </a:pPr>
            <a:r>
              <a:rPr lang="en-US" b="1" dirty="0"/>
              <a:t>January 29, 2026</a:t>
            </a:r>
          </a:p>
          <a:p>
            <a:pPr marL="0" indent="0" algn="ctr">
              <a:buNone/>
            </a:pPr>
            <a:r>
              <a:rPr lang="en-US" b="1" dirty="0"/>
              <a:t>Mary Beth Bruder, PhD             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EAB078F-5E87-ADDF-62A9-100EB09E4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5147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Intro to ECI Leadership</a:t>
            </a:r>
          </a:p>
        </p:txBody>
      </p:sp>
    </p:spTree>
    <p:extLst>
      <p:ext uri="{BB962C8B-B14F-4D97-AF65-F5344CB8AC3E}">
        <p14:creationId xmlns:p14="http://schemas.microsoft.com/office/powerpoint/2010/main" val="3064064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What are the Leadership Characteristics That are Important to You in Your Role?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NOW?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The Future?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Will You Acquire Them?</a:t>
            </a:r>
          </a:p>
        </p:txBody>
      </p:sp>
    </p:spTree>
    <p:extLst>
      <p:ext uri="{BB962C8B-B14F-4D97-AF65-F5344CB8AC3E}">
        <p14:creationId xmlns:p14="http://schemas.microsoft.com/office/powerpoint/2010/main" val="3635429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7962E-F229-4E2E-B4D3-D74FA1A9F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j-lt"/>
              </a:rPr>
              <a:t>MY Essential Characteristics of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7A3F3-415B-4943-A8FD-DC1819339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5129"/>
            <a:ext cx="7886700" cy="433183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800" dirty="0"/>
              <a:t>Integrity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800" dirty="0"/>
              <a:t>Moral Judgement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800" dirty="0"/>
              <a:t>Courage  </a:t>
            </a:r>
          </a:p>
        </p:txBody>
      </p:sp>
    </p:spTree>
    <p:extLst>
      <p:ext uri="{BB962C8B-B14F-4D97-AF65-F5344CB8AC3E}">
        <p14:creationId xmlns:p14="http://schemas.microsoft.com/office/powerpoint/2010/main" val="350952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CFDA5-4F41-4FD7-B912-21C9DD143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Valued Leadership Competencies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C93A2-F9A9-4CB8-A2AE-2EE2A295E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046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Having a clear purpose</a:t>
            </a:r>
          </a:p>
          <a:p>
            <a:pPr marL="0" indent="0">
              <a:buNone/>
            </a:pPr>
            <a:r>
              <a:rPr lang="en-US" sz="3600" dirty="0"/>
              <a:t>Able to navigate complex systems</a:t>
            </a:r>
          </a:p>
          <a:p>
            <a:pPr marL="0" indent="0">
              <a:buNone/>
            </a:pPr>
            <a:r>
              <a:rPr lang="en-US" sz="3600" dirty="0"/>
              <a:t>Able to develop a shared vision for the service delivery system </a:t>
            </a:r>
          </a:p>
          <a:p>
            <a:pPr marL="0" indent="0">
              <a:buNone/>
            </a:pPr>
            <a:r>
              <a:rPr lang="en-US" sz="3600" dirty="0"/>
              <a:t>Able to build trusting relationships</a:t>
            </a:r>
          </a:p>
          <a:p>
            <a:pPr marL="0" indent="0">
              <a:buNone/>
            </a:pPr>
            <a:r>
              <a:rPr lang="en-US" sz="3600" dirty="0"/>
              <a:t>Able to take risks</a:t>
            </a:r>
          </a:p>
          <a:p>
            <a:pPr marL="0" indent="0">
              <a:buNone/>
            </a:pPr>
            <a:r>
              <a:rPr lang="en-US" sz="3600" dirty="0"/>
              <a:t>Able to collaborate</a:t>
            </a:r>
          </a:p>
        </p:txBody>
      </p:sp>
    </p:spTree>
    <p:extLst>
      <p:ext uri="{BB962C8B-B14F-4D97-AF65-F5344CB8AC3E}">
        <p14:creationId xmlns:p14="http://schemas.microsoft.com/office/powerpoint/2010/main" val="1145427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4F66-B8FF-4A79-AB6B-ACDAA82EB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Leaders Must: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F0A23-584C-4E2D-A32B-A763053EF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1991"/>
            <a:ext cx="7886700" cy="47073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Establish and maintain principles that become inherent in the organization they are leading:</a:t>
            </a:r>
          </a:p>
          <a:p>
            <a:pPr marL="0" indent="0">
              <a:buNone/>
            </a:pPr>
            <a:r>
              <a:rPr lang="en-US" dirty="0"/>
              <a:t>	rationale environments</a:t>
            </a:r>
          </a:p>
          <a:p>
            <a:pPr marL="0" indent="0">
              <a:buNone/>
            </a:pPr>
            <a:r>
              <a:rPr lang="en-US" dirty="0"/>
              <a:t>	clear values</a:t>
            </a:r>
          </a:p>
          <a:p>
            <a:pPr marL="0" indent="0">
              <a:buNone/>
            </a:pPr>
            <a:r>
              <a:rPr lang="en-US" dirty="0"/>
              <a:t>	openness to change and innovation</a:t>
            </a:r>
          </a:p>
          <a:p>
            <a:pPr marL="0" indent="0">
              <a:buNone/>
            </a:pPr>
            <a:r>
              <a:rPr lang="en-US" dirty="0"/>
              <a:t>	maturity</a:t>
            </a:r>
          </a:p>
          <a:p>
            <a:pPr marL="0" indent="0">
              <a:buNone/>
            </a:pPr>
            <a:r>
              <a:rPr lang="en-US" dirty="0"/>
              <a:t>	space for people to grow</a:t>
            </a:r>
          </a:p>
          <a:p>
            <a:pPr marL="0" indent="0">
              <a:buNone/>
            </a:pPr>
            <a:r>
              <a:rPr lang="en-US" dirty="0"/>
              <a:t>	momentum effectiveness </a:t>
            </a:r>
          </a:p>
          <a:p>
            <a:pPr marL="0" indent="0">
              <a:buNone/>
            </a:pPr>
            <a:r>
              <a:rPr lang="en-US" dirty="0"/>
              <a:t>	stewardship</a:t>
            </a:r>
          </a:p>
          <a:p>
            <a:pPr marL="0" indent="0">
              <a:buNone/>
            </a:pPr>
            <a:r>
              <a:rPr lang="en-US" sz="2400" dirty="0"/>
              <a:t>					Bloch, 1996; </a:t>
            </a:r>
            <a:r>
              <a:rPr lang="en-US" sz="2400" dirty="0" err="1"/>
              <a:t>DuPree</a:t>
            </a:r>
            <a:r>
              <a:rPr lang="en-US" sz="2400" dirty="0"/>
              <a:t>, 1992</a:t>
            </a:r>
          </a:p>
        </p:txBody>
      </p:sp>
    </p:spTree>
    <p:extLst>
      <p:ext uri="{BB962C8B-B14F-4D97-AF65-F5344CB8AC3E}">
        <p14:creationId xmlns:p14="http://schemas.microsoft.com/office/powerpoint/2010/main" val="2131540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3D5037E4-77F0-42CB-8061-72694E8501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7" y="166803"/>
            <a:ext cx="8338456" cy="5719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449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generated with high confidence">
            <a:extLst>
              <a:ext uri="{FF2B5EF4-FFF2-40B4-BE49-F238E27FC236}">
                <a16:creationId xmlns:a16="http://schemas.microsoft.com/office/drawing/2014/main" id="{A0B69546-4F43-49C9-8C3F-485B301169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076" y="0"/>
            <a:ext cx="4136504" cy="589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489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7032" y="2439099"/>
            <a:ext cx="7772400" cy="2387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The Five Faces of Leadership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839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5" y="213069"/>
            <a:ext cx="7124856" cy="554155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9B2DDDB-59D1-A233-8BF0-67D821989577}"/>
              </a:ext>
            </a:extLst>
          </p:cNvPr>
          <p:cNvSpPr txBox="1"/>
          <p:nvPr/>
        </p:nvSpPr>
        <p:spPr>
          <a:xfrm>
            <a:off x="0" y="5754624"/>
            <a:ext cx="90756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Source: Crompton, D. A. (1997). Community Leadership. In S. L. Kagan &amp; B. T. Bowman (Eds.), Leadership in Early Care and Education (49-55).</a:t>
            </a:r>
          </a:p>
          <a:p>
            <a:r>
              <a:rPr lang="en-US" sz="1000" dirty="0"/>
              <a:t>Washington, DC: National Association for the Education of Young Children. </a:t>
            </a:r>
          </a:p>
        </p:txBody>
      </p:sp>
    </p:spTree>
    <p:extLst>
      <p:ext uri="{BB962C8B-B14F-4D97-AF65-F5344CB8AC3E}">
        <p14:creationId xmlns:p14="http://schemas.microsoft.com/office/powerpoint/2010/main" val="2906008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1757" y="431977"/>
            <a:ext cx="8479136" cy="993308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The Five Faces of Leadership: Administrative Leadership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51203" y="1425285"/>
            <a:ext cx="8321040" cy="3710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b="1" dirty="0"/>
              <a:t>Early childhood care and education (ECCE) program can be thought of as a business organization that provides services to children and families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b="1" dirty="0"/>
              <a:t>Administrator of the ECCE program is the director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b="1" dirty="0"/>
              <a:t>Effective administrative leaders: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Provide for ongoing learning for staff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Direct child and family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Build internal and external communication networks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Manage the program’s finances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b="1" dirty="0"/>
              <a:t>Directors of early childhood programs are central to program quality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b="1" dirty="0"/>
              <a:t>Managers vs. Leaders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Managers in EC settings focus on the specific details of daily operation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Leaders engage in reflective, dynamic, value-based planning and organizing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sz="1600" dirty="0"/>
              <a:t>Provide vision, inspiration, structure, and direction to their colleagues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D2F7FD-A4B0-7658-A0B9-33C16AAF73AD}"/>
              </a:ext>
            </a:extLst>
          </p:cNvPr>
          <p:cNvSpPr txBox="1"/>
          <p:nvPr/>
        </p:nvSpPr>
        <p:spPr>
          <a:xfrm>
            <a:off x="34183" y="5589135"/>
            <a:ext cx="90756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Source: Crompton, D. A. (1997). Community Leadership. In S. L. Kagan &amp; B. T. Bowman (Eds.), Leadership in Early Care and Education (49-55).</a:t>
            </a:r>
          </a:p>
          <a:p>
            <a:r>
              <a:rPr lang="en-US" sz="1000" dirty="0"/>
              <a:t>Washington, DC: National Association for the Education of Young Children. </a:t>
            </a:r>
          </a:p>
        </p:txBody>
      </p:sp>
    </p:spTree>
    <p:extLst>
      <p:ext uri="{BB962C8B-B14F-4D97-AF65-F5344CB8AC3E}">
        <p14:creationId xmlns:p14="http://schemas.microsoft.com/office/powerpoint/2010/main" val="14863009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93231"/>
            <a:ext cx="7772400" cy="993308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00B0F0"/>
                </a:solidFill>
              </a:rPr>
              <a:t>The Five Faces of Leadership: </a:t>
            </a:r>
            <a:br>
              <a:rPr lang="en-US" sz="4400" dirty="0">
                <a:solidFill>
                  <a:srgbClr val="00B0F0"/>
                </a:solidFill>
              </a:rPr>
            </a:br>
            <a:r>
              <a:rPr lang="en-US" sz="4400" dirty="0">
                <a:solidFill>
                  <a:srgbClr val="00B0F0"/>
                </a:solidFill>
              </a:rPr>
              <a:t>Community Leadership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549684"/>
            <a:ext cx="8229600" cy="419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/>
              <a:t>ECCE community leaders help the community understand why ECCE is important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/>
              <a:t>Effective ECCE community leaders: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Show the community that quality ECCE significantly affects children’s later success in school and in life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Convince other community leaders to place ECCE prominently in the community agenda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Influence community policies to create quality ECCE programs by outlining what needs to be done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Assist in securing the human and financial resources needed for quality ECCE programs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FA0D21-8B74-D2E9-996B-813061033849}"/>
              </a:ext>
            </a:extLst>
          </p:cNvPr>
          <p:cNvSpPr txBox="1"/>
          <p:nvPr/>
        </p:nvSpPr>
        <p:spPr>
          <a:xfrm>
            <a:off x="0" y="5548429"/>
            <a:ext cx="90756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Source: Crompton, D. A. (1997). Community Leadership. In S. L. Kagan &amp; B. T. Bowman (Eds.), Leadership in Early Care and Education (49-55).</a:t>
            </a:r>
          </a:p>
          <a:p>
            <a:r>
              <a:rPr lang="en-US" sz="1000" dirty="0"/>
              <a:t>Washington, DC: National Association for the Education of Young Children. </a:t>
            </a:r>
          </a:p>
        </p:txBody>
      </p:sp>
    </p:spTree>
    <p:extLst>
      <p:ext uri="{BB962C8B-B14F-4D97-AF65-F5344CB8AC3E}">
        <p14:creationId xmlns:p14="http://schemas.microsoft.com/office/powerpoint/2010/main" val="117918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 descr="Chalkboard cop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076" y="98612"/>
            <a:ext cx="5049547" cy="579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15892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6139"/>
            <a:ext cx="7772400" cy="993308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7030A0"/>
                </a:solidFill>
              </a:rPr>
              <a:t>The Five Faces of Leadership: </a:t>
            </a:r>
            <a:br>
              <a:rPr lang="en-US" sz="4400" dirty="0">
                <a:solidFill>
                  <a:srgbClr val="7030A0"/>
                </a:solidFill>
              </a:rPr>
            </a:br>
            <a:r>
              <a:rPr lang="en-US" sz="4400" dirty="0">
                <a:solidFill>
                  <a:srgbClr val="7030A0"/>
                </a:solidFill>
              </a:rPr>
              <a:t>Conceptual Leadership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580363"/>
            <a:ext cx="82296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/>
              <a:t>Conceptual leadership is about creating new ideas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/>
              <a:t>Effective ECCE conceptual leaders: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Think about the field of ECCE as a whole, rather than as individual programs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“Think together” by collaborating with others in the field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Are responsive to diverse perspectives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Look towards the future and consider possibility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Reach out to other institutions and their leaders, families, and communities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Seek to impact the social good by considering how ECCE contributes to society</a:t>
            </a:r>
          </a:p>
          <a:p>
            <a:pPr lvl="1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D5A08F-E15C-E391-12F9-3B47C4ED5E74}"/>
              </a:ext>
            </a:extLst>
          </p:cNvPr>
          <p:cNvSpPr txBox="1"/>
          <p:nvPr/>
        </p:nvSpPr>
        <p:spPr>
          <a:xfrm>
            <a:off x="0" y="5566359"/>
            <a:ext cx="90756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Source: Crompton, D. A. (1997). Community Leadership. In S. L. Kagan &amp; B. T. Bowman (Eds.), Leadership in Early Care and Education (49-55).</a:t>
            </a:r>
          </a:p>
          <a:p>
            <a:r>
              <a:rPr lang="en-US" sz="1000" dirty="0"/>
              <a:t>Washington, DC: National Association for the Education of Young Children. </a:t>
            </a:r>
          </a:p>
        </p:txBody>
      </p:sp>
    </p:spTree>
    <p:extLst>
      <p:ext uri="{BB962C8B-B14F-4D97-AF65-F5344CB8AC3E}">
        <p14:creationId xmlns:p14="http://schemas.microsoft.com/office/powerpoint/2010/main" val="2766156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549111"/>
            <a:ext cx="7772400" cy="993308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The Five Faces of Leadership: </a:t>
            </a:r>
            <a:br>
              <a:rPr lang="en-US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en-US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Advocacy Leadership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66" y="1470699"/>
            <a:ext cx="8315665" cy="49138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5A259E-0897-C6CE-FC43-57891FF8EF0D}"/>
              </a:ext>
            </a:extLst>
          </p:cNvPr>
          <p:cNvSpPr txBox="1"/>
          <p:nvPr/>
        </p:nvSpPr>
        <p:spPr>
          <a:xfrm>
            <a:off x="0" y="5584289"/>
            <a:ext cx="90756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Source: Crompton, D. A. (1997). Community Leadership. In S. L. Kagan &amp; B. T. Bowman (Eds.), Leadership in Early Care and Education (49-55).</a:t>
            </a:r>
          </a:p>
          <a:p>
            <a:r>
              <a:rPr lang="en-US" sz="1000" dirty="0"/>
              <a:t>Washington, DC: National Association for the Education of Young Children. </a:t>
            </a:r>
          </a:p>
        </p:txBody>
      </p:sp>
    </p:spTree>
    <p:extLst>
      <p:ext uri="{BB962C8B-B14F-4D97-AF65-F5344CB8AC3E}">
        <p14:creationId xmlns:p14="http://schemas.microsoft.com/office/powerpoint/2010/main" val="3400166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6561"/>
            <a:ext cx="7772400" cy="993308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The Five Faces of Leadership: </a:t>
            </a:r>
            <a:b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Pedagogical Leadership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513934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Effective ECCE pedagogical leaders: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Achieve and maintain credibility in both the practitioner and research worlds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Make their ideological assumptions about ECCE and the sources of these assumptions explicit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Engage in open discussion and exchange with their colleagues by presenting their ideas in public forums and documents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Help researchers and practitioners understand each others’ perspectives and their contributions to the field of ECCE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 able to communicate the views and findings of practitioners and researchers to others involved in field (e.g., families, school boards, etc.)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the pedagogical agenda by maintaining an awareness of the issues in pedagogy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Identify new developments in pedagogy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3F2987-5CF8-5624-8CF8-8B06AB9BB8E5}"/>
              </a:ext>
            </a:extLst>
          </p:cNvPr>
          <p:cNvSpPr txBox="1"/>
          <p:nvPr/>
        </p:nvSpPr>
        <p:spPr>
          <a:xfrm>
            <a:off x="68366" y="5553040"/>
            <a:ext cx="90756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Source: Crompton, D. A. (1997). Community Leadership. In S. L. Kagan &amp; B. T. Bowman (Eds.), Leadership in Early Care and Education (49-55).</a:t>
            </a:r>
          </a:p>
          <a:p>
            <a:r>
              <a:rPr lang="en-US" sz="1000" dirty="0"/>
              <a:t>Washington, DC: National Association for the Education of Young Children. </a:t>
            </a:r>
          </a:p>
        </p:txBody>
      </p:sp>
    </p:spTree>
    <p:extLst>
      <p:ext uri="{BB962C8B-B14F-4D97-AF65-F5344CB8AC3E}">
        <p14:creationId xmlns:p14="http://schemas.microsoft.com/office/powerpoint/2010/main" val="28613700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5" y="213069"/>
            <a:ext cx="7124856" cy="5541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674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dirty="0">
                <a:latin typeface="+mj-lt"/>
                <a:ea typeface="Adobe Gothic Std B" pitchFamily="34" charset="-128"/>
              </a:rPr>
              <a:t>Point of 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3283" y="5410200"/>
            <a:ext cx="62145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>
                <a:hlinkClick r:id="rId4"/>
              </a:rPr>
              <a:t>https://www.youtube.com/watch?v=pba_hW8XM_g</a:t>
            </a:r>
            <a:r>
              <a:rPr lang="en-US" sz="1600" dirty="0"/>
              <a:t> </a:t>
            </a:r>
          </a:p>
        </p:txBody>
      </p:sp>
      <p:pic>
        <p:nvPicPr>
          <p:cNvPr id="4" name="pba_hW8XM_g"/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143000" y="1371600"/>
            <a:ext cx="6773333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894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73382-653D-419A-9304-6A43E581D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/>
              <a:t>Leadership </a:t>
            </a:r>
            <a:r>
              <a:rPr lang="en-US" dirty="0"/>
              <a:t>defined: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5C482-982B-4D5D-A732-4CB003262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the proactive process of influencing others “to act for certain goals that represent the values and motivations—the wants and needs, aspirations and expectations—</a:t>
            </a:r>
            <a:r>
              <a:rPr lang="en-US" sz="4000" i="1" dirty="0"/>
              <a:t>of both leaders and followers” </a:t>
            </a:r>
            <a:r>
              <a:rPr lang="en-US" sz="4000" dirty="0"/>
              <a:t>(Burns, 1978, p. 19)</a:t>
            </a:r>
          </a:p>
        </p:txBody>
      </p:sp>
    </p:spTree>
    <p:extLst>
      <p:ext uri="{BB962C8B-B14F-4D97-AF65-F5344CB8AC3E}">
        <p14:creationId xmlns:p14="http://schemas.microsoft.com/office/powerpoint/2010/main" val="4181520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80B2F-FD13-4608-B99D-FDABDB900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+mj-lt"/>
              </a:rPr>
              <a:t>Leadership: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28EEF-DDFB-494B-98F6-ED3C2B4FC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Nature (Characteristic You Were            			Born With) </a:t>
            </a:r>
          </a:p>
          <a:p>
            <a:endParaRPr lang="en-US" sz="4400" dirty="0"/>
          </a:p>
          <a:p>
            <a:r>
              <a:rPr lang="en-US" sz="4400" dirty="0"/>
              <a:t>Nurture (Behavior You Can 					Learn)</a:t>
            </a:r>
          </a:p>
        </p:txBody>
      </p:sp>
    </p:spTree>
    <p:extLst>
      <p:ext uri="{BB962C8B-B14F-4D97-AF65-F5344CB8AC3E}">
        <p14:creationId xmlns:p14="http://schemas.microsoft.com/office/powerpoint/2010/main" val="2103949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366F3-9499-4643-AAE9-A37520AA4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Strategic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06E48-A4FC-4E10-BCD9-4881E5CB6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23602"/>
            <a:ext cx="78867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Being at the Right Place at the Right Time</a:t>
            </a:r>
          </a:p>
          <a:p>
            <a:pPr algn="ctr"/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And Doing The Right Thing</a:t>
            </a:r>
          </a:p>
        </p:txBody>
      </p:sp>
    </p:spTree>
    <p:extLst>
      <p:ext uri="{BB962C8B-B14F-4D97-AF65-F5344CB8AC3E}">
        <p14:creationId xmlns:p14="http://schemas.microsoft.com/office/powerpoint/2010/main" val="1063003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2D3EFC-8C0D-4420-A975-3A0B60C1F66C}"/>
              </a:ext>
            </a:extLst>
          </p:cNvPr>
          <p:cNvSpPr/>
          <p:nvPr/>
        </p:nvSpPr>
        <p:spPr>
          <a:xfrm>
            <a:off x="416379" y="1612064"/>
            <a:ext cx="83112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000" b="1" i="1" dirty="0">
                <a:solidFill>
                  <a:srgbClr val="000000"/>
                </a:solidFill>
                <a:ea typeface="Verdana" panose="020B0604030504040204" pitchFamily="34" charset="0"/>
              </a:rPr>
              <a:t> </a:t>
            </a:r>
            <a:r>
              <a:rPr lang="en-US" altLang="en-US" sz="4000" b="1" dirty="0">
                <a:solidFill>
                  <a:srgbClr val="000000"/>
                </a:solidFill>
                <a:ea typeface="Verdana" panose="020B0604030504040204" pitchFamily="34" charset="0"/>
              </a:rPr>
              <a:t>Leadership is a process of mutual influence and shared responsibility set in context.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79600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F013D-29F7-4DCB-A0F7-10DD10E6F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j-lt"/>
              </a:rPr>
              <a:t>Truths About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25460-591C-491A-B0A6-AF86C38BC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7860"/>
            <a:ext cx="7886700" cy="4351338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/>
              <a:t>Contextually Bound</a:t>
            </a:r>
          </a:p>
          <a:p>
            <a:endParaRPr lang="en-US" sz="3600" dirty="0"/>
          </a:p>
          <a:p>
            <a:r>
              <a:rPr lang="en-US" sz="3600" dirty="0"/>
              <a:t>Can Be Learned</a:t>
            </a:r>
          </a:p>
          <a:p>
            <a:endParaRPr lang="en-US" sz="3600" dirty="0"/>
          </a:p>
          <a:p>
            <a:r>
              <a:rPr lang="en-US" sz="3600" dirty="0"/>
              <a:t>The Harder the Task, The More Complex the Process of Leadership</a:t>
            </a:r>
          </a:p>
        </p:txBody>
      </p:sp>
    </p:spTree>
    <p:extLst>
      <p:ext uri="{BB962C8B-B14F-4D97-AF65-F5344CB8AC3E}">
        <p14:creationId xmlns:p14="http://schemas.microsoft.com/office/powerpoint/2010/main" val="238120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W160302_GILES_TOPTEN">
            <a:extLst>
              <a:ext uri="{FF2B5EF4-FFF2-40B4-BE49-F238E27FC236}">
                <a16:creationId xmlns:a16="http://schemas.microsoft.com/office/drawing/2014/main" id="{9F6933E5-4CF6-4832-8BFA-91854A70F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969" y="255495"/>
            <a:ext cx="7343855" cy="566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394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characteristics are most important in your role? (n=72)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650" y="1693256"/>
            <a:ext cx="8401050" cy="4153630"/>
          </a:xfrm>
          <a:prstGeom prst="rect">
            <a:avLst/>
          </a:prstGeom>
          <a:noFill/>
        </p:spPr>
        <p:txBody>
          <a:bodyPr wrap="square" numCol="4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Ability to Advocate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Ability to be a Systems Thinker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Ability to Categorize Needs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Ability to Delegate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Ability to Disseminate Information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Ability to Negotiate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Ability to Prioritize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Accountable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Adaptable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Analytical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Approachable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Articulate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Attentive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Balance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Being a “Cheerleader”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Being a Good Listener (17)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Being an Enforcer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Being Present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Clarity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Collaborative (13)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Communicative (18)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Compassion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Confidence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Consistency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Contemplative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Creative (4)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Credible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Curious (4)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Decisive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Dedicated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Diligent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Diplomacy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Empathy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Empowering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Encouraging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Engaged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Fair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Fiscally Savvy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Flexible (10)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Focused (6)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Generous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Good at Facilitation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Good at Stress-Management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Good Problem Solving Skills (4)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Good Relationship Skills (12)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Good Team Building Skills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Good Time-Management Skills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Honest (4)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Humble (6)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Hungry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Inclusive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Inspiring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Integrity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Kind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Knowledgeable (12)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Managerial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Motivated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Objective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Open-Minded (11)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Optimistic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Organized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Passionate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Patient (7)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Perceptive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Persistent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Persuasive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Positive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Realistic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Receptive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Reflective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Relaxed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Reliable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Resilient (4)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Resourceful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Respectful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Responsive (4)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Self-Driven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Self-Monitoring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Self-Motivated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Sense of Humor (4)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Service Mentality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Steadfast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Strategic thinking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Strong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Supportive (14)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Teamwork (3)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Tolerant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Transparent (2)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Trustworthy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Understanding (5)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Visionary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/>
              <a:t>Willing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686527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6176</TotalTime>
  <Words>1292</Words>
  <Application>Microsoft Office PowerPoint</Application>
  <PresentationFormat>On-screen Show (4:3)</PresentationFormat>
  <Paragraphs>203</Paragraphs>
  <Slides>24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Aptos</vt:lpstr>
      <vt:lpstr>Arial</vt:lpstr>
      <vt:lpstr>Calibri</vt:lpstr>
      <vt:lpstr>Calibri Light</vt:lpstr>
      <vt:lpstr>Tahoma</vt:lpstr>
      <vt:lpstr>Times New Roman</vt:lpstr>
      <vt:lpstr>Verdana</vt:lpstr>
      <vt:lpstr>Wingdings</vt:lpstr>
      <vt:lpstr>Office Theme</vt:lpstr>
      <vt:lpstr>Intro to ECI Leadership</vt:lpstr>
      <vt:lpstr>PowerPoint Presentation</vt:lpstr>
      <vt:lpstr>Leadership defined:</vt:lpstr>
      <vt:lpstr>Leadership: </vt:lpstr>
      <vt:lpstr>Strategic Leadership</vt:lpstr>
      <vt:lpstr>PowerPoint Presentation</vt:lpstr>
      <vt:lpstr>Truths About Leadership</vt:lpstr>
      <vt:lpstr>PowerPoint Presentation</vt:lpstr>
      <vt:lpstr>What characteristics are most important in your role? (n=72)</vt:lpstr>
      <vt:lpstr>What are the Leadership Characteristics That are Important to You in Your Role?</vt:lpstr>
      <vt:lpstr>MY Essential Characteristics of Leadership</vt:lpstr>
      <vt:lpstr>Valued Leadership Competencies</vt:lpstr>
      <vt:lpstr>Leaders Must:</vt:lpstr>
      <vt:lpstr>PowerPoint Presentation</vt:lpstr>
      <vt:lpstr>PowerPoint Presentation</vt:lpstr>
      <vt:lpstr> The Five Faces of Leadership </vt:lpstr>
      <vt:lpstr>PowerPoint Presentation</vt:lpstr>
      <vt:lpstr>The Five Faces of Leadership: Administrative Leadership</vt:lpstr>
      <vt:lpstr>The Five Faces of Leadership:  Community Leadership</vt:lpstr>
      <vt:lpstr>The Five Faces of Leadership:  Conceptual Leadership</vt:lpstr>
      <vt:lpstr>The Five Faces of Leadership:  Advocacy Leadership</vt:lpstr>
      <vt:lpstr>The Five Faces of Leadership:  Pedagogical Leadership</vt:lpstr>
      <vt:lpstr>PowerPoint Presentation</vt:lpstr>
      <vt:lpstr>Point of View</vt:lpstr>
    </vt:vector>
  </TitlesOfParts>
  <Company>UConn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Slide</dc:title>
  <dc:creator>Jozef,Christine</dc:creator>
  <cp:lastModifiedBy>DeMichiel,Paula J.</cp:lastModifiedBy>
  <cp:revision>109</cp:revision>
  <dcterms:created xsi:type="dcterms:W3CDTF">2017-04-25T14:42:13Z</dcterms:created>
  <dcterms:modified xsi:type="dcterms:W3CDTF">2026-01-29T13:35:01Z</dcterms:modified>
</cp:coreProperties>
</file>