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738" r:id="rId2"/>
    <p:sldId id="713" r:id="rId3"/>
    <p:sldId id="745" r:id="rId4"/>
    <p:sldId id="746" r:id="rId5"/>
    <p:sldId id="747" r:id="rId6"/>
    <p:sldId id="748" r:id="rId7"/>
    <p:sldId id="749" r:id="rId8"/>
    <p:sldId id="750" r:id="rId9"/>
    <p:sldId id="751" r:id="rId10"/>
    <p:sldId id="753" r:id="rId11"/>
    <p:sldId id="752" r:id="rId12"/>
    <p:sldId id="754" r:id="rId13"/>
    <p:sldId id="755" r:id="rId14"/>
    <p:sldId id="756" r:id="rId15"/>
    <p:sldId id="757" r:id="rId16"/>
    <p:sldId id="758" r:id="rId17"/>
    <p:sldId id="759" r:id="rId18"/>
    <p:sldId id="761" r:id="rId19"/>
    <p:sldId id="762" r:id="rId20"/>
    <p:sldId id="763" r:id="rId21"/>
    <p:sldId id="764" r:id="rId22"/>
    <p:sldId id="765" r:id="rId23"/>
    <p:sldId id="766" r:id="rId24"/>
    <p:sldId id="767" r:id="rId25"/>
    <p:sldId id="768" r:id="rId26"/>
    <p:sldId id="769" r:id="rId27"/>
    <p:sldId id="770" r:id="rId28"/>
    <p:sldId id="772" r:id="rId29"/>
    <p:sldId id="773" r:id="rId30"/>
    <p:sldId id="774" r:id="rId31"/>
    <p:sldId id="776" r:id="rId32"/>
    <p:sldId id="775" r:id="rId33"/>
    <p:sldId id="780" r:id="rId34"/>
    <p:sldId id="781" r:id="rId35"/>
    <p:sldId id="779" r:id="rId36"/>
    <p:sldId id="740" r:id="rId37"/>
    <p:sldId id="288" r:id="rId38"/>
    <p:sldId id="741" r:id="rId39"/>
    <p:sldId id="307" r:id="rId40"/>
    <p:sldId id="777" r:id="rId41"/>
    <p:sldId id="784" r:id="rId42"/>
    <p:sldId id="782" r:id="rId43"/>
    <p:sldId id="785" r:id="rId44"/>
    <p:sldId id="778" r:id="rId45"/>
    <p:sldId id="706" r:id="rId46"/>
    <p:sldId id="707" r:id="rId47"/>
    <p:sldId id="787" r:id="rId48"/>
    <p:sldId id="708" r:id="rId49"/>
    <p:sldId id="866" r:id="rId50"/>
    <p:sldId id="735" r:id="rId51"/>
    <p:sldId id="733" r:id="rId52"/>
    <p:sldId id="732" r:id="rId53"/>
    <p:sldId id="318" r:id="rId54"/>
    <p:sldId id="736" r:id="rId55"/>
    <p:sldId id="786" r:id="rId56"/>
    <p:sldId id="727" r:id="rId57"/>
    <p:sldId id="726" r:id="rId58"/>
    <p:sldId id="297" r:id="rId59"/>
    <p:sldId id="865" r:id="rId60"/>
    <p:sldId id="290" r:id="rId61"/>
    <p:sldId id="311" r:id="rId62"/>
    <p:sldId id="310" r:id="rId63"/>
    <p:sldId id="864" r:id="rId64"/>
    <p:sldId id="737"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4FBF8-ABBC-4FB7-B42E-D0575C4801F1}" v="63" dt="2026-01-29T15:51:06.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41" autoAdjust="0"/>
  </p:normalViewPr>
  <p:slideViewPr>
    <p:cSldViewPr snapToGrid="0">
      <p:cViewPr varScale="1">
        <p:scale>
          <a:sx n="92" d="100"/>
          <a:sy n="92" d="100"/>
        </p:scale>
        <p:origin x="984" y="84"/>
      </p:cViewPr>
      <p:guideLst/>
    </p:cSldViewPr>
  </p:slideViewPr>
  <p:outlineViewPr>
    <p:cViewPr>
      <p:scale>
        <a:sx n="33" d="100"/>
        <a:sy n="33" d="100"/>
      </p:scale>
      <p:origin x="0" y="-910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4A7CD-6F1F-4EE4-92E0-E4C51131B2B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22604B4-B2C4-4EAE-BD7A-BD7BC9A3E4E5}">
      <dgm:prSet custT="1"/>
      <dgm:spPr/>
      <dgm:t>
        <a:bodyPr/>
        <a:lstStyle/>
        <a:p>
          <a:pPr>
            <a:lnSpc>
              <a:spcPct val="100000"/>
            </a:lnSpc>
          </a:pPr>
          <a:r>
            <a:rPr lang="en-US" sz="1050" b="1" dirty="0">
              <a:latin typeface="+mj-lt"/>
              <a:cs typeface="Times New Roman" panose="02020603050405020304" pitchFamily="18" charset="0"/>
            </a:rPr>
            <a:t>Article 3-General Principles, United Nations Convention on the Rights of Persons with Disabilities</a:t>
          </a:r>
          <a:endParaRPr lang="en-US" sz="1050" dirty="0">
            <a:latin typeface="+mj-lt"/>
            <a:cs typeface="Times New Roman" panose="02020603050405020304" pitchFamily="18" charset="0"/>
          </a:endParaRPr>
        </a:p>
      </dgm:t>
    </dgm:pt>
    <dgm:pt modelId="{159316CE-5B0A-49D3-B631-6A5755E76C14}" type="parTrans" cxnId="{897C93D6-E3D3-4938-852E-2F34C969D6D8}">
      <dgm:prSet/>
      <dgm:spPr/>
      <dgm:t>
        <a:bodyPr/>
        <a:lstStyle/>
        <a:p>
          <a:endParaRPr lang="en-US" sz="2000">
            <a:latin typeface="+mj-lt"/>
          </a:endParaRPr>
        </a:p>
      </dgm:t>
    </dgm:pt>
    <dgm:pt modelId="{17A2235B-AB3E-4D21-AD75-FD45BC88E0C6}" type="sibTrans" cxnId="{897C93D6-E3D3-4938-852E-2F34C969D6D8}">
      <dgm:prSet/>
      <dgm:spPr/>
      <dgm:t>
        <a:bodyPr/>
        <a:lstStyle/>
        <a:p>
          <a:endParaRPr lang="en-US" sz="2000">
            <a:latin typeface="+mj-lt"/>
          </a:endParaRPr>
        </a:p>
      </dgm:t>
    </dgm:pt>
    <dgm:pt modelId="{0EED7CFB-218B-4117-A93F-DFBDEAF7B73B}">
      <dgm:prSet custT="1"/>
      <dgm:spPr/>
      <dgm:t>
        <a:bodyPr/>
        <a:lstStyle/>
        <a:p>
          <a:pPr>
            <a:lnSpc>
              <a:spcPct val="100000"/>
            </a:lnSpc>
          </a:pPr>
          <a:r>
            <a:rPr lang="en-US" sz="1050" b="1">
              <a:latin typeface="+mj-lt"/>
              <a:cs typeface="Times New Roman" panose="02020603050405020304" pitchFamily="18" charset="0"/>
            </a:rPr>
            <a:t>a. Respect for inherent dignity, individual autonomy including the freedom to make one’s own choices, and independence of persons;</a:t>
          </a:r>
          <a:endParaRPr lang="en-US" sz="1050">
            <a:latin typeface="+mj-lt"/>
            <a:cs typeface="Times New Roman" panose="02020603050405020304" pitchFamily="18" charset="0"/>
          </a:endParaRPr>
        </a:p>
      </dgm:t>
    </dgm:pt>
    <dgm:pt modelId="{0BD20F85-D3B1-418F-A939-B3738D122B77}" type="parTrans" cxnId="{93120AAF-7F14-40BA-9EE2-2D701580E21E}">
      <dgm:prSet/>
      <dgm:spPr/>
      <dgm:t>
        <a:bodyPr/>
        <a:lstStyle/>
        <a:p>
          <a:endParaRPr lang="en-US" sz="2000">
            <a:latin typeface="+mj-lt"/>
          </a:endParaRPr>
        </a:p>
      </dgm:t>
    </dgm:pt>
    <dgm:pt modelId="{6DF7337F-F93A-45C6-B56E-D0C36B0F1568}" type="sibTrans" cxnId="{93120AAF-7F14-40BA-9EE2-2D701580E21E}">
      <dgm:prSet/>
      <dgm:spPr/>
      <dgm:t>
        <a:bodyPr/>
        <a:lstStyle/>
        <a:p>
          <a:endParaRPr lang="en-US" sz="2000">
            <a:latin typeface="+mj-lt"/>
          </a:endParaRPr>
        </a:p>
      </dgm:t>
    </dgm:pt>
    <dgm:pt modelId="{C1392870-27FF-4B95-BF3A-21560288F26E}">
      <dgm:prSet custT="1"/>
      <dgm:spPr/>
      <dgm:t>
        <a:bodyPr/>
        <a:lstStyle/>
        <a:p>
          <a:pPr>
            <a:lnSpc>
              <a:spcPct val="100000"/>
            </a:lnSpc>
          </a:pPr>
          <a:r>
            <a:rPr lang="en-US" sz="1050" b="1">
              <a:latin typeface="+mj-lt"/>
              <a:cs typeface="Times New Roman" panose="02020603050405020304" pitchFamily="18" charset="0"/>
            </a:rPr>
            <a:t>inherent [in-heer-</a:t>
          </a:r>
          <a:r>
            <a:rPr lang="en-US" sz="1050" b="1" i="1">
              <a:latin typeface="+mj-lt"/>
              <a:cs typeface="Times New Roman" panose="02020603050405020304" pitchFamily="18" charset="0"/>
            </a:rPr>
            <a:t>uh</a:t>
          </a:r>
          <a:r>
            <a:rPr lang="en-US" sz="1050" b="1">
              <a:latin typeface="+mj-lt"/>
              <a:cs typeface="Times New Roman" panose="02020603050405020304" pitchFamily="18" charset="0"/>
            </a:rPr>
            <a:t>-nt]</a:t>
          </a:r>
          <a:endParaRPr lang="en-US" sz="1050">
            <a:latin typeface="+mj-lt"/>
            <a:cs typeface="Times New Roman" panose="02020603050405020304" pitchFamily="18" charset="0"/>
          </a:endParaRPr>
        </a:p>
      </dgm:t>
    </dgm:pt>
    <dgm:pt modelId="{AF8F1A5A-2098-4926-BA06-DF68F9D1E7E2}" type="parTrans" cxnId="{0C678EF6-4B38-482D-8D16-82A444C4DBE6}">
      <dgm:prSet/>
      <dgm:spPr/>
      <dgm:t>
        <a:bodyPr/>
        <a:lstStyle/>
        <a:p>
          <a:endParaRPr lang="en-US" sz="2000">
            <a:latin typeface="+mj-lt"/>
          </a:endParaRPr>
        </a:p>
      </dgm:t>
    </dgm:pt>
    <dgm:pt modelId="{0239F289-6C15-4834-A59D-B75192F457E4}" type="sibTrans" cxnId="{0C678EF6-4B38-482D-8D16-82A444C4DBE6}">
      <dgm:prSet/>
      <dgm:spPr/>
      <dgm:t>
        <a:bodyPr/>
        <a:lstStyle/>
        <a:p>
          <a:endParaRPr lang="en-US" sz="2000">
            <a:latin typeface="+mj-lt"/>
          </a:endParaRPr>
        </a:p>
      </dgm:t>
    </dgm:pt>
    <dgm:pt modelId="{08A183B3-7113-4FCA-AB0B-BAAE489BE93F}">
      <dgm:prSet custT="1"/>
      <dgm:spPr/>
      <dgm:t>
        <a:bodyPr/>
        <a:lstStyle/>
        <a:p>
          <a:pPr>
            <a:lnSpc>
              <a:spcPct val="100000"/>
            </a:lnSpc>
          </a:pPr>
          <a:r>
            <a:rPr lang="en-US" sz="1050" i="1">
              <a:latin typeface="+mj-lt"/>
              <a:cs typeface="Times New Roman" panose="02020603050405020304" pitchFamily="18" charset="0"/>
            </a:rPr>
            <a:t>adjective</a:t>
          </a:r>
          <a:endParaRPr lang="en-US" sz="1050">
            <a:latin typeface="+mj-lt"/>
            <a:cs typeface="Times New Roman" panose="02020603050405020304" pitchFamily="18" charset="0"/>
          </a:endParaRPr>
        </a:p>
      </dgm:t>
    </dgm:pt>
    <dgm:pt modelId="{7CD76EF4-B78C-46CC-98BD-B81D446C482D}" type="parTrans" cxnId="{8A4E9D2E-CBED-4F02-92A9-2DABFB298D69}">
      <dgm:prSet/>
      <dgm:spPr/>
      <dgm:t>
        <a:bodyPr/>
        <a:lstStyle/>
        <a:p>
          <a:endParaRPr lang="en-US" sz="2000">
            <a:latin typeface="+mj-lt"/>
          </a:endParaRPr>
        </a:p>
      </dgm:t>
    </dgm:pt>
    <dgm:pt modelId="{8B4BE5F1-6C1A-44C7-8976-FEEA7CC779F3}" type="sibTrans" cxnId="{8A4E9D2E-CBED-4F02-92A9-2DABFB298D69}">
      <dgm:prSet/>
      <dgm:spPr/>
      <dgm:t>
        <a:bodyPr/>
        <a:lstStyle/>
        <a:p>
          <a:endParaRPr lang="en-US" sz="2000">
            <a:latin typeface="+mj-lt"/>
          </a:endParaRPr>
        </a:p>
      </dgm:t>
    </dgm:pt>
    <dgm:pt modelId="{ECE31533-6C13-4A3E-AD04-1E1988052A95}">
      <dgm:prSet custT="1"/>
      <dgm:spPr/>
      <dgm:t>
        <a:bodyPr/>
        <a:lstStyle/>
        <a:p>
          <a:r>
            <a:rPr lang="en-US" sz="900">
              <a:latin typeface="+mj-lt"/>
              <a:cs typeface="Times New Roman" panose="02020603050405020304" pitchFamily="18" charset="0"/>
            </a:rPr>
            <a:t>existing in someone or something as a permanent and inseparable element, quality, or attribute.</a:t>
          </a:r>
        </a:p>
      </dgm:t>
    </dgm:pt>
    <dgm:pt modelId="{C03C525B-E12D-471F-86CA-32E3EBF15909}" type="parTrans" cxnId="{B4A6BE9B-4986-4CB0-AA4E-CA58738509FA}">
      <dgm:prSet/>
      <dgm:spPr/>
      <dgm:t>
        <a:bodyPr/>
        <a:lstStyle/>
        <a:p>
          <a:endParaRPr lang="en-US" sz="2000">
            <a:latin typeface="+mj-lt"/>
          </a:endParaRPr>
        </a:p>
      </dgm:t>
    </dgm:pt>
    <dgm:pt modelId="{A9F7B103-FCA4-410F-927C-18B932DA8961}" type="sibTrans" cxnId="{B4A6BE9B-4986-4CB0-AA4E-CA58738509FA}">
      <dgm:prSet/>
      <dgm:spPr/>
      <dgm:t>
        <a:bodyPr/>
        <a:lstStyle/>
        <a:p>
          <a:endParaRPr lang="en-US" sz="2000">
            <a:latin typeface="+mj-lt"/>
          </a:endParaRPr>
        </a:p>
      </dgm:t>
    </dgm:pt>
    <dgm:pt modelId="{2ACDAF21-8AA8-4545-BEDB-D15EDB45BEC1}">
      <dgm:prSet custT="1"/>
      <dgm:spPr/>
      <dgm:t>
        <a:bodyPr/>
        <a:lstStyle/>
        <a:p>
          <a:pPr>
            <a:lnSpc>
              <a:spcPct val="100000"/>
            </a:lnSpc>
          </a:pPr>
          <a:r>
            <a:rPr lang="en-US" sz="1050" i="1">
              <a:latin typeface="+mj-lt"/>
              <a:cs typeface="Times New Roman" panose="02020603050405020304" pitchFamily="18" charset="0"/>
            </a:rPr>
            <a:t>Synonyms</a:t>
          </a:r>
          <a:endParaRPr lang="en-US" sz="1050">
            <a:latin typeface="+mj-lt"/>
            <a:cs typeface="Times New Roman" panose="02020603050405020304" pitchFamily="18" charset="0"/>
          </a:endParaRPr>
        </a:p>
      </dgm:t>
    </dgm:pt>
    <dgm:pt modelId="{6DDA22CC-E9F4-4A2E-9539-25A70A262BD3}" type="parTrans" cxnId="{7B3071CB-47F6-4105-8DF0-431DD329F9B1}">
      <dgm:prSet/>
      <dgm:spPr/>
      <dgm:t>
        <a:bodyPr/>
        <a:lstStyle/>
        <a:p>
          <a:endParaRPr lang="en-US" sz="2000">
            <a:latin typeface="+mj-lt"/>
          </a:endParaRPr>
        </a:p>
      </dgm:t>
    </dgm:pt>
    <dgm:pt modelId="{D9F48568-3441-4E31-A944-F6CE7C171F9C}" type="sibTrans" cxnId="{7B3071CB-47F6-4105-8DF0-431DD329F9B1}">
      <dgm:prSet/>
      <dgm:spPr/>
      <dgm:t>
        <a:bodyPr/>
        <a:lstStyle/>
        <a:p>
          <a:endParaRPr lang="en-US" sz="2000">
            <a:latin typeface="+mj-lt"/>
          </a:endParaRPr>
        </a:p>
      </dgm:t>
    </dgm:pt>
    <dgm:pt modelId="{0F779217-DDFF-4ABF-A323-B9B932E355C1}">
      <dgm:prSet custT="1"/>
      <dgm:spPr/>
      <dgm:t>
        <a:bodyPr/>
        <a:lstStyle/>
        <a:p>
          <a:pPr>
            <a:lnSpc>
              <a:spcPct val="100000"/>
            </a:lnSpc>
          </a:pPr>
          <a:r>
            <a:rPr lang="en-US" sz="1050">
              <a:latin typeface="+mj-lt"/>
              <a:cs typeface="Times New Roman" panose="02020603050405020304" pitchFamily="18" charset="0"/>
            </a:rPr>
            <a:t>innate, native, inbred, ingrained</a:t>
          </a:r>
        </a:p>
      </dgm:t>
    </dgm:pt>
    <dgm:pt modelId="{19ACE0C1-4CCE-4F8D-9FF3-5C6BD20D44BC}" type="parTrans" cxnId="{CEE66852-1523-4870-B702-1913BFFD5692}">
      <dgm:prSet/>
      <dgm:spPr/>
      <dgm:t>
        <a:bodyPr/>
        <a:lstStyle/>
        <a:p>
          <a:endParaRPr lang="en-US" sz="2000">
            <a:latin typeface="+mj-lt"/>
          </a:endParaRPr>
        </a:p>
      </dgm:t>
    </dgm:pt>
    <dgm:pt modelId="{BCEC802A-A46E-44C4-995F-415B87B3D8E4}" type="sibTrans" cxnId="{CEE66852-1523-4870-B702-1913BFFD5692}">
      <dgm:prSet/>
      <dgm:spPr/>
      <dgm:t>
        <a:bodyPr/>
        <a:lstStyle/>
        <a:p>
          <a:endParaRPr lang="en-US" sz="2000">
            <a:latin typeface="+mj-lt"/>
          </a:endParaRPr>
        </a:p>
      </dgm:t>
    </dgm:pt>
    <dgm:pt modelId="{CA29AEEB-F513-4008-A50E-F04D1357FD29}">
      <dgm:prSet custT="1"/>
      <dgm:spPr/>
      <dgm:t>
        <a:bodyPr/>
        <a:lstStyle/>
        <a:p>
          <a:pPr>
            <a:lnSpc>
              <a:spcPct val="100000"/>
            </a:lnSpc>
          </a:pPr>
          <a:r>
            <a:rPr lang="en-US" sz="800" b="1">
              <a:latin typeface="+mj-lt"/>
              <a:cs typeface="Times New Roman" panose="02020603050405020304" pitchFamily="18" charset="0"/>
            </a:rPr>
            <a:t>dignity [dig-ni-tee]</a:t>
          </a:r>
          <a:endParaRPr lang="en-US" sz="800">
            <a:latin typeface="+mj-lt"/>
            <a:cs typeface="Times New Roman" panose="02020603050405020304" pitchFamily="18" charset="0"/>
          </a:endParaRPr>
        </a:p>
      </dgm:t>
    </dgm:pt>
    <dgm:pt modelId="{17AF9B18-8D69-42C8-B452-4023205E58F4}" type="parTrans" cxnId="{307C9386-B681-4EFE-B343-F18708AD9E95}">
      <dgm:prSet/>
      <dgm:spPr/>
      <dgm:t>
        <a:bodyPr/>
        <a:lstStyle/>
        <a:p>
          <a:endParaRPr lang="en-US" sz="2000">
            <a:latin typeface="+mj-lt"/>
          </a:endParaRPr>
        </a:p>
      </dgm:t>
    </dgm:pt>
    <dgm:pt modelId="{5CAA0B83-4404-4069-8877-9E764051FA34}" type="sibTrans" cxnId="{307C9386-B681-4EFE-B343-F18708AD9E95}">
      <dgm:prSet/>
      <dgm:spPr/>
      <dgm:t>
        <a:bodyPr/>
        <a:lstStyle/>
        <a:p>
          <a:endParaRPr lang="en-US" sz="2000">
            <a:latin typeface="+mj-lt"/>
          </a:endParaRPr>
        </a:p>
      </dgm:t>
    </dgm:pt>
    <dgm:pt modelId="{AD507CE2-18AA-4042-87FD-87CEDCC035B9}">
      <dgm:prSet custT="1"/>
      <dgm:spPr/>
      <dgm:t>
        <a:bodyPr/>
        <a:lstStyle/>
        <a:p>
          <a:r>
            <a:rPr lang="en-US" sz="800" dirty="0">
              <a:latin typeface="+mj-lt"/>
              <a:cs typeface="Times New Roman" panose="02020603050405020304" pitchFamily="18" charset="0"/>
            </a:rPr>
            <a:t>The state of being worthy or honorable, elevation of mind or character, true worth;</a:t>
          </a:r>
        </a:p>
      </dgm:t>
    </dgm:pt>
    <dgm:pt modelId="{F869008A-731F-4E22-8401-AFFDBB761F45}" type="parTrans" cxnId="{DDFDDC6E-1613-4735-B7F5-0E68D0DF8C9D}">
      <dgm:prSet/>
      <dgm:spPr/>
      <dgm:t>
        <a:bodyPr/>
        <a:lstStyle/>
        <a:p>
          <a:endParaRPr lang="en-US" sz="2000">
            <a:latin typeface="+mj-lt"/>
          </a:endParaRPr>
        </a:p>
      </dgm:t>
    </dgm:pt>
    <dgm:pt modelId="{F6C7A505-9751-4687-B92C-25422D1940AC}" type="sibTrans" cxnId="{DDFDDC6E-1613-4735-B7F5-0E68D0DF8C9D}">
      <dgm:prSet/>
      <dgm:spPr/>
      <dgm:t>
        <a:bodyPr/>
        <a:lstStyle/>
        <a:p>
          <a:endParaRPr lang="en-US" sz="2000">
            <a:latin typeface="+mj-lt"/>
          </a:endParaRPr>
        </a:p>
      </dgm:t>
    </dgm:pt>
    <dgm:pt modelId="{2C519EFC-FFF9-43A8-90A3-5154B7F2FC90}">
      <dgm:prSet custT="1"/>
      <dgm:spPr/>
      <dgm:t>
        <a:bodyPr/>
        <a:lstStyle/>
        <a:p>
          <a:r>
            <a:rPr lang="en-US" sz="800">
              <a:latin typeface="+mj-lt"/>
              <a:cs typeface="Times New Roman" panose="02020603050405020304" pitchFamily="18" charset="0"/>
            </a:rPr>
            <a:t>Elevated rank; honorable station; high office;</a:t>
          </a:r>
        </a:p>
      </dgm:t>
    </dgm:pt>
    <dgm:pt modelId="{9AC33579-2D24-4480-8451-8910DF41B40B}" type="parTrans" cxnId="{7718DC9A-3106-49E1-8394-F63B99AEF829}">
      <dgm:prSet/>
      <dgm:spPr/>
      <dgm:t>
        <a:bodyPr/>
        <a:lstStyle/>
        <a:p>
          <a:endParaRPr lang="en-US" sz="2000">
            <a:latin typeface="+mj-lt"/>
          </a:endParaRPr>
        </a:p>
      </dgm:t>
    </dgm:pt>
    <dgm:pt modelId="{1DAD335D-B7E4-45E8-BC16-44A06138E463}" type="sibTrans" cxnId="{7718DC9A-3106-49E1-8394-F63B99AEF829}">
      <dgm:prSet/>
      <dgm:spPr/>
      <dgm:t>
        <a:bodyPr/>
        <a:lstStyle/>
        <a:p>
          <a:endParaRPr lang="en-US" sz="2000">
            <a:latin typeface="+mj-lt"/>
          </a:endParaRPr>
        </a:p>
      </dgm:t>
    </dgm:pt>
    <dgm:pt modelId="{E57F1529-17F8-41FD-AD18-6C79D61AB5AA}">
      <dgm:prSet custT="1"/>
      <dgm:spPr/>
      <dgm:t>
        <a:bodyPr/>
        <a:lstStyle/>
        <a:p>
          <a:r>
            <a:rPr lang="en-US" sz="800">
              <a:latin typeface="+mj-lt"/>
              <a:cs typeface="Times New Roman" panose="02020603050405020304" pitchFamily="18" charset="0"/>
            </a:rPr>
            <a:t>Quality suited to inspire respect or reverence; loftiness and grace, impressiveness; stateliness.</a:t>
          </a:r>
        </a:p>
      </dgm:t>
    </dgm:pt>
    <dgm:pt modelId="{949DA917-353F-44ED-9313-66F6F1DB7D56}" type="parTrans" cxnId="{AEC08636-0719-42DC-8063-D984A8CA8DFB}">
      <dgm:prSet/>
      <dgm:spPr/>
      <dgm:t>
        <a:bodyPr/>
        <a:lstStyle/>
        <a:p>
          <a:endParaRPr lang="en-US" sz="2000">
            <a:latin typeface="+mj-lt"/>
          </a:endParaRPr>
        </a:p>
      </dgm:t>
    </dgm:pt>
    <dgm:pt modelId="{750F6DEE-0374-4E1B-99B0-BE19695EA18F}" type="sibTrans" cxnId="{AEC08636-0719-42DC-8063-D984A8CA8DFB}">
      <dgm:prSet/>
      <dgm:spPr/>
      <dgm:t>
        <a:bodyPr/>
        <a:lstStyle/>
        <a:p>
          <a:endParaRPr lang="en-US" sz="2000">
            <a:latin typeface="+mj-lt"/>
          </a:endParaRPr>
        </a:p>
      </dgm:t>
    </dgm:pt>
    <dgm:pt modelId="{B9FE9ABE-B61A-443D-A433-D21D2A7AA2EA}">
      <dgm:prSet custT="1"/>
      <dgm:spPr/>
      <dgm:t>
        <a:bodyPr/>
        <a:lstStyle/>
        <a:p>
          <a:pPr>
            <a:lnSpc>
              <a:spcPct val="100000"/>
            </a:lnSpc>
          </a:pPr>
          <a:r>
            <a:rPr lang="en-US" sz="1050">
              <a:latin typeface="+mj-lt"/>
              <a:cs typeface="Times New Roman" panose="02020603050405020304" pitchFamily="18" charset="0"/>
            </a:rPr>
            <a:t>From </a:t>
          </a:r>
          <a:r>
            <a:rPr lang="en-US" sz="1050" i="1">
              <a:latin typeface="+mj-lt"/>
              <a:cs typeface="Times New Roman" panose="02020603050405020304" pitchFamily="18" charset="0"/>
            </a:rPr>
            <a:t>dignus</a:t>
          </a:r>
          <a:r>
            <a:rPr lang="en-US" sz="1050">
              <a:latin typeface="+mj-lt"/>
              <a:cs typeface="Times New Roman" panose="02020603050405020304" pitchFamily="18" charset="0"/>
            </a:rPr>
            <a:t> [Latin] meaning worthy</a:t>
          </a:r>
        </a:p>
      </dgm:t>
    </dgm:pt>
    <dgm:pt modelId="{831883FF-E283-480C-B39E-39FCE07292A9}" type="parTrans" cxnId="{67CC1AD9-CFD7-4064-9085-0BECC72046D4}">
      <dgm:prSet/>
      <dgm:spPr/>
      <dgm:t>
        <a:bodyPr/>
        <a:lstStyle/>
        <a:p>
          <a:endParaRPr lang="en-US" sz="2000">
            <a:latin typeface="+mj-lt"/>
          </a:endParaRPr>
        </a:p>
      </dgm:t>
    </dgm:pt>
    <dgm:pt modelId="{6516A208-DB7E-42F7-AEE7-B42EED39739F}" type="sibTrans" cxnId="{67CC1AD9-CFD7-4064-9085-0BECC72046D4}">
      <dgm:prSet/>
      <dgm:spPr/>
      <dgm:t>
        <a:bodyPr/>
        <a:lstStyle/>
        <a:p>
          <a:endParaRPr lang="en-US" sz="2000">
            <a:latin typeface="+mj-lt"/>
          </a:endParaRPr>
        </a:p>
      </dgm:t>
    </dgm:pt>
    <dgm:pt modelId="{F789D5D1-6DCA-4B9B-9250-E607E06CE152}" type="pres">
      <dgm:prSet presAssocID="{79E4A7CD-6F1F-4EE4-92E0-E4C51131B2BD}" presName="diagram" presStyleCnt="0">
        <dgm:presLayoutVars>
          <dgm:dir/>
          <dgm:resizeHandles val="exact"/>
        </dgm:presLayoutVars>
      </dgm:prSet>
      <dgm:spPr/>
    </dgm:pt>
    <dgm:pt modelId="{5A4D7078-C2A7-40ED-9464-146DE8F19208}" type="pres">
      <dgm:prSet presAssocID="{022604B4-B2C4-4EAE-BD7A-BD7BC9A3E4E5}" presName="node" presStyleLbl="node1" presStyleIdx="0" presStyleCnt="8">
        <dgm:presLayoutVars>
          <dgm:bulletEnabled val="1"/>
        </dgm:presLayoutVars>
      </dgm:prSet>
      <dgm:spPr/>
    </dgm:pt>
    <dgm:pt modelId="{A3DE4566-8757-4859-BD44-88FCBEB6781F}" type="pres">
      <dgm:prSet presAssocID="{17A2235B-AB3E-4D21-AD75-FD45BC88E0C6}" presName="sibTrans" presStyleCnt="0"/>
      <dgm:spPr/>
    </dgm:pt>
    <dgm:pt modelId="{6473D6D6-24B5-498D-9948-762DD7EAA5F6}" type="pres">
      <dgm:prSet presAssocID="{0EED7CFB-218B-4117-A93F-DFBDEAF7B73B}" presName="node" presStyleLbl="node1" presStyleIdx="1" presStyleCnt="8">
        <dgm:presLayoutVars>
          <dgm:bulletEnabled val="1"/>
        </dgm:presLayoutVars>
      </dgm:prSet>
      <dgm:spPr/>
    </dgm:pt>
    <dgm:pt modelId="{E402A14E-98FD-4DCC-8E4A-1CA5B9C1C6E7}" type="pres">
      <dgm:prSet presAssocID="{6DF7337F-F93A-45C6-B56E-D0C36B0F1568}" presName="sibTrans" presStyleCnt="0"/>
      <dgm:spPr/>
    </dgm:pt>
    <dgm:pt modelId="{7F1E89CC-7E8A-4D35-A1C9-201591B6F5C5}" type="pres">
      <dgm:prSet presAssocID="{C1392870-27FF-4B95-BF3A-21560288F26E}" presName="node" presStyleLbl="node1" presStyleIdx="2" presStyleCnt="8">
        <dgm:presLayoutVars>
          <dgm:bulletEnabled val="1"/>
        </dgm:presLayoutVars>
      </dgm:prSet>
      <dgm:spPr/>
    </dgm:pt>
    <dgm:pt modelId="{8F5BA822-70BC-4053-B8EA-CA7410BA500C}" type="pres">
      <dgm:prSet presAssocID="{0239F289-6C15-4834-A59D-B75192F457E4}" presName="sibTrans" presStyleCnt="0"/>
      <dgm:spPr/>
    </dgm:pt>
    <dgm:pt modelId="{38E2F899-9976-4CA2-8CC4-338FA50F5DD7}" type="pres">
      <dgm:prSet presAssocID="{08A183B3-7113-4FCA-AB0B-BAAE489BE93F}" presName="node" presStyleLbl="node1" presStyleIdx="3" presStyleCnt="8">
        <dgm:presLayoutVars>
          <dgm:bulletEnabled val="1"/>
        </dgm:presLayoutVars>
      </dgm:prSet>
      <dgm:spPr/>
    </dgm:pt>
    <dgm:pt modelId="{E00DA717-3D33-4621-92CE-B0B116E16B54}" type="pres">
      <dgm:prSet presAssocID="{8B4BE5F1-6C1A-44C7-8976-FEEA7CC779F3}" presName="sibTrans" presStyleCnt="0"/>
      <dgm:spPr/>
    </dgm:pt>
    <dgm:pt modelId="{32F82015-FCBC-4875-8137-0913E053A108}" type="pres">
      <dgm:prSet presAssocID="{2ACDAF21-8AA8-4545-BEDB-D15EDB45BEC1}" presName="node" presStyleLbl="node1" presStyleIdx="4" presStyleCnt="8">
        <dgm:presLayoutVars>
          <dgm:bulletEnabled val="1"/>
        </dgm:presLayoutVars>
      </dgm:prSet>
      <dgm:spPr/>
    </dgm:pt>
    <dgm:pt modelId="{51C89309-602B-4042-9D36-13989955B66C}" type="pres">
      <dgm:prSet presAssocID="{D9F48568-3441-4E31-A944-F6CE7C171F9C}" presName="sibTrans" presStyleCnt="0"/>
      <dgm:spPr/>
    </dgm:pt>
    <dgm:pt modelId="{91D995DD-451A-41C5-A265-D432ACA6A531}" type="pres">
      <dgm:prSet presAssocID="{0F779217-DDFF-4ABF-A323-B9B932E355C1}" presName="node" presStyleLbl="node1" presStyleIdx="5" presStyleCnt="8">
        <dgm:presLayoutVars>
          <dgm:bulletEnabled val="1"/>
        </dgm:presLayoutVars>
      </dgm:prSet>
      <dgm:spPr/>
    </dgm:pt>
    <dgm:pt modelId="{49AEBEA5-13C6-4CB1-B150-3C72665B30BE}" type="pres">
      <dgm:prSet presAssocID="{BCEC802A-A46E-44C4-995F-415B87B3D8E4}" presName="sibTrans" presStyleCnt="0"/>
      <dgm:spPr/>
    </dgm:pt>
    <dgm:pt modelId="{A3A7FEF5-4AA4-43A1-8D41-5901159114A3}" type="pres">
      <dgm:prSet presAssocID="{CA29AEEB-F513-4008-A50E-F04D1357FD29}" presName="node" presStyleLbl="node1" presStyleIdx="6" presStyleCnt="8">
        <dgm:presLayoutVars>
          <dgm:bulletEnabled val="1"/>
        </dgm:presLayoutVars>
      </dgm:prSet>
      <dgm:spPr/>
    </dgm:pt>
    <dgm:pt modelId="{DA4EB15A-1D94-4C62-85FF-906880AD6BA7}" type="pres">
      <dgm:prSet presAssocID="{5CAA0B83-4404-4069-8877-9E764051FA34}" presName="sibTrans" presStyleCnt="0"/>
      <dgm:spPr/>
    </dgm:pt>
    <dgm:pt modelId="{C2D25A91-ECD0-496C-80F2-685AE1A3BAEA}" type="pres">
      <dgm:prSet presAssocID="{B9FE9ABE-B61A-443D-A433-D21D2A7AA2EA}" presName="node" presStyleLbl="node1" presStyleIdx="7" presStyleCnt="8">
        <dgm:presLayoutVars>
          <dgm:bulletEnabled val="1"/>
        </dgm:presLayoutVars>
      </dgm:prSet>
      <dgm:spPr/>
    </dgm:pt>
  </dgm:ptLst>
  <dgm:cxnLst>
    <dgm:cxn modelId="{8A4E9D2E-CBED-4F02-92A9-2DABFB298D69}" srcId="{79E4A7CD-6F1F-4EE4-92E0-E4C51131B2BD}" destId="{08A183B3-7113-4FCA-AB0B-BAAE489BE93F}" srcOrd="3" destOrd="0" parTransId="{7CD76EF4-B78C-46CC-98BD-B81D446C482D}" sibTransId="{8B4BE5F1-6C1A-44C7-8976-FEEA7CC779F3}"/>
    <dgm:cxn modelId="{AEC08636-0719-42DC-8063-D984A8CA8DFB}" srcId="{CA29AEEB-F513-4008-A50E-F04D1357FD29}" destId="{E57F1529-17F8-41FD-AD18-6C79D61AB5AA}" srcOrd="2" destOrd="0" parTransId="{949DA917-353F-44ED-9313-66F6F1DB7D56}" sibTransId="{750F6DEE-0374-4E1B-99B0-BE19695EA18F}"/>
    <dgm:cxn modelId="{DE06B344-33E1-4AA4-ACCC-ECAE3F567334}" type="presOf" srcId="{CA29AEEB-F513-4008-A50E-F04D1357FD29}" destId="{A3A7FEF5-4AA4-43A1-8D41-5901159114A3}" srcOrd="0" destOrd="0" presId="urn:microsoft.com/office/officeart/2005/8/layout/default"/>
    <dgm:cxn modelId="{9E0A114A-7E61-4A15-9036-34A954CA878E}" type="presOf" srcId="{2ACDAF21-8AA8-4545-BEDB-D15EDB45BEC1}" destId="{32F82015-FCBC-4875-8137-0913E053A108}" srcOrd="0" destOrd="0" presId="urn:microsoft.com/office/officeart/2005/8/layout/default"/>
    <dgm:cxn modelId="{DDFDDC6E-1613-4735-B7F5-0E68D0DF8C9D}" srcId="{CA29AEEB-F513-4008-A50E-F04D1357FD29}" destId="{AD507CE2-18AA-4042-87FD-87CEDCC035B9}" srcOrd="0" destOrd="0" parTransId="{F869008A-731F-4E22-8401-AFFDBB761F45}" sibTransId="{F6C7A505-9751-4687-B92C-25422D1940AC}"/>
    <dgm:cxn modelId="{59B1F06E-AEC0-4E82-860A-0F3ACF18A73A}" type="presOf" srcId="{E57F1529-17F8-41FD-AD18-6C79D61AB5AA}" destId="{A3A7FEF5-4AA4-43A1-8D41-5901159114A3}" srcOrd="0" destOrd="3" presId="urn:microsoft.com/office/officeart/2005/8/layout/default"/>
    <dgm:cxn modelId="{CEE66852-1523-4870-B702-1913BFFD5692}" srcId="{79E4A7CD-6F1F-4EE4-92E0-E4C51131B2BD}" destId="{0F779217-DDFF-4ABF-A323-B9B932E355C1}" srcOrd="5" destOrd="0" parTransId="{19ACE0C1-4CCE-4F8D-9FF3-5C6BD20D44BC}" sibTransId="{BCEC802A-A46E-44C4-995F-415B87B3D8E4}"/>
    <dgm:cxn modelId="{18662B54-3C74-4E36-A1E3-58148B337B7F}" type="presOf" srcId="{0EED7CFB-218B-4117-A93F-DFBDEAF7B73B}" destId="{6473D6D6-24B5-498D-9948-762DD7EAA5F6}" srcOrd="0" destOrd="0" presId="urn:microsoft.com/office/officeart/2005/8/layout/default"/>
    <dgm:cxn modelId="{595EA877-CFCD-48FA-B360-BDB0A6BCC8E2}" type="presOf" srcId="{B9FE9ABE-B61A-443D-A433-D21D2A7AA2EA}" destId="{C2D25A91-ECD0-496C-80F2-685AE1A3BAEA}" srcOrd="0" destOrd="0" presId="urn:microsoft.com/office/officeart/2005/8/layout/default"/>
    <dgm:cxn modelId="{DE877978-C6BC-4066-BA5C-D4DE74820A15}" type="presOf" srcId="{0F779217-DDFF-4ABF-A323-B9B932E355C1}" destId="{91D995DD-451A-41C5-A265-D432ACA6A531}" srcOrd="0" destOrd="0" presId="urn:microsoft.com/office/officeart/2005/8/layout/default"/>
    <dgm:cxn modelId="{307C9386-B681-4EFE-B343-F18708AD9E95}" srcId="{79E4A7CD-6F1F-4EE4-92E0-E4C51131B2BD}" destId="{CA29AEEB-F513-4008-A50E-F04D1357FD29}" srcOrd="6" destOrd="0" parTransId="{17AF9B18-8D69-42C8-B452-4023205E58F4}" sibTransId="{5CAA0B83-4404-4069-8877-9E764051FA34}"/>
    <dgm:cxn modelId="{7718DC9A-3106-49E1-8394-F63B99AEF829}" srcId="{CA29AEEB-F513-4008-A50E-F04D1357FD29}" destId="{2C519EFC-FFF9-43A8-90A3-5154B7F2FC90}" srcOrd="1" destOrd="0" parTransId="{9AC33579-2D24-4480-8451-8910DF41B40B}" sibTransId="{1DAD335D-B7E4-45E8-BC16-44A06138E463}"/>
    <dgm:cxn modelId="{B4A6BE9B-4986-4CB0-AA4E-CA58738509FA}" srcId="{08A183B3-7113-4FCA-AB0B-BAAE489BE93F}" destId="{ECE31533-6C13-4A3E-AD04-1E1988052A95}" srcOrd="0" destOrd="0" parTransId="{C03C525B-E12D-471F-86CA-32E3EBF15909}" sibTransId="{A9F7B103-FCA4-410F-927C-18B932DA8961}"/>
    <dgm:cxn modelId="{5B24E89C-BE19-4018-AEC3-8E467481BFF3}" type="presOf" srcId="{AD507CE2-18AA-4042-87FD-87CEDCC035B9}" destId="{A3A7FEF5-4AA4-43A1-8D41-5901159114A3}" srcOrd="0" destOrd="1" presId="urn:microsoft.com/office/officeart/2005/8/layout/default"/>
    <dgm:cxn modelId="{3068D9A9-7928-4DD3-A65D-6BC898A6E3C3}" type="presOf" srcId="{2C519EFC-FFF9-43A8-90A3-5154B7F2FC90}" destId="{A3A7FEF5-4AA4-43A1-8D41-5901159114A3}" srcOrd="0" destOrd="2" presId="urn:microsoft.com/office/officeart/2005/8/layout/default"/>
    <dgm:cxn modelId="{93120AAF-7F14-40BA-9EE2-2D701580E21E}" srcId="{79E4A7CD-6F1F-4EE4-92E0-E4C51131B2BD}" destId="{0EED7CFB-218B-4117-A93F-DFBDEAF7B73B}" srcOrd="1" destOrd="0" parTransId="{0BD20F85-D3B1-418F-A939-B3738D122B77}" sibTransId="{6DF7337F-F93A-45C6-B56E-D0C36B0F1568}"/>
    <dgm:cxn modelId="{18508DBB-C0EA-4F81-B312-BBEB97251D61}" type="presOf" srcId="{ECE31533-6C13-4A3E-AD04-1E1988052A95}" destId="{38E2F899-9976-4CA2-8CC4-338FA50F5DD7}" srcOrd="0" destOrd="1" presId="urn:microsoft.com/office/officeart/2005/8/layout/default"/>
    <dgm:cxn modelId="{83A1F3C5-5BB0-479C-B1F5-C01581876BD8}" type="presOf" srcId="{C1392870-27FF-4B95-BF3A-21560288F26E}" destId="{7F1E89CC-7E8A-4D35-A1C9-201591B6F5C5}" srcOrd="0" destOrd="0" presId="urn:microsoft.com/office/officeart/2005/8/layout/default"/>
    <dgm:cxn modelId="{7B3071CB-47F6-4105-8DF0-431DD329F9B1}" srcId="{79E4A7CD-6F1F-4EE4-92E0-E4C51131B2BD}" destId="{2ACDAF21-8AA8-4545-BEDB-D15EDB45BEC1}" srcOrd="4" destOrd="0" parTransId="{6DDA22CC-E9F4-4A2E-9539-25A70A262BD3}" sibTransId="{D9F48568-3441-4E31-A944-F6CE7C171F9C}"/>
    <dgm:cxn modelId="{D4591FCC-6D22-403F-A57B-4744CC043AE3}" type="presOf" srcId="{79E4A7CD-6F1F-4EE4-92E0-E4C51131B2BD}" destId="{F789D5D1-6DCA-4B9B-9250-E607E06CE152}" srcOrd="0" destOrd="0" presId="urn:microsoft.com/office/officeart/2005/8/layout/default"/>
    <dgm:cxn modelId="{897C93D6-E3D3-4938-852E-2F34C969D6D8}" srcId="{79E4A7CD-6F1F-4EE4-92E0-E4C51131B2BD}" destId="{022604B4-B2C4-4EAE-BD7A-BD7BC9A3E4E5}" srcOrd="0" destOrd="0" parTransId="{159316CE-5B0A-49D3-B631-6A5755E76C14}" sibTransId="{17A2235B-AB3E-4D21-AD75-FD45BC88E0C6}"/>
    <dgm:cxn modelId="{67CC1AD9-CFD7-4064-9085-0BECC72046D4}" srcId="{79E4A7CD-6F1F-4EE4-92E0-E4C51131B2BD}" destId="{B9FE9ABE-B61A-443D-A433-D21D2A7AA2EA}" srcOrd="7" destOrd="0" parTransId="{831883FF-E283-480C-B39E-39FCE07292A9}" sibTransId="{6516A208-DB7E-42F7-AEE7-B42EED39739F}"/>
    <dgm:cxn modelId="{270B51DC-1706-41C4-90D0-EE2C5F965FD3}" type="presOf" srcId="{08A183B3-7113-4FCA-AB0B-BAAE489BE93F}" destId="{38E2F899-9976-4CA2-8CC4-338FA50F5DD7}" srcOrd="0" destOrd="0" presId="urn:microsoft.com/office/officeart/2005/8/layout/default"/>
    <dgm:cxn modelId="{409D0AF2-F920-4F56-8CB3-705C11B70F15}" type="presOf" srcId="{022604B4-B2C4-4EAE-BD7A-BD7BC9A3E4E5}" destId="{5A4D7078-C2A7-40ED-9464-146DE8F19208}" srcOrd="0" destOrd="0" presId="urn:microsoft.com/office/officeart/2005/8/layout/default"/>
    <dgm:cxn modelId="{0C678EF6-4B38-482D-8D16-82A444C4DBE6}" srcId="{79E4A7CD-6F1F-4EE4-92E0-E4C51131B2BD}" destId="{C1392870-27FF-4B95-BF3A-21560288F26E}" srcOrd="2" destOrd="0" parTransId="{AF8F1A5A-2098-4926-BA06-DF68F9D1E7E2}" sibTransId="{0239F289-6C15-4834-A59D-B75192F457E4}"/>
    <dgm:cxn modelId="{A7A05CEA-6975-4810-A47F-C66981DC5411}" type="presParOf" srcId="{F789D5D1-6DCA-4B9B-9250-E607E06CE152}" destId="{5A4D7078-C2A7-40ED-9464-146DE8F19208}" srcOrd="0" destOrd="0" presId="urn:microsoft.com/office/officeart/2005/8/layout/default"/>
    <dgm:cxn modelId="{8C59C491-4CF5-4934-869C-28B129CD7494}" type="presParOf" srcId="{F789D5D1-6DCA-4B9B-9250-E607E06CE152}" destId="{A3DE4566-8757-4859-BD44-88FCBEB6781F}" srcOrd="1" destOrd="0" presId="urn:microsoft.com/office/officeart/2005/8/layout/default"/>
    <dgm:cxn modelId="{CAEE38B0-2365-47A4-805F-A5B2685D952D}" type="presParOf" srcId="{F789D5D1-6DCA-4B9B-9250-E607E06CE152}" destId="{6473D6D6-24B5-498D-9948-762DD7EAA5F6}" srcOrd="2" destOrd="0" presId="urn:microsoft.com/office/officeart/2005/8/layout/default"/>
    <dgm:cxn modelId="{D6232236-52EF-4A47-B91A-359FB66A4BFC}" type="presParOf" srcId="{F789D5D1-6DCA-4B9B-9250-E607E06CE152}" destId="{E402A14E-98FD-4DCC-8E4A-1CA5B9C1C6E7}" srcOrd="3" destOrd="0" presId="urn:microsoft.com/office/officeart/2005/8/layout/default"/>
    <dgm:cxn modelId="{561E14F1-7C0D-45B6-8C44-67556BB1DD0D}" type="presParOf" srcId="{F789D5D1-6DCA-4B9B-9250-E607E06CE152}" destId="{7F1E89CC-7E8A-4D35-A1C9-201591B6F5C5}" srcOrd="4" destOrd="0" presId="urn:microsoft.com/office/officeart/2005/8/layout/default"/>
    <dgm:cxn modelId="{C886CFBE-7299-4798-8FAE-12BB7DA0BCA3}" type="presParOf" srcId="{F789D5D1-6DCA-4B9B-9250-E607E06CE152}" destId="{8F5BA822-70BC-4053-B8EA-CA7410BA500C}" srcOrd="5" destOrd="0" presId="urn:microsoft.com/office/officeart/2005/8/layout/default"/>
    <dgm:cxn modelId="{258D053B-9A6A-47FB-ACA2-3765A12D6097}" type="presParOf" srcId="{F789D5D1-6DCA-4B9B-9250-E607E06CE152}" destId="{38E2F899-9976-4CA2-8CC4-338FA50F5DD7}" srcOrd="6" destOrd="0" presId="urn:microsoft.com/office/officeart/2005/8/layout/default"/>
    <dgm:cxn modelId="{EB03F2EA-71F8-43A8-B442-4CD9AD42F47F}" type="presParOf" srcId="{F789D5D1-6DCA-4B9B-9250-E607E06CE152}" destId="{E00DA717-3D33-4621-92CE-B0B116E16B54}" srcOrd="7" destOrd="0" presId="urn:microsoft.com/office/officeart/2005/8/layout/default"/>
    <dgm:cxn modelId="{CB002C41-E351-4F29-A552-8427A68FC8C4}" type="presParOf" srcId="{F789D5D1-6DCA-4B9B-9250-E607E06CE152}" destId="{32F82015-FCBC-4875-8137-0913E053A108}" srcOrd="8" destOrd="0" presId="urn:microsoft.com/office/officeart/2005/8/layout/default"/>
    <dgm:cxn modelId="{3A859A2E-F812-421A-911E-54BC5B7BB376}" type="presParOf" srcId="{F789D5D1-6DCA-4B9B-9250-E607E06CE152}" destId="{51C89309-602B-4042-9D36-13989955B66C}" srcOrd="9" destOrd="0" presId="urn:microsoft.com/office/officeart/2005/8/layout/default"/>
    <dgm:cxn modelId="{C1710B58-EDAA-4AFA-BDD9-73A8DAEC5B52}" type="presParOf" srcId="{F789D5D1-6DCA-4B9B-9250-E607E06CE152}" destId="{91D995DD-451A-41C5-A265-D432ACA6A531}" srcOrd="10" destOrd="0" presId="urn:microsoft.com/office/officeart/2005/8/layout/default"/>
    <dgm:cxn modelId="{B56EA496-580C-465D-8F63-3128764D3EAD}" type="presParOf" srcId="{F789D5D1-6DCA-4B9B-9250-E607E06CE152}" destId="{49AEBEA5-13C6-4CB1-B150-3C72665B30BE}" srcOrd="11" destOrd="0" presId="urn:microsoft.com/office/officeart/2005/8/layout/default"/>
    <dgm:cxn modelId="{4C33DEB6-037F-4FA9-9A1E-994A491463EF}" type="presParOf" srcId="{F789D5D1-6DCA-4B9B-9250-E607E06CE152}" destId="{A3A7FEF5-4AA4-43A1-8D41-5901159114A3}" srcOrd="12" destOrd="0" presId="urn:microsoft.com/office/officeart/2005/8/layout/default"/>
    <dgm:cxn modelId="{07657C78-0B5B-4BDF-8FFB-6D5930A7FABA}" type="presParOf" srcId="{F789D5D1-6DCA-4B9B-9250-E607E06CE152}" destId="{DA4EB15A-1D94-4C62-85FF-906880AD6BA7}" srcOrd="13" destOrd="0" presId="urn:microsoft.com/office/officeart/2005/8/layout/default"/>
    <dgm:cxn modelId="{A80A3C9C-CFD0-4BB8-846E-B49D1FA2F0BA}" type="presParOf" srcId="{F789D5D1-6DCA-4B9B-9250-E607E06CE152}" destId="{C2D25A91-ECD0-496C-80F2-685AE1A3BAE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05189-C6CF-4E58-8842-376260366F20}"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DDBED05C-A6B9-4D3E-9676-BE60BB7C55FB}">
      <dgm:prSet custT="1"/>
      <dgm:spPr/>
      <dgm:t>
        <a:bodyPr/>
        <a:lstStyle/>
        <a:p>
          <a:r>
            <a:rPr lang="en-US" sz="2000" b="0" dirty="0">
              <a:solidFill>
                <a:schemeClr val="bg1"/>
              </a:solidFill>
              <a:latin typeface="+mj-lt"/>
            </a:rPr>
            <a:t>An action plan is a document that outlines specific steps that need to be completed for the group to accomplish its mission and/or vision. Action plans should include the following information:</a:t>
          </a:r>
        </a:p>
      </dgm:t>
    </dgm:pt>
    <dgm:pt modelId="{6ADEB018-B066-49D2-89D9-54EBE11D408E}" type="parTrans" cxnId="{45183AF9-77D2-42F8-BC63-E74DE3B7A118}">
      <dgm:prSet/>
      <dgm:spPr/>
      <dgm:t>
        <a:bodyPr/>
        <a:lstStyle/>
        <a:p>
          <a:endParaRPr lang="en-US" sz="2000">
            <a:solidFill>
              <a:schemeClr val="tx1"/>
            </a:solidFill>
          </a:endParaRPr>
        </a:p>
      </dgm:t>
    </dgm:pt>
    <dgm:pt modelId="{E482675A-1267-421B-8AB5-C82E5534CD62}" type="sibTrans" cxnId="{45183AF9-77D2-42F8-BC63-E74DE3B7A118}">
      <dgm:prSet/>
      <dgm:spPr/>
      <dgm:t>
        <a:bodyPr/>
        <a:lstStyle/>
        <a:p>
          <a:endParaRPr lang="en-US" sz="2000">
            <a:solidFill>
              <a:schemeClr val="tx1"/>
            </a:solidFill>
          </a:endParaRPr>
        </a:p>
      </dgm:t>
    </dgm:pt>
    <dgm:pt modelId="{DD2F7942-BB4B-4416-934A-3336F583F200}">
      <dgm:prSet custT="1"/>
      <dgm:spPr/>
      <dgm: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Goal(s), objective(s), and action steps</a:t>
          </a:r>
        </a:p>
      </dgm:t>
    </dgm:pt>
    <dgm:pt modelId="{A413667B-7BCE-4DCA-97F4-320696259EA4}" type="parTrans" cxnId="{2D19EEEA-1E3B-4025-8905-6224D827C941}">
      <dgm:prSet/>
      <dgm:spPr/>
      <dgm:t>
        <a:bodyPr/>
        <a:lstStyle/>
        <a:p>
          <a:endParaRPr lang="en-US" sz="2000">
            <a:solidFill>
              <a:schemeClr val="tx1"/>
            </a:solidFill>
          </a:endParaRPr>
        </a:p>
      </dgm:t>
    </dgm:pt>
    <dgm:pt modelId="{1FFAB9FF-33C9-4853-8D6B-5574244DD8E5}" type="sibTrans" cxnId="{2D19EEEA-1E3B-4025-8905-6224D827C941}">
      <dgm:prSet/>
      <dgm:spPr/>
      <dgm:t>
        <a:bodyPr/>
        <a:lstStyle/>
        <a:p>
          <a:endParaRPr lang="en-US" sz="2000">
            <a:solidFill>
              <a:schemeClr val="tx1"/>
            </a:solidFill>
          </a:endParaRPr>
        </a:p>
      </dgm:t>
    </dgm:pt>
    <dgm:pt modelId="{8023652B-B766-44D0-A0A0-614B106980CA}">
      <dgm:prSet custT="1"/>
      <dgm:spPr/>
      <dgm: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Criteria for Success</a:t>
          </a:r>
        </a:p>
      </dgm:t>
    </dgm:pt>
    <dgm:pt modelId="{D297EF9E-785D-4158-94FF-CF36F1A859CC}" type="parTrans" cxnId="{DC603B01-C481-4326-965D-CE7B61CBC308}">
      <dgm:prSet/>
      <dgm:spPr/>
      <dgm:t>
        <a:bodyPr/>
        <a:lstStyle/>
        <a:p>
          <a:endParaRPr lang="en-US" sz="2000">
            <a:solidFill>
              <a:schemeClr val="tx1"/>
            </a:solidFill>
          </a:endParaRPr>
        </a:p>
      </dgm:t>
    </dgm:pt>
    <dgm:pt modelId="{9B144515-3207-4A56-94B2-5D6F9BC44BB8}" type="sibTrans" cxnId="{DC603B01-C481-4326-965D-CE7B61CBC308}">
      <dgm:prSet/>
      <dgm:spPr/>
      <dgm:t>
        <a:bodyPr/>
        <a:lstStyle/>
        <a:p>
          <a:endParaRPr lang="en-US" sz="2000">
            <a:solidFill>
              <a:schemeClr val="tx1"/>
            </a:solidFill>
          </a:endParaRPr>
        </a:p>
      </dgm:t>
    </dgm:pt>
    <dgm:pt modelId="{83EEFCAA-ED39-410D-A637-43E1F2A92D51}">
      <dgm:prSet custT="1"/>
      <dgm:spPr/>
      <dgm:t>
        <a:bodyPr/>
        <a:lstStyle/>
        <a:p>
          <a:r>
            <a:rPr lang="en-US" sz="7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0" dirty="0">
              <a:solidFill>
                <a:schemeClr val="tx1"/>
              </a:solidFill>
              <a:latin typeface="Calibri" panose="020F0502020204030204" pitchFamily="34" charset="0"/>
              <a:ea typeface="Calibri" panose="020F0502020204030204" pitchFamily="34" charset="0"/>
              <a:cs typeface="Calibri" panose="020F0502020204030204" pitchFamily="34" charset="0"/>
            </a:rPr>
            <a:t>Each action plan should be achievable in one year</a:t>
          </a:r>
          <a:r>
            <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dgm:t>
    </dgm:pt>
    <dgm:pt modelId="{388BFD9B-5A8E-4102-90DB-FF11473C5617}" type="parTrans" cxnId="{D3C77383-E3D7-41EB-825D-84B9FEA1A127}">
      <dgm:prSet/>
      <dgm:spPr/>
      <dgm:t>
        <a:bodyPr/>
        <a:lstStyle/>
        <a:p>
          <a:endParaRPr lang="en-US" sz="2000">
            <a:solidFill>
              <a:schemeClr val="tx1"/>
            </a:solidFill>
          </a:endParaRPr>
        </a:p>
      </dgm:t>
    </dgm:pt>
    <dgm:pt modelId="{6D001C0D-EEE9-4283-A37E-FB5EDDD77AFA}" type="sibTrans" cxnId="{D3C77383-E3D7-41EB-825D-84B9FEA1A127}">
      <dgm:prSet/>
      <dgm:spPr/>
      <dgm:t>
        <a:bodyPr/>
        <a:lstStyle/>
        <a:p>
          <a:endParaRPr lang="en-US" sz="2000">
            <a:solidFill>
              <a:schemeClr val="tx1"/>
            </a:solidFill>
          </a:endParaRPr>
        </a:p>
      </dgm:t>
    </dgm:pt>
    <dgm:pt modelId="{01AAFC20-3D59-40CA-BC49-CCFDC8A96197}">
      <dgm:prSet custT="1"/>
      <dgm:spPr/>
      <dgm: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Person responsible for each action step</a:t>
          </a:r>
        </a:p>
      </dgm:t>
    </dgm:pt>
    <dgm:pt modelId="{36726A43-C3F6-475B-BF4E-BE639DD65620}" type="parTrans" cxnId="{D0EEA1F4-C5FE-46F0-80F7-C843D9F92709}">
      <dgm:prSet/>
      <dgm:spPr/>
      <dgm:t>
        <a:bodyPr/>
        <a:lstStyle/>
        <a:p>
          <a:endParaRPr lang="en-US" sz="2000">
            <a:solidFill>
              <a:schemeClr val="tx1"/>
            </a:solidFill>
          </a:endParaRPr>
        </a:p>
      </dgm:t>
    </dgm:pt>
    <dgm:pt modelId="{5193DF38-C08B-4242-86FB-9543BEF94042}" type="sibTrans" cxnId="{D0EEA1F4-C5FE-46F0-80F7-C843D9F92709}">
      <dgm:prSet/>
      <dgm:spPr/>
      <dgm:t>
        <a:bodyPr/>
        <a:lstStyle/>
        <a:p>
          <a:endParaRPr lang="en-US" sz="2000">
            <a:solidFill>
              <a:schemeClr val="tx1"/>
            </a:solidFill>
          </a:endParaRPr>
        </a:p>
      </dgm:t>
    </dgm:pt>
    <dgm:pt modelId="{682F561C-2A06-46EA-B57B-BB6251667BCD}">
      <dgm:prSet custT="1"/>
      <dgm:spPr/>
      <dgm: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Target initiation date and deadlines for each action step</a:t>
          </a:r>
        </a:p>
      </dgm:t>
    </dgm:pt>
    <dgm:pt modelId="{73646A4F-B488-40FC-93C7-3C181B37F799}" type="sibTrans" cxnId="{1332B9B8-F255-409F-8DA0-79045E54E901}">
      <dgm:prSet/>
      <dgm:spPr/>
      <dgm:t>
        <a:bodyPr/>
        <a:lstStyle/>
        <a:p>
          <a:endParaRPr lang="en-US" sz="2000">
            <a:solidFill>
              <a:schemeClr val="tx1"/>
            </a:solidFill>
          </a:endParaRPr>
        </a:p>
      </dgm:t>
    </dgm:pt>
    <dgm:pt modelId="{29AA6962-9EEB-4013-97EA-80CEF629B5A7}" type="parTrans" cxnId="{1332B9B8-F255-409F-8DA0-79045E54E901}">
      <dgm:prSet/>
      <dgm:spPr/>
      <dgm:t>
        <a:bodyPr/>
        <a:lstStyle/>
        <a:p>
          <a:endParaRPr lang="en-US" sz="2000">
            <a:solidFill>
              <a:schemeClr val="tx1"/>
            </a:solidFill>
          </a:endParaRPr>
        </a:p>
      </dgm:t>
    </dgm:pt>
    <dgm:pt modelId="{A1FB8BA5-4458-4098-B255-5484BE74E102}">
      <dgm:prSet custT="1"/>
      <dgm:spPr/>
      <dgm: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Outcomes</a:t>
          </a:r>
        </a:p>
      </dgm:t>
    </dgm:pt>
    <dgm:pt modelId="{EE1A043A-5914-4CBA-8C5E-46C8766CB63F}" type="parTrans" cxnId="{597BCC94-365E-4180-A8D5-035F5D53C70D}">
      <dgm:prSet/>
      <dgm:spPr/>
      <dgm:t>
        <a:bodyPr/>
        <a:lstStyle/>
        <a:p>
          <a:endParaRPr lang="en-US" sz="2000"/>
        </a:p>
      </dgm:t>
    </dgm:pt>
    <dgm:pt modelId="{6B241ECA-9498-4794-9DC6-CA58A35BD92A}" type="sibTrans" cxnId="{597BCC94-365E-4180-A8D5-035F5D53C70D}">
      <dgm:prSet/>
      <dgm:spPr/>
      <dgm:t>
        <a:bodyPr/>
        <a:lstStyle/>
        <a:p>
          <a:endParaRPr lang="en-US" sz="2000"/>
        </a:p>
      </dgm:t>
    </dgm:pt>
    <dgm:pt modelId="{02B8B72F-0986-4558-8C7C-C79B17E67D61}" type="pres">
      <dgm:prSet presAssocID="{7AF05189-C6CF-4E58-8842-376260366F20}" presName="linear" presStyleCnt="0">
        <dgm:presLayoutVars>
          <dgm:animLvl val="lvl"/>
          <dgm:resizeHandles val="exact"/>
        </dgm:presLayoutVars>
      </dgm:prSet>
      <dgm:spPr/>
    </dgm:pt>
    <dgm:pt modelId="{749368F6-30E7-4629-A539-8FCCEA05D390}" type="pres">
      <dgm:prSet presAssocID="{DDBED05C-A6B9-4D3E-9676-BE60BB7C55FB}" presName="parentText" presStyleLbl="node1" presStyleIdx="0" presStyleCnt="2" custScaleY="81595" custLinFactNeighborX="-211" custLinFactNeighborY="-11825">
        <dgm:presLayoutVars>
          <dgm:chMax val="0"/>
          <dgm:bulletEnabled val="1"/>
        </dgm:presLayoutVars>
      </dgm:prSet>
      <dgm:spPr/>
    </dgm:pt>
    <dgm:pt modelId="{1C5CC03F-45B6-49B2-B5C1-741F17CEDEE0}" type="pres">
      <dgm:prSet presAssocID="{DDBED05C-A6B9-4D3E-9676-BE60BB7C55FB}" presName="childText" presStyleLbl="revTx" presStyleIdx="0" presStyleCnt="1">
        <dgm:presLayoutVars>
          <dgm:bulletEnabled val="1"/>
        </dgm:presLayoutVars>
      </dgm:prSet>
      <dgm:spPr/>
    </dgm:pt>
    <dgm:pt modelId="{0B47B077-C37E-4AD1-BEF9-3A7AC69D4444}" type="pres">
      <dgm:prSet presAssocID="{83EEFCAA-ED39-410D-A637-43E1F2A92D51}" presName="parentText" presStyleLbl="node1" presStyleIdx="1" presStyleCnt="2" custScaleY="34067" custLinFactNeighborX="-798" custLinFactNeighborY="28689">
        <dgm:presLayoutVars>
          <dgm:chMax val="0"/>
          <dgm:bulletEnabled val="1"/>
        </dgm:presLayoutVars>
      </dgm:prSet>
      <dgm:spPr/>
    </dgm:pt>
  </dgm:ptLst>
  <dgm:cxnLst>
    <dgm:cxn modelId="{DC603B01-C481-4326-965D-CE7B61CBC308}" srcId="{DDBED05C-A6B9-4D3E-9676-BE60BB7C55FB}" destId="{8023652B-B766-44D0-A0A0-614B106980CA}" srcOrd="4" destOrd="0" parTransId="{D297EF9E-785D-4158-94FF-CF36F1A859CC}" sibTransId="{9B144515-3207-4A56-94B2-5D6F9BC44BB8}"/>
    <dgm:cxn modelId="{F2052302-7567-4CCE-95DC-E29C10AEDEF2}" type="presOf" srcId="{682F561C-2A06-46EA-B57B-BB6251667BCD}" destId="{1C5CC03F-45B6-49B2-B5C1-741F17CEDEE0}" srcOrd="0" destOrd="3" presId="urn:microsoft.com/office/officeart/2005/8/layout/vList2"/>
    <dgm:cxn modelId="{E7512D3E-A4FF-4FF3-A6DA-216270286ED9}" type="presOf" srcId="{01AAFC20-3D59-40CA-BC49-CCFDC8A96197}" destId="{1C5CC03F-45B6-49B2-B5C1-741F17CEDEE0}" srcOrd="0" destOrd="1" presId="urn:microsoft.com/office/officeart/2005/8/layout/vList2"/>
    <dgm:cxn modelId="{B03A9E41-1B2F-4D9F-8204-B15D89194C9C}" type="presOf" srcId="{7AF05189-C6CF-4E58-8842-376260366F20}" destId="{02B8B72F-0986-4558-8C7C-C79B17E67D61}" srcOrd="0" destOrd="0" presId="urn:microsoft.com/office/officeart/2005/8/layout/vList2"/>
    <dgm:cxn modelId="{2B8D1778-40DC-41D2-AE3E-85A3F7424BF4}" type="presOf" srcId="{DD2F7942-BB4B-4416-934A-3336F583F200}" destId="{1C5CC03F-45B6-49B2-B5C1-741F17CEDEE0}" srcOrd="0" destOrd="0" presId="urn:microsoft.com/office/officeart/2005/8/layout/vList2"/>
    <dgm:cxn modelId="{D3C77383-E3D7-41EB-825D-84B9FEA1A127}" srcId="{7AF05189-C6CF-4E58-8842-376260366F20}" destId="{83EEFCAA-ED39-410D-A637-43E1F2A92D51}" srcOrd="1" destOrd="0" parTransId="{388BFD9B-5A8E-4102-90DB-FF11473C5617}" sibTransId="{6D001C0D-EEE9-4283-A37E-FB5EDDD77AFA}"/>
    <dgm:cxn modelId="{15D6E292-D837-4474-AA1A-ABC67A7123C3}" type="presOf" srcId="{83EEFCAA-ED39-410D-A637-43E1F2A92D51}" destId="{0B47B077-C37E-4AD1-BEF9-3A7AC69D4444}" srcOrd="0" destOrd="0" presId="urn:microsoft.com/office/officeart/2005/8/layout/vList2"/>
    <dgm:cxn modelId="{597BCC94-365E-4180-A8D5-035F5D53C70D}" srcId="{DDBED05C-A6B9-4D3E-9676-BE60BB7C55FB}" destId="{A1FB8BA5-4458-4098-B255-5484BE74E102}" srcOrd="2" destOrd="0" parTransId="{EE1A043A-5914-4CBA-8C5E-46C8766CB63F}" sibTransId="{6B241ECA-9498-4794-9DC6-CA58A35BD92A}"/>
    <dgm:cxn modelId="{1166F398-08E6-4A45-91A1-546F4E74E12C}" type="presOf" srcId="{DDBED05C-A6B9-4D3E-9676-BE60BB7C55FB}" destId="{749368F6-30E7-4629-A539-8FCCEA05D390}" srcOrd="0" destOrd="0" presId="urn:microsoft.com/office/officeart/2005/8/layout/vList2"/>
    <dgm:cxn modelId="{DE733CAA-2EC3-4C1B-9DF8-FC5F444C76CE}" type="presOf" srcId="{8023652B-B766-44D0-A0A0-614B106980CA}" destId="{1C5CC03F-45B6-49B2-B5C1-741F17CEDEE0}" srcOrd="0" destOrd="4" presId="urn:microsoft.com/office/officeart/2005/8/layout/vList2"/>
    <dgm:cxn modelId="{1332B9B8-F255-409F-8DA0-79045E54E901}" srcId="{DDBED05C-A6B9-4D3E-9676-BE60BB7C55FB}" destId="{682F561C-2A06-46EA-B57B-BB6251667BCD}" srcOrd="3" destOrd="0" parTransId="{29AA6962-9EEB-4013-97EA-80CEF629B5A7}" sibTransId="{73646A4F-B488-40FC-93C7-3C181B37F799}"/>
    <dgm:cxn modelId="{C57565C8-F7A3-4E4D-A54A-BF8526B85654}" type="presOf" srcId="{A1FB8BA5-4458-4098-B255-5484BE74E102}" destId="{1C5CC03F-45B6-49B2-B5C1-741F17CEDEE0}" srcOrd="0" destOrd="2" presId="urn:microsoft.com/office/officeart/2005/8/layout/vList2"/>
    <dgm:cxn modelId="{2D19EEEA-1E3B-4025-8905-6224D827C941}" srcId="{DDBED05C-A6B9-4D3E-9676-BE60BB7C55FB}" destId="{DD2F7942-BB4B-4416-934A-3336F583F200}" srcOrd="0" destOrd="0" parTransId="{A413667B-7BCE-4DCA-97F4-320696259EA4}" sibTransId="{1FFAB9FF-33C9-4853-8D6B-5574244DD8E5}"/>
    <dgm:cxn modelId="{D0EEA1F4-C5FE-46F0-80F7-C843D9F92709}" srcId="{DDBED05C-A6B9-4D3E-9676-BE60BB7C55FB}" destId="{01AAFC20-3D59-40CA-BC49-CCFDC8A96197}" srcOrd="1" destOrd="0" parTransId="{36726A43-C3F6-475B-BF4E-BE639DD65620}" sibTransId="{5193DF38-C08B-4242-86FB-9543BEF94042}"/>
    <dgm:cxn modelId="{45183AF9-77D2-42F8-BC63-E74DE3B7A118}" srcId="{7AF05189-C6CF-4E58-8842-376260366F20}" destId="{DDBED05C-A6B9-4D3E-9676-BE60BB7C55FB}" srcOrd="0" destOrd="0" parTransId="{6ADEB018-B066-49D2-89D9-54EBE11D408E}" sibTransId="{E482675A-1267-421B-8AB5-C82E5534CD62}"/>
    <dgm:cxn modelId="{3F812AB6-E256-455C-9DBB-017662589567}" type="presParOf" srcId="{02B8B72F-0986-4558-8C7C-C79B17E67D61}" destId="{749368F6-30E7-4629-A539-8FCCEA05D390}" srcOrd="0" destOrd="0" presId="urn:microsoft.com/office/officeart/2005/8/layout/vList2"/>
    <dgm:cxn modelId="{EF78AF1D-E428-4F3D-BC52-9057D0429D80}" type="presParOf" srcId="{02B8B72F-0986-4558-8C7C-C79B17E67D61}" destId="{1C5CC03F-45B6-49B2-B5C1-741F17CEDEE0}" srcOrd="1" destOrd="0" presId="urn:microsoft.com/office/officeart/2005/8/layout/vList2"/>
    <dgm:cxn modelId="{446EEB91-4005-4939-86E4-C2F687D3D6E6}" type="presParOf" srcId="{02B8B72F-0986-4558-8C7C-C79B17E67D61}" destId="{0B47B077-C37E-4AD1-BEF9-3A7AC69D44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549087-ACDD-465D-934E-372E6E10272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FA4D4A2-CFD2-4CF9-B45F-F7A0E609B5C5}">
      <dgm:prSet phldrT="[Text]" custT="1"/>
      <dgm:spPr/>
      <dgm:t>
        <a:bodyPr/>
        <a:lstStyle/>
        <a:p>
          <a:r>
            <a:rPr lang="en-US" sz="3200" dirty="0"/>
            <a:t>S</a:t>
          </a:r>
        </a:p>
      </dgm:t>
    </dgm:pt>
    <dgm:pt modelId="{9B8C2D05-17B8-4232-8177-C4DB33BBB9F6}" type="parTrans" cxnId="{DABEDF28-50BA-401A-8D8E-CF355C5C6330}">
      <dgm:prSet/>
      <dgm:spPr/>
      <dgm:t>
        <a:bodyPr/>
        <a:lstStyle/>
        <a:p>
          <a:endParaRPr lang="en-US" sz="1600"/>
        </a:p>
      </dgm:t>
    </dgm:pt>
    <dgm:pt modelId="{D26EA75E-0740-44CF-A642-3C97C02D48F2}" type="sibTrans" cxnId="{DABEDF28-50BA-401A-8D8E-CF355C5C6330}">
      <dgm:prSet/>
      <dgm:spPr/>
      <dgm:t>
        <a:bodyPr/>
        <a:lstStyle/>
        <a:p>
          <a:endParaRPr lang="en-US" sz="1600"/>
        </a:p>
      </dgm:t>
    </dgm:pt>
    <dgm:pt modelId="{748B9DD8-5BDD-4E79-B4BF-8CE9846525A9}">
      <dgm:prSet phldrT="[Text]" custT="1"/>
      <dgm:spPr/>
      <dgm:t>
        <a:bodyPr/>
        <a:lstStyle/>
        <a:p>
          <a:r>
            <a:rPr lang="en-US" sz="2200" b="1" dirty="0"/>
            <a:t>Specific </a:t>
          </a:r>
          <a:r>
            <a:rPr lang="en-US" sz="2200" b="0" dirty="0"/>
            <a:t>g</a:t>
          </a:r>
          <a:r>
            <a:rPr lang="en-US" sz="2200" dirty="0"/>
            <a:t>oals are well defined and clear on what needs to be accomplished.</a:t>
          </a:r>
        </a:p>
      </dgm:t>
    </dgm:pt>
    <dgm:pt modelId="{28183B03-69A3-4B30-8FF0-37AE1E2572C6}" type="parTrans" cxnId="{E0F33770-EE6F-4944-BA59-F2B406CD8A74}">
      <dgm:prSet/>
      <dgm:spPr/>
      <dgm:t>
        <a:bodyPr/>
        <a:lstStyle/>
        <a:p>
          <a:endParaRPr lang="en-US" sz="1600"/>
        </a:p>
      </dgm:t>
    </dgm:pt>
    <dgm:pt modelId="{8C54B297-84D9-4759-A06F-C26B19CA462C}" type="sibTrans" cxnId="{E0F33770-EE6F-4944-BA59-F2B406CD8A74}">
      <dgm:prSet/>
      <dgm:spPr/>
      <dgm:t>
        <a:bodyPr/>
        <a:lstStyle/>
        <a:p>
          <a:endParaRPr lang="en-US" sz="1600"/>
        </a:p>
      </dgm:t>
    </dgm:pt>
    <dgm:pt modelId="{52708D7C-D2EA-4EFF-8065-BFD2F00DBAA3}">
      <dgm:prSet phldrT="[Text]" custT="1"/>
      <dgm:spPr/>
      <dgm:t>
        <a:bodyPr/>
        <a:lstStyle/>
        <a:p>
          <a:r>
            <a:rPr lang="en-US" sz="3200" dirty="0"/>
            <a:t>M</a:t>
          </a:r>
        </a:p>
      </dgm:t>
    </dgm:pt>
    <dgm:pt modelId="{0569B325-A197-4F1B-815B-FE7C6C2DF3AB}" type="parTrans" cxnId="{3CBB8A4F-C929-4FE7-9BCB-202B66F20C06}">
      <dgm:prSet/>
      <dgm:spPr/>
      <dgm:t>
        <a:bodyPr/>
        <a:lstStyle/>
        <a:p>
          <a:endParaRPr lang="en-US" sz="1600"/>
        </a:p>
      </dgm:t>
    </dgm:pt>
    <dgm:pt modelId="{81CF6524-FED8-41EC-B4DC-F83CF02B8B94}" type="sibTrans" cxnId="{3CBB8A4F-C929-4FE7-9BCB-202B66F20C06}">
      <dgm:prSet/>
      <dgm:spPr/>
      <dgm:t>
        <a:bodyPr/>
        <a:lstStyle/>
        <a:p>
          <a:endParaRPr lang="en-US" sz="1600"/>
        </a:p>
      </dgm:t>
    </dgm:pt>
    <dgm:pt modelId="{4C13B016-8C89-4F47-BFAB-E854DDB32634}">
      <dgm:prSet phldrT="[Text]" custT="1"/>
      <dgm:spPr/>
      <dgm:t>
        <a:bodyPr/>
        <a:lstStyle/>
        <a:p>
          <a:r>
            <a:rPr lang="en-US" sz="2200" b="1" dirty="0"/>
            <a:t>Measurable </a:t>
          </a:r>
          <a:r>
            <a:rPr lang="en-US" sz="2200" b="0" dirty="0"/>
            <a:t>g</a:t>
          </a:r>
          <a:r>
            <a:rPr lang="en-US" sz="2200" dirty="0"/>
            <a:t>oals enable you to evaluate whether the goal was achieved or not.</a:t>
          </a:r>
        </a:p>
      </dgm:t>
    </dgm:pt>
    <dgm:pt modelId="{025B911B-7917-41E7-8571-4AC846AD7DAE}" type="parTrans" cxnId="{8F0BB663-7DE9-4176-BA5B-114AC1FF720B}">
      <dgm:prSet/>
      <dgm:spPr/>
      <dgm:t>
        <a:bodyPr/>
        <a:lstStyle/>
        <a:p>
          <a:endParaRPr lang="en-US" sz="1600"/>
        </a:p>
      </dgm:t>
    </dgm:pt>
    <dgm:pt modelId="{88AA0447-BE00-4274-9981-0D9AF08F03E6}" type="sibTrans" cxnId="{8F0BB663-7DE9-4176-BA5B-114AC1FF720B}">
      <dgm:prSet/>
      <dgm:spPr/>
      <dgm:t>
        <a:bodyPr/>
        <a:lstStyle/>
        <a:p>
          <a:endParaRPr lang="en-US" sz="1600"/>
        </a:p>
      </dgm:t>
    </dgm:pt>
    <dgm:pt modelId="{330C99BC-3707-4CDB-AED5-DE98787E1772}">
      <dgm:prSet phldrT="[Text]" custT="1"/>
      <dgm:spPr/>
      <dgm:t>
        <a:bodyPr/>
        <a:lstStyle/>
        <a:p>
          <a:r>
            <a:rPr lang="en-US" sz="3200" dirty="0"/>
            <a:t>A</a:t>
          </a:r>
        </a:p>
      </dgm:t>
    </dgm:pt>
    <dgm:pt modelId="{85EBFF93-3355-4BCB-9965-8B046DE3F346}" type="parTrans" cxnId="{2AC426E5-EA6A-4A85-A141-DF9BF87F1BCE}">
      <dgm:prSet/>
      <dgm:spPr/>
      <dgm:t>
        <a:bodyPr/>
        <a:lstStyle/>
        <a:p>
          <a:endParaRPr lang="en-US" sz="1600"/>
        </a:p>
      </dgm:t>
    </dgm:pt>
    <dgm:pt modelId="{85D3E72B-B8D5-49E7-9B31-73F5FADCAA96}" type="sibTrans" cxnId="{2AC426E5-EA6A-4A85-A141-DF9BF87F1BCE}">
      <dgm:prSet/>
      <dgm:spPr/>
      <dgm:t>
        <a:bodyPr/>
        <a:lstStyle/>
        <a:p>
          <a:endParaRPr lang="en-US" sz="1600"/>
        </a:p>
      </dgm:t>
    </dgm:pt>
    <dgm:pt modelId="{2F45FB44-76D6-4D1E-B430-152521EA9448}">
      <dgm:prSet phldrT="[Text]" custT="1"/>
      <dgm:spPr/>
      <dgm:t>
        <a:bodyPr/>
        <a:lstStyle/>
        <a:p>
          <a:r>
            <a:rPr lang="en-US" sz="2200" b="1" dirty="0"/>
            <a:t>Attainable</a:t>
          </a:r>
          <a:r>
            <a:rPr lang="en-US" sz="2200" b="0" dirty="0"/>
            <a:t> goals are realistic about what is possible given the availability of resources, knowledge, and time.</a:t>
          </a:r>
          <a:endParaRPr lang="en-US" sz="2200" b="1" dirty="0"/>
        </a:p>
      </dgm:t>
    </dgm:pt>
    <dgm:pt modelId="{85EA6453-6791-418B-89E6-2681D310D1EC}" type="parTrans" cxnId="{AC05717E-6691-4313-8D22-CCEC5AC8D17D}">
      <dgm:prSet/>
      <dgm:spPr/>
      <dgm:t>
        <a:bodyPr/>
        <a:lstStyle/>
        <a:p>
          <a:endParaRPr lang="en-US" sz="1600"/>
        </a:p>
      </dgm:t>
    </dgm:pt>
    <dgm:pt modelId="{7DFBF50F-DBC0-4059-8343-9ABD08CFC9CD}" type="sibTrans" cxnId="{AC05717E-6691-4313-8D22-CCEC5AC8D17D}">
      <dgm:prSet/>
      <dgm:spPr/>
      <dgm:t>
        <a:bodyPr/>
        <a:lstStyle/>
        <a:p>
          <a:endParaRPr lang="en-US" sz="1600"/>
        </a:p>
      </dgm:t>
    </dgm:pt>
    <dgm:pt modelId="{0F697E4F-A9B7-4ECF-8783-87A7209D28EC}">
      <dgm:prSet phldrT="[Text]" custT="1"/>
      <dgm:spPr/>
      <dgm:t>
        <a:bodyPr/>
        <a:lstStyle/>
        <a:p>
          <a:r>
            <a:rPr lang="en-US" sz="3200" dirty="0"/>
            <a:t>R</a:t>
          </a:r>
        </a:p>
      </dgm:t>
    </dgm:pt>
    <dgm:pt modelId="{A7E665DF-B1CC-430D-8167-E9234CFC86A0}" type="parTrans" cxnId="{0AB716C9-9FF4-44A6-A92C-C7236A1F4223}">
      <dgm:prSet/>
      <dgm:spPr/>
      <dgm:t>
        <a:bodyPr/>
        <a:lstStyle/>
        <a:p>
          <a:endParaRPr lang="en-US" sz="1600"/>
        </a:p>
      </dgm:t>
    </dgm:pt>
    <dgm:pt modelId="{CAD04EC7-575B-4E34-A380-0E8CB1C1BBE3}" type="sibTrans" cxnId="{0AB716C9-9FF4-44A6-A92C-C7236A1F4223}">
      <dgm:prSet/>
      <dgm:spPr/>
      <dgm:t>
        <a:bodyPr/>
        <a:lstStyle/>
        <a:p>
          <a:endParaRPr lang="en-US" sz="1600"/>
        </a:p>
      </dgm:t>
    </dgm:pt>
    <dgm:pt modelId="{44B18733-CE06-4928-BD19-3943B2212210}">
      <dgm:prSet phldrT="[Text]" custT="1"/>
      <dgm:spPr/>
      <dgm:t>
        <a:bodyPr/>
        <a:lstStyle/>
        <a:p>
          <a:r>
            <a:rPr lang="en-US" sz="3200" dirty="0"/>
            <a:t>T</a:t>
          </a:r>
        </a:p>
      </dgm:t>
    </dgm:pt>
    <dgm:pt modelId="{A34E670E-6BD1-433F-8612-A8173DCB94F4}" type="parTrans" cxnId="{4ED0D0E9-A4E4-436C-85DC-7B836C23E338}">
      <dgm:prSet/>
      <dgm:spPr/>
      <dgm:t>
        <a:bodyPr/>
        <a:lstStyle/>
        <a:p>
          <a:endParaRPr lang="en-US" sz="1600"/>
        </a:p>
      </dgm:t>
    </dgm:pt>
    <dgm:pt modelId="{B5154E9D-CA65-480F-BAC4-DFDA437C50F8}" type="sibTrans" cxnId="{4ED0D0E9-A4E4-436C-85DC-7B836C23E338}">
      <dgm:prSet/>
      <dgm:spPr/>
      <dgm:t>
        <a:bodyPr/>
        <a:lstStyle/>
        <a:p>
          <a:endParaRPr lang="en-US" sz="1600"/>
        </a:p>
      </dgm:t>
    </dgm:pt>
    <dgm:pt modelId="{C32196AA-A996-4E7A-B8DD-9B5B640D1F8E}">
      <dgm:prSet phldrT="[Text]" custT="1"/>
      <dgm:spPr/>
      <dgm:t>
        <a:bodyPr/>
        <a:lstStyle/>
        <a:p>
          <a:r>
            <a:rPr lang="en-US" sz="2200" b="1" dirty="0"/>
            <a:t>Relevant</a:t>
          </a:r>
          <a:r>
            <a:rPr lang="en-US" sz="2200" b="0" dirty="0"/>
            <a:t> goals are important to you and will make an impact on achieving your larger outcome.  </a:t>
          </a:r>
          <a:endParaRPr lang="en-US" sz="2200" b="1" dirty="0"/>
        </a:p>
      </dgm:t>
    </dgm:pt>
    <dgm:pt modelId="{506E927C-5CAF-4B83-A041-C52EA00E6737}" type="parTrans" cxnId="{EA4997C1-C509-4583-B451-BD02472ACB90}">
      <dgm:prSet/>
      <dgm:spPr/>
      <dgm:t>
        <a:bodyPr/>
        <a:lstStyle/>
        <a:p>
          <a:endParaRPr lang="en-US" sz="1600"/>
        </a:p>
      </dgm:t>
    </dgm:pt>
    <dgm:pt modelId="{8694D1F9-6407-45CF-A73E-F8BA89FCBACD}" type="sibTrans" cxnId="{EA4997C1-C509-4583-B451-BD02472ACB90}">
      <dgm:prSet/>
      <dgm:spPr/>
      <dgm:t>
        <a:bodyPr/>
        <a:lstStyle/>
        <a:p>
          <a:endParaRPr lang="en-US" sz="1600"/>
        </a:p>
      </dgm:t>
    </dgm:pt>
    <dgm:pt modelId="{23C820F1-FE75-401C-BD81-513F5F087590}">
      <dgm:prSet phldrT="[Text]" custT="1"/>
      <dgm:spPr/>
      <dgm:t>
        <a:bodyPr/>
        <a:lstStyle/>
        <a:p>
          <a:r>
            <a:rPr lang="en-US" sz="2200" b="1" dirty="0"/>
            <a:t>Time-Bound </a:t>
          </a:r>
          <a:r>
            <a:rPr lang="en-US" sz="2200" b="0" dirty="0"/>
            <a:t>goals lock goals into a specific timeframe and specify when they will be completed by. </a:t>
          </a:r>
          <a:endParaRPr lang="en-US" sz="2200" b="1" dirty="0"/>
        </a:p>
      </dgm:t>
    </dgm:pt>
    <dgm:pt modelId="{73E60512-D78A-4D0A-9677-51DF1C05EBC4}" type="parTrans" cxnId="{19F42533-7E58-4C16-903C-2E71721ED1ED}">
      <dgm:prSet/>
      <dgm:spPr/>
      <dgm:t>
        <a:bodyPr/>
        <a:lstStyle/>
        <a:p>
          <a:endParaRPr lang="en-US" sz="1600"/>
        </a:p>
      </dgm:t>
    </dgm:pt>
    <dgm:pt modelId="{55C17090-20BE-4130-8FC3-FD5607823B96}" type="sibTrans" cxnId="{19F42533-7E58-4C16-903C-2E71721ED1ED}">
      <dgm:prSet/>
      <dgm:spPr/>
      <dgm:t>
        <a:bodyPr/>
        <a:lstStyle/>
        <a:p>
          <a:endParaRPr lang="en-US" sz="1600"/>
        </a:p>
      </dgm:t>
    </dgm:pt>
    <dgm:pt modelId="{8A820961-2779-4895-95DB-65947972F526}" type="pres">
      <dgm:prSet presAssocID="{27549087-ACDD-465D-934E-372E6E102728}" presName="linearFlow" presStyleCnt="0">
        <dgm:presLayoutVars>
          <dgm:dir/>
          <dgm:animLvl val="lvl"/>
          <dgm:resizeHandles val="exact"/>
        </dgm:presLayoutVars>
      </dgm:prSet>
      <dgm:spPr/>
    </dgm:pt>
    <dgm:pt modelId="{BC7DD5EC-6A32-48A7-B2DB-02A077077C6D}" type="pres">
      <dgm:prSet presAssocID="{8FA4D4A2-CFD2-4CF9-B45F-F7A0E609B5C5}" presName="composite" presStyleCnt="0"/>
      <dgm:spPr/>
    </dgm:pt>
    <dgm:pt modelId="{8B133EFD-24A6-4EC5-9AAC-D3CE8F418CCF}" type="pres">
      <dgm:prSet presAssocID="{8FA4D4A2-CFD2-4CF9-B45F-F7A0E609B5C5}" presName="parentText" presStyleLbl="alignNode1" presStyleIdx="0" presStyleCnt="5">
        <dgm:presLayoutVars>
          <dgm:chMax val="1"/>
          <dgm:bulletEnabled val="1"/>
        </dgm:presLayoutVars>
      </dgm:prSet>
      <dgm:spPr/>
    </dgm:pt>
    <dgm:pt modelId="{E13C9AD3-5530-473D-87DE-83CFCBC1A0E1}" type="pres">
      <dgm:prSet presAssocID="{8FA4D4A2-CFD2-4CF9-B45F-F7A0E609B5C5}" presName="descendantText" presStyleLbl="alignAcc1" presStyleIdx="0" presStyleCnt="5" custLinFactNeighborY="-1760">
        <dgm:presLayoutVars>
          <dgm:bulletEnabled val="1"/>
        </dgm:presLayoutVars>
      </dgm:prSet>
      <dgm:spPr/>
    </dgm:pt>
    <dgm:pt modelId="{35F0DF16-8882-4A27-9371-B34BAAACDE18}" type="pres">
      <dgm:prSet presAssocID="{D26EA75E-0740-44CF-A642-3C97C02D48F2}" presName="sp" presStyleCnt="0"/>
      <dgm:spPr/>
    </dgm:pt>
    <dgm:pt modelId="{3EF97D75-DAE0-4531-A4CC-6DBD54CD590D}" type="pres">
      <dgm:prSet presAssocID="{52708D7C-D2EA-4EFF-8065-BFD2F00DBAA3}" presName="composite" presStyleCnt="0"/>
      <dgm:spPr/>
    </dgm:pt>
    <dgm:pt modelId="{B346B8BC-6BD2-484E-B458-1443A15ABD77}" type="pres">
      <dgm:prSet presAssocID="{52708D7C-D2EA-4EFF-8065-BFD2F00DBAA3}" presName="parentText" presStyleLbl="alignNode1" presStyleIdx="1" presStyleCnt="5">
        <dgm:presLayoutVars>
          <dgm:chMax val="1"/>
          <dgm:bulletEnabled val="1"/>
        </dgm:presLayoutVars>
      </dgm:prSet>
      <dgm:spPr/>
    </dgm:pt>
    <dgm:pt modelId="{CC49CD52-54EC-41EE-BED0-A822EA12A64D}" type="pres">
      <dgm:prSet presAssocID="{52708D7C-D2EA-4EFF-8065-BFD2F00DBAA3}" presName="descendantText" presStyleLbl="alignAcc1" presStyleIdx="1" presStyleCnt="5">
        <dgm:presLayoutVars>
          <dgm:bulletEnabled val="1"/>
        </dgm:presLayoutVars>
      </dgm:prSet>
      <dgm:spPr/>
    </dgm:pt>
    <dgm:pt modelId="{E0698631-706D-4521-A9BD-D914C643BC8C}" type="pres">
      <dgm:prSet presAssocID="{81CF6524-FED8-41EC-B4DC-F83CF02B8B94}" presName="sp" presStyleCnt="0"/>
      <dgm:spPr/>
    </dgm:pt>
    <dgm:pt modelId="{5DC3C9E2-BAB5-420D-A2D5-C0322AADCE25}" type="pres">
      <dgm:prSet presAssocID="{330C99BC-3707-4CDB-AED5-DE98787E1772}" presName="composite" presStyleCnt="0"/>
      <dgm:spPr/>
    </dgm:pt>
    <dgm:pt modelId="{0380E5C4-F6A8-4B9F-96FD-1873235AD0AF}" type="pres">
      <dgm:prSet presAssocID="{330C99BC-3707-4CDB-AED5-DE98787E1772}" presName="parentText" presStyleLbl="alignNode1" presStyleIdx="2" presStyleCnt="5">
        <dgm:presLayoutVars>
          <dgm:chMax val="1"/>
          <dgm:bulletEnabled val="1"/>
        </dgm:presLayoutVars>
      </dgm:prSet>
      <dgm:spPr/>
    </dgm:pt>
    <dgm:pt modelId="{C3CF099B-4C93-4AAF-ACD5-31C132846E9D}" type="pres">
      <dgm:prSet presAssocID="{330C99BC-3707-4CDB-AED5-DE98787E1772}" presName="descendantText" presStyleLbl="alignAcc1" presStyleIdx="2" presStyleCnt="5">
        <dgm:presLayoutVars>
          <dgm:bulletEnabled val="1"/>
        </dgm:presLayoutVars>
      </dgm:prSet>
      <dgm:spPr/>
    </dgm:pt>
    <dgm:pt modelId="{44A9CD5F-C507-4A05-AAD5-8A1C60E0DC9E}" type="pres">
      <dgm:prSet presAssocID="{85D3E72B-B8D5-49E7-9B31-73F5FADCAA96}" presName="sp" presStyleCnt="0"/>
      <dgm:spPr/>
    </dgm:pt>
    <dgm:pt modelId="{7461736A-6689-46CB-ACB9-A7D9AA60BE25}" type="pres">
      <dgm:prSet presAssocID="{0F697E4F-A9B7-4ECF-8783-87A7209D28EC}" presName="composite" presStyleCnt="0"/>
      <dgm:spPr/>
    </dgm:pt>
    <dgm:pt modelId="{70D3259E-5B1E-4AAC-BAC0-451D499060C1}" type="pres">
      <dgm:prSet presAssocID="{0F697E4F-A9B7-4ECF-8783-87A7209D28EC}" presName="parentText" presStyleLbl="alignNode1" presStyleIdx="3" presStyleCnt="5">
        <dgm:presLayoutVars>
          <dgm:chMax val="1"/>
          <dgm:bulletEnabled val="1"/>
        </dgm:presLayoutVars>
      </dgm:prSet>
      <dgm:spPr/>
    </dgm:pt>
    <dgm:pt modelId="{30FD39C9-005B-407A-A1A3-C54A42A57435}" type="pres">
      <dgm:prSet presAssocID="{0F697E4F-A9B7-4ECF-8783-87A7209D28EC}" presName="descendantText" presStyleLbl="alignAcc1" presStyleIdx="3" presStyleCnt="5">
        <dgm:presLayoutVars>
          <dgm:bulletEnabled val="1"/>
        </dgm:presLayoutVars>
      </dgm:prSet>
      <dgm:spPr/>
    </dgm:pt>
    <dgm:pt modelId="{8A702614-F408-4380-B874-281E38018E05}" type="pres">
      <dgm:prSet presAssocID="{CAD04EC7-575B-4E34-A380-0E8CB1C1BBE3}" presName="sp" presStyleCnt="0"/>
      <dgm:spPr/>
    </dgm:pt>
    <dgm:pt modelId="{5CFE5241-AA71-46BC-B2E5-3BBB6296EA96}" type="pres">
      <dgm:prSet presAssocID="{44B18733-CE06-4928-BD19-3943B2212210}" presName="composite" presStyleCnt="0"/>
      <dgm:spPr/>
    </dgm:pt>
    <dgm:pt modelId="{794B9BF9-98C6-48C1-9553-5C7754FDCF0C}" type="pres">
      <dgm:prSet presAssocID="{44B18733-CE06-4928-BD19-3943B2212210}" presName="parentText" presStyleLbl="alignNode1" presStyleIdx="4" presStyleCnt="5">
        <dgm:presLayoutVars>
          <dgm:chMax val="1"/>
          <dgm:bulletEnabled val="1"/>
        </dgm:presLayoutVars>
      </dgm:prSet>
      <dgm:spPr/>
    </dgm:pt>
    <dgm:pt modelId="{C3CFA235-32D8-469A-BB4A-8504FCD75C0E}" type="pres">
      <dgm:prSet presAssocID="{44B18733-CE06-4928-BD19-3943B2212210}" presName="descendantText" presStyleLbl="alignAcc1" presStyleIdx="4" presStyleCnt="5">
        <dgm:presLayoutVars>
          <dgm:bulletEnabled val="1"/>
        </dgm:presLayoutVars>
      </dgm:prSet>
      <dgm:spPr/>
    </dgm:pt>
  </dgm:ptLst>
  <dgm:cxnLst>
    <dgm:cxn modelId="{DABEDF28-50BA-401A-8D8E-CF355C5C6330}" srcId="{27549087-ACDD-465D-934E-372E6E102728}" destId="{8FA4D4A2-CFD2-4CF9-B45F-F7A0E609B5C5}" srcOrd="0" destOrd="0" parTransId="{9B8C2D05-17B8-4232-8177-C4DB33BBB9F6}" sibTransId="{D26EA75E-0740-44CF-A642-3C97C02D48F2}"/>
    <dgm:cxn modelId="{19F42533-7E58-4C16-903C-2E71721ED1ED}" srcId="{44B18733-CE06-4928-BD19-3943B2212210}" destId="{23C820F1-FE75-401C-BD81-513F5F087590}" srcOrd="0" destOrd="0" parTransId="{73E60512-D78A-4D0A-9677-51DF1C05EBC4}" sibTransId="{55C17090-20BE-4130-8FC3-FD5607823B96}"/>
    <dgm:cxn modelId="{63761A5B-6717-4EC9-9D84-3E27A04876BB}" type="presOf" srcId="{0F697E4F-A9B7-4ECF-8783-87A7209D28EC}" destId="{70D3259E-5B1E-4AAC-BAC0-451D499060C1}" srcOrd="0" destOrd="0" presId="urn:microsoft.com/office/officeart/2005/8/layout/chevron2"/>
    <dgm:cxn modelId="{8F0BB663-7DE9-4176-BA5B-114AC1FF720B}" srcId="{52708D7C-D2EA-4EFF-8065-BFD2F00DBAA3}" destId="{4C13B016-8C89-4F47-BFAB-E854DDB32634}" srcOrd="0" destOrd="0" parTransId="{025B911B-7917-41E7-8571-4AC846AD7DAE}" sibTransId="{88AA0447-BE00-4274-9981-0D9AF08F03E6}"/>
    <dgm:cxn modelId="{3CBB8A4F-C929-4FE7-9BCB-202B66F20C06}" srcId="{27549087-ACDD-465D-934E-372E6E102728}" destId="{52708D7C-D2EA-4EFF-8065-BFD2F00DBAA3}" srcOrd="1" destOrd="0" parTransId="{0569B325-A197-4F1B-815B-FE7C6C2DF3AB}" sibTransId="{81CF6524-FED8-41EC-B4DC-F83CF02B8B94}"/>
    <dgm:cxn modelId="{5BFFD94F-E0DB-4762-9457-1262604866D0}" type="presOf" srcId="{23C820F1-FE75-401C-BD81-513F5F087590}" destId="{C3CFA235-32D8-469A-BB4A-8504FCD75C0E}" srcOrd="0" destOrd="0" presId="urn:microsoft.com/office/officeart/2005/8/layout/chevron2"/>
    <dgm:cxn modelId="{E0F33770-EE6F-4944-BA59-F2B406CD8A74}" srcId="{8FA4D4A2-CFD2-4CF9-B45F-F7A0E609B5C5}" destId="{748B9DD8-5BDD-4E79-B4BF-8CE9846525A9}" srcOrd="0" destOrd="0" parTransId="{28183B03-69A3-4B30-8FF0-37AE1E2572C6}" sibTransId="{8C54B297-84D9-4759-A06F-C26B19CA462C}"/>
    <dgm:cxn modelId="{779D357A-2B00-40D6-8C33-FD48CD4F9957}" type="presOf" srcId="{27549087-ACDD-465D-934E-372E6E102728}" destId="{8A820961-2779-4895-95DB-65947972F526}" srcOrd="0" destOrd="0" presId="urn:microsoft.com/office/officeart/2005/8/layout/chevron2"/>
    <dgm:cxn modelId="{AC05717E-6691-4313-8D22-CCEC5AC8D17D}" srcId="{330C99BC-3707-4CDB-AED5-DE98787E1772}" destId="{2F45FB44-76D6-4D1E-B430-152521EA9448}" srcOrd="0" destOrd="0" parTransId="{85EA6453-6791-418B-89E6-2681D310D1EC}" sibTransId="{7DFBF50F-DBC0-4059-8343-9ABD08CFC9CD}"/>
    <dgm:cxn modelId="{96F2B981-10B5-409E-B2CA-864269CC9C4C}" type="presOf" srcId="{52708D7C-D2EA-4EFF-8065-BFD2F00DBAA3}" destId="{B346B8BC-6BD2-484E-B458-1443A15ABD77}" srcOrd="0" destOrd="0" presId="urn:microsoft.com/office/officeart/2005/8/layout/chevron2"/>
    <dgm:cxn modelId="{9459D28A-6ACB-44E6-994D-ABC674E313E5}" type="presOf" srcId="{748B9DD8-5BDD-4E79-B4BF-8CE9846525A9}" destId="{E13C9AD3-5530-473D-87DE-83CFCBC1A0E1}" srcOrd="0" destOrd="0" presId="urn:microsoft.com/office/officeart/2005/8/layout/chevron2"/>
    <dgm:cxn modelId="{13E92B93-5E69-4518-BFB9-F48F4A90F2E7}" type="presOf" srcId="{2F45FB44-76D6-4D1E-B430-152521EA9448}" destId="{C3CF099B-4C93-4AAF-ACD5-31C132846E9D}" srcOrd="0" destOrd="0" presId="urn:microsoft.com/office/officeart/2005/8/layout/chevron2"/>
    <dgm:cxn modelId="{A1D52C95-819C-4415-88F9-0453A3DDF11B}" type="presOf" srcId="{C32196AA-A996-4E7A-B8DD-9B5B640D1F8E}" destId="{30FD39C9-005B-407A-A1A3-C54A42A57435}" srcOrd="0" destOrd="0" presId="urn:microsoft.com/office/officeart/2005/8/layout/chevron2"/>
    <dgm:cxn modelId="{56809FA0-A879-4736-B473-EAC515F3E7E9}" type="presOf" srcId="{44B18733-CE06-4928-BD19-3943B2212210}" destId="{794B9BF9-98C6-48C1-9553-5C7754FDCF0C}" srcOrd="0" destOrd="0" presId="urn:microsoft.com/office/officeart/2005/8/layout/chevron2"/>
    <dgm:cxn modelId="{BFADF3A9-A38C-4676-A111-4B6B7C89D066}" type="presOf" srcId="{8FA4D4A2-CFD2-4CF9-B45F-F7A0E609B5C5}" destId="{8B133EFD-24A6-4EC5-9AAC-D3CE8F418CCF}" srcOrd="0" destOrd="0" presId="urn:microsoft.com/office/officeart/2005/8/layout/chevron2"/>
    <dgm:cxn modelId="{1E74C1B6-03D7-40B2-A514-0CE077B569DD}" type="presOf" srcId="{4C13B016-8C89-4F47-BFAB-E854DDB32634}" destId="{CC49CD52-54EC-41EE-BED0-A822EA12A64D}" srcOrd="0" destOrd="0" presId="urn:microsoft.com/office/officeart/2005/8/layout/chevron2"/>
    <dgm:cxn modelId="{E07AA3B9-ED47-4B34-83E1-A5DFCE3627DA}" type="presOf" srcId="{330C99BC-3707-4CDB-AED5-DE98787E1772}" destId="{0380E5C4-F6A8-4B9F-96FD-1873235AD0AF}" srcOrd="0" destOrd="0" presId="urn:microsoft.com/office/officeart/2005/8/layout/chevron2"/>
    <dgm:cxn modelId="{EA4997C1-C509-4583-B451-BD02472ACB90}" srcId="{0F697E4F-A9B7-4ECF-8783-87A7209D28EC}" destId="{C32196AA-A996-4E7A-B8DD-9B5B640D1F8E}" srcOrd="0" destOrd="0" parTransId="{506E927C-5CAF-4B83-A041-C52EA00E6737}" sibTransId="{8694D1F9-6407-45CF-A73E-F8BA89FCBACD}"/>
    <dgm:cxn modelId="{0AB716C9-9FF4-44A6-A92C-C7236A1F4223}" srcId="{27549087-ACDD-465D-934E-372E6E102728}" destId="{0F697E4F-A9B7-4ECF-8783-87A7209D28EC}" srcOrd="3" destOrd="0" parTransId="{A7E665DF-B1CC-430D-8167-E9234CFC86A0}" sibTransId="{CAD04EC7-575B-4E34-A380-0E8CB1C1BBE3}"/>
    <dgm:cxn modelId="{2AC426E5-EA6A-4A85-A141-DF9BF87F1BCE}" srcId="{27549087-ACDD-465D-934E-372E6E102728}" destId="{330C99BC-3707-4CDB-AED5-DE98787E1772}" srcOrd="2" destOrd="0" parTransId="{85EBFF93-3355-4BCB-9965-8B046DE3F346}" sibTransId="{85D3E72B-B8D5-49E7-9B31-73F5FADCAA96}"/>
    <dgm:cxn modelId="{4ED0D0E9-A4E4-436C-85DC-7B836C23E338}" srcId="{27549087-ACDD-465D-934E-372E6E102728}" destId="{44B18733-CE06-4928-BD19-3943B2212210}" srcOrd="4" destOrd="0" parTransId="{A34E670E-6BD1-433F-8612-A8173DCB94F4}" sibTransId="{B5154E9D-CA65-480F-BAC4-DFDA437C50F8}"/>
    <dgm:cxn modelId="{8CF190C0-1FEC-4861-AD60-092F32F96ACE}" type="presParOf" srcId="{8A820961-2779-4895-95DB-65947972F526}" destId="{BC7DD5EC-6A32-48A7-B2DB-02A077077C6D}" srcOrd="0" destOrd="0" presId="urn:microsoft.com/office/officeart/2005/8/layout/chevron2"/>
    <dgm:cxn modelId="{0CDEDFFA-AC32-4010-8802-4CCEAFA47C05}" type="presParOf" srcId="{BC7DD5EC-6A32-48A7-B2DB-02A077077C6D}" destId="{8B133EFD-24A6-4EC5-9AAC-D3CE8F418CCF}" srcOrd="0" destOrd="0" presId="urn:microsoft.com/office/officeart/2005/8/layout/chevron2"/>
    <dgm:cxn modelId="{CF742B2C-A516-481F-BDF4-E5EC30CA5210}" type="presParOf" srcId="{BC7DD5EC-6A32-48A7-B2DB-02A077077C6D}" destId="{E13C9AD3-5530-473D-87DE-83CFCBC1A0E1}" srcOrd="1" destOrd="0" presId="urn:microsoft.com/office/officeart/2005/8/layout/chevron2"/>
    <dgm:cxn modelId="{36A7F28A-F1B5-43E7-A509-17E017ABCBB4}" type="presParOf" srcId="{8A820961-2779-4895-95DB-65947972F526}" destId="{35F0DF16-8882-4A27-9371-B34BAAACDE18}" srcOrd="1" destOrd="0" presId="urn:microsoft.com/office/officeart/2005/8/layout/chevron2"/>
    <dgm:cxn modelId="{36DC181E-D6E6-4BC7-8B7A-2634972ED6C6}" type="presParOf" srcId="{8A820961-2779-4895-95DB-65947972F526}" destId="{3EF97D75-DAE0-4531-A4CC-6DBD54CD590D}" srcOrd="2" destOrd="0" presId="urn:microsoft.com/office/officeart/2005/8/layout/chevron2"/>
    <dgm:cxn modelId="{769B54F0-7040-4CAF-8CA7-9E43F8878818}" type="presParOf" srcId="{3EF97D75-DAE0-4531-A4CC-6DBD54CD590D}" destId="{B346B8BC-6BD2-484E-B458-1443A15ABD77}" srcOrd="0" destOrd="0" presId="urn:microsoft.com/office/officeart/2005/8/layout/chevron2"/>
    <dgm:cxn modelId="{37DCD9FD-50BD-41C7-BBB6-4229364877BE}" type="presParOf" srcId="{3EF97D75-DAE0-4531-A4CC-6DBD54CD590D}" destId="{CC49CD52-54EC-41EE-BED0-A822EA12A64D}" srcOrd="1" destOrd="0" presId="urn:microsoft.com/office/officeart/2005/8/layout/chevron2"/>
    <dgm:cxn modelId="{33CD1EE8-89E1-432E-9429-B726240286B1}" type="presParOf" srcId="{8A820961-2779-4895-95DB-65947972F526}" destId="{E0698631-706D-4521-A9BD-D914C643BC8C}" srcOrd="3" destOrd="0" presId="urn:microsoft.com/office/officeart/2005/8/layout/chevron2"/>
    <dgm:cxn modelId="{9E5D4D12-8357-4AB7-A31A-9B9CB1437CC7}" type="presParOf" srcId="{8A820961-2779-4895-95DB-65947972F526}" destId="{5DC3C9E2-BAB5-420D-A2D5-C0322AADCE25}" srcOrd="4" destOrd="0" presId="urn:microsoft.com/office/officeart/2005/8/layout/chevron2"/>
    <dgm:cxn modelId="{0AFBEA0E-DDE2-4057-B962-D2D02CEF74F9}" type="presParOf" srcId="{5DC3C9E2-BAB5-420D-A2D5-C0322AADCE25}" destId="{0380E5C4-F6A8-4B9F-96FD-1873235AD0AF}" srcOrd="0" destOrd="0" presId="urn:microsoft.com/office/officeart/2005/8/layout/chevron2"/>
    <dgm:cxn modelId="{1D78F338-91DB-4AF5-920B-1F724E0B3770}" type="presParOf" srcId="{5DC3C9E2-BAB5-420D-A2D5-C0322AADCE25}" destId="{C3CF099B-4C93-4AAF-ACD5-31C132846E9D}" srcOrd="1" destOrd="0" presId="urn:microsoft.com/office/officeart/2005/8/layout/chevron2"/>
    <dgm:cxn modelId="{3E10D082-07AC-4689-8E20-A6A6BA6325ED}" type="presParOf" srcId="{8A820961-2779-4895-95DB-65947972F526}" destId="{44A9CD5F-C507-4A05-AAD5-8A1C60E0DC9E}" srcOrd="5" destOrd="0" presId="urn:microsoft.com/office/officeart/2005/8/layout/chevron2"/>
    <dgm:cxn modelId="{11C25166-82FE-4D23-BD7C-BD4C5A2F4A37}" type="presParOf" srcId="{8A820961-2779-4895-95DB-65947972F526}" destId="{7461736A-6689-46CB-ACB9-A7D9AA60BE25}" srcOrd="6" destOrd="0" presId="urn:microsoft.com/office/officeart/2005/8/layout/chevron2"/>
    <dgm:cxn modelId="{5061EB01-A845-4864-99CE-0D2E7D78D0B6}" type="presParOf" srcId="{7461736A-6689-46CB-ACB9-A7D9AA60BE25}" destId="{70D3259E-5B1E-4AAC-BAC0-451D499060C1}" srcOrd="0" destOrd="0" presId="urn:microsoft.com/office/officeart/2005/8/layout/chevron2"/>
    <dgm:cxn modelId="{D3B137B8-816A-4FBC-B087-64EAD669EAB8}" type="presParOf" srcId="{7461736A-6689-46CB-ACB9-A7D9AA60BE25}" destId="{30FD39C9-005B-407A-A1A3-C54A42A57435}" srcOrd="1" destOrd="0" presId="urn:microsoft.com/office/officeart/2005/8/layout/chevron2"/>
    <dgm:cxn modelId="{CCA1338F-A5C9-44EF-83B1-953FB2158BFA}" type="presParOf" srcId="{8A820961-2779-4895-95DB-65947972F526}" destId="{8A702614-F408-4380-B874-281E38018E05}" srcOrd="7" destOrd="0" presId="urn:microsoft.com/office/officeart/2005/8/layout/chevron2"/>
    <dgm:cxn modelId="{A1A45EB4-7581-4D10-BAF2-E87570E8B561}" type="presParOf" srcId="{8A820961-2779-4895-95DB-65947972F526}" destId="{5CFE5241-AA71-46BC-B2E5-3BBB6296EA96}" srcOrd="8" destOrd="0" presId="urn:microsoft.com/office/officeart/2005/8/layout/chevron2"/>
    <dgm:cxn modelId="{25F4A0E3-88E2-415F-9332-309F836BD80D}" type="presParOf" srcId="{5CFE5241-AA71-46BC-B2E5-3BBB6296EA96}" destId="{794B9BF9-98C6-48C1-9553-5C7754FDCF0C}" srcOrd="0" destOrd="0" presId="urn:microsoft.com/office/officeart/2005/8/layout/chevron2"/>
    <dgm:cxn modelId="{D79EE616-F80D-4388-A825-15B3C8E78CCA}" type="presParOf" srcId="{5CFE5241-AA71-46BC-B2E5-3BBB6296EA96}" destId="{C3CFA235-32D8-469A-BB4A-8504FCD75C0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D7078-C2A7-40ED-9464-146DE8F19208}">
      <dsp:nvSpPr>
        <dsp:cNvPr id="0" name=""/>
        <dsp:cNvSpPr/>
      </dsp:nvSpPr>
      <dsp:spPr>
        <a:xfrm>
          <a:off x="2396" y="225689"/>
          <a:ext cx="1901116" cy="11406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b="1" kern="1200" dirty="0">
              <a:latin typeface="+mj-lt"/>
              <a:cs typeface="Times New Roman" panose="02020603050405020304" pitchFamily="18" charset="0"/>
            </a:rPr>
            <a:t>Article 3-General Principles, United Nations Convention on the Rights of Persons with Disabilities</a:t>
          </a:r>
          <a:endParaRPr lang="en-US" sz="1050" kern="1200" dirty="0">
            <a:latin typeface="+mj-lt"/>
            <a:cs typeface="Times New Roman" panose="02020603050405020304" pitchFamily="18" charset="0"/>
          </a:endParaRPr>
        </a:p>
      </dsp:txBody>
      <dsp:txXfrm>
        <a:off x="2396" y="225689"/>
        <a:ext cx="1901116" cy="1140669"/>
      </dsp:txXfrm>
    </dsp:sp>
    <dsp:sp modelId="{6473D6D6-24B5-498D-9948-762DD7EAA5F6}">
      <dsp:nvSpPr>
        <dsp:cNvPr id="0" name=""/>
        <dsp:cNvSpPr/>
      </dsp:nvSpPr>
      <dsp:spPr>
        <a:xfrm>
          <a:off x="2093624" y="225689"/>
          <a:ext cx="1901116" cy="11406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b="1" kern="1200">
              <a:latin typeface="+mj-lt"/>
              <a:cs typeface="Times New Roman" panose="02020603050405020304" pitchFamily="18" charset="0"/>
            </a:rPr>
            <a:t>a. Respect for inherent dignity, individual autonomy including the freedom to make one’s own choices, and independence of persons;</a:t>
          </a:r>
          <a:endParaRPr lang="en-US" sz="1050" kern="1200">
            <a:latin typeface="+mj-lt"/>
            <a:cs typeface="Times New Roman" panose="02020603050405020304" pitchFamily="18" charset="0"/>
          </a:endParaRPr>
        </a:p>
      </dsp:txBody>
      <dsp:txXfrm>
        <a:off x="2093624" y="225689"/>
        <a:ext cx="1901116" cy="1140669"/>
      </dsp:txXfrm>
    </dsp:sp>
    <dsp:sp modelId="{7F1E89CC-7E8A-4D35-A1C9-201591B6F5C5}">
      <dsp:nvSpPr>
        <dsp:cNvPr id="0" name=""/>
        <dsp:cNvSpPr/>
      </dsp:nvSpPr>
      <dsp:spPr>
        <a:xfrm>
          <a:off x="4184852" y="225689"/>
          <a:ext cx="1901116" cy="11406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b="1" kern="1200">
              <a:latin typeface="+mj-lt"/>
              <a:cs typeface="Times New Roman" panose="02020603050405020304" pitchFamily="18" charset="0"/>
            </a:rPr>
            <a:t>inherent [in-heer-</a:t>
          </a:r>
          <a:r>
            <a:rPr lang="en-US" sz="1050" b="1" i="1" kern="1200">
              <a:latin typeface="+mj-lt"/>
              <a:cs typeface="Times New Roman" panose="02020603050405020304" pitchFamily="18" charset="0"/>
            </a:rPr>
            <a:t>uh</a:t>
          </a:r>
          <a:r>
            <a:rPr lang="en-US" sz="1050" b="1" kern="1200">
              <a:latin typeface="+mj-lt"/>
              <a:cs typeface="Times New Roman" panose="02020603050405020304" pitchFamily="18" charset="0"/>
            </a:rPr>
            <a:t>-nt]</a:t>
          </a:r>
          <a:endParaRPr lang="en-US" sz="1050" kern="1200">
            <a:latin typeface="+mj-lt"/>
            <a:cs typeface="Times New Roman" panose="02020603050405020304" pitchFamily="18" charset="0"/>
          </a:endParaRPr>
        </a:p>
      </dsp:txBody>
      <dsp:txXfrm>
        <a:off x="4184852" y="225689"/>
        <a:ext cx="1901116" cy="1140669"/>
      </dsp:txXfrm>
    </dsp:sp>
    <dsp:sp modelId="{38E2F899-9976-4CA2-8CC4-338FA50F5DD7}">
      <dsp:nvSpPr>
        <dsp:cNvPr id="0" name=""/>
        <dsp:cNvSpPr/>
      </dsp:nvSpPr>
      <dsp:spPr>
        <a:xfrm>
          <a:off x="6276081" y="225689"/>
          <a:ext cx="1901116" cy="114066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100000"/>
            </a:lnSpc>
            <a:spcBef>
              <a:spcPct val="0"/>
            </a:spcBef>
            <a:spcAft>
              <a:spcPct val="35000"/>
            </a:spcAft>
            <a:buNone/>
          </a:pPr>
          <a:r>
            <a:rPr lang="en-US" sz="1050" i="1" kern="1200">
              <a:latin typeface="+mj-lt"/>
              <a:cs typeface="Times New Roman" panose="02020603050405020304" pitchFamily="18" charset="0"/>
            </a:rPr>
            <a:t>adjective</a:t>
          </a:r>
          <a:endParaRPr lang="en-US" sz="1050" kern="1200">
            <a:latin typeface="+mj-lt"/>
            <a:cs typeface="Times New Roman" panose="02020603050405020304" pitchFamily="18" charset="0"/>
          </a:endParaRPr>
        </a:p>
        <a:p>
          <a:pPr marL="57150" lvl="1" indent="-57150" algn="l" defTabSz="400050">
            <a:lnSpc>
              <a:spcPct val="90000"/>
            </a:lnSpc>
            <a:spcBef>
              <a:spcPct val="0"/>
            </a:spcBef>
            <a:spcAft>
              <a:spcPct val="15000"/>
            </a:spcAft>
            <a:buChar char="•"/>
          </a:pPr>
          <a:r>
            <a:rPr lang="en-US" sz="900" kern="1200">
              <a:latin typeface="+mj-lt"/>
              <a:cs typeface="Times New Roman" panose="02020603050405020304" pitchFamily="18" charset="0"/>
            </a:rPr>
            <a:t>existing in someone or something as a permanent and inseparable element, quality, or attribute.</a:t>
          </a:r>
        </a:p>
      </dsp:txBody>
      <dsp:txXfrm>
        <a:off x="6276081" y="225689"/>
        <a:ext cx="1901116" cy="1140669"/>
      </dsp:txXfrm>
    </dsp:sp>
    <dsp:sp modelId="{32F82015-FCBC-4875-8137-0913E053A108}">
      <dsp:nvSpPr>
        <dsp:cNvPr id="0" name=""/>
        <dsp:cNvSpPr/>
      </dsp:nvSpPr>
      <dsp:spPr>
        <a:xfrm>
          <a:off x="2396" y="1556470"/>
          <a:ext cx="1901116" cy="114066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i="1" kern="1200">
              <a:latin typeface="+mj-lt"/>
              <a:cs typeface="Times New Roman" panose="02020603050405020304" pitchFamily="18" charset="0"/>
            </a:rPr>
            <a:t>Synonyms</a:t>
          </a:r>
          <a:endParaRPr lang="en-US" sz="1050" kern="1200">
            <a:latin typeface="+mj-lt"/>
            <a:cs typeface="Times New Roman" panose="02020603050405020304" pitchFamily="18" charset="0"/>
          </a:endParaRPr>
        </a:p>
      </dsp:txBody>
      <dsp:txXfrm>
        <a:off x="2396" y="1556470"/>
        <a:ext cx="1901116" cy="1140669"/>
      </dsp:txXfrm>
    </dsp:sp>
    <dsp:sp modelId="{91D995DD-451A-41C5-A265-D432ACA6A531}">
      <dsp:nvSpPr>
        <dsp:cNvPr id="0" name=""/>
        <dsp:cNvSpPr/>
      </dsp:nvSpPr>
      <dsp:spPr>
        <a:xfrm>
          <a:off x="2093624" y="1556470"/>
          <a:ext cx="1901116" cy="11406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kern="1200">
              <a:latin typeface="+mj-lt"/>
              <a:cs typeface="Times New Roman" panose="02020603050405020304" pitchFamily="18" charset="0"/>
            </a:rPr>
            <a:t>innate, native, inbred, ingrained</a:t>
          </a:r>
        </a:p>
      </dsp:txBody>
      <dsp:txXfrm>
        <a:off x="2093624" y="1556470"/>
        <a:ext cx="1901116" cy="1140669"/>
      </dsp:txXfrm>
    </dsp:sp>
    <dsp:sp modelId="{A3A7FEF5-4AA4-43A1-8D41-5901159114A3}">
      <dsp:nvSpPr>
        <dsp:cNvPr id="0" name=""/>
        <dsp:cNvSpPr/>
      </dsp:nvSpPr>
      <dsp:spPr>
        <a:xfrm>
          <a:off x="4184852" y="1556470"/>
          <a:ext cx="1901116" cy="11406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100000"/>
            </a:lnSpc>
            <a:spcBef>
              <a:spcPct val="0"/>
            </a:spcBef>
            <a:spcAft>
              <a:spcPct val="35000"/>
            </a:spcAft>
            <a:buNone/>
          </a:pPr>
          <a:r>
            <a:rPr lang="en-US" sz="800" b="1" kern="1200">
              <a:latin typeface="+mj-lt"/>
              <a:cs typeface="Times New Roman" panose="02020603050405020304" pitchFamily="18" charset="0"/>
            </a:rPr>
            <a:t>dignity [dig-ni-tee]</a:t>
          </a:r>
          <a:endParaRPr lang="en-US" sz="800" kern="1200">
            <a:latin typeface="+mj-lt"/>
            <a:cs typeface="Times New Roman" panose="02020603050405020304" pitchFamily="18" charset="0"/>
          </a:endParaRPr>
        </a:p>
        <a:p>
          <a:pPr marL="57150" lvl="1" indent="-57150" algn="l" defTabSz="355600">
            <a:lnSpc>
              <a:spcPct val="90000"/>
            </a:lnSpc>
            <a:spcBef>
              <a:spcPct val="0"/>
            </a:spcBef>
            <a:spcAft>
              <a:spcPct val="15000"/>
            </a:spcAft>
            <a:buChar char="•"/>
          </a:pPr>
          <a:r>
            <a:rPr lang="en-US" sz="800" kern="1200" dirty="0">
              <a:latin typeface="+mj-lt"/>
              <a:cs typeface="Times New Roman" panose="02020603050405020304" pitchFamily="18" charset="0"/>
            </a:rPr>
            <a:t>The state of being worthy or honorable, elevation of mind or character, true worth;</a:t>
          </a:r>
        </a:p>
        <a:p>
          <a:pPr marL="57150" lvl="1" indent="-57150" algn="l" defTabSz="355600">
            <a:lnSpc>
              <a:spcPct val="90000"/>
            </a:lnSpc>
            <a:spcBef>
              <a:spcPct val="0"/>
            </a:spcBef>
            <a:spcAft>
              <a:spcPct val="15000"/>
            </a:spcAft>
            <a:buChar char="•"/>
          </a:pPr>
          <a:r>
            <a:rPr lang="en-US" sz="800" kern="1200">
              <a:latin typeface="+mj-lt"/>
              <a:cs typeface="Times New Roman" panose="02020603050405020304" pitchFamily="18" charset="0"/>
            </a:rPr>
            <a:t>Elevated rank; honorable station; high office;</a:t>
          </a:r>
        </a:p>
        <a:p>
          <a:pPr marL="57150" lvl="1" indent="-57150" algn="l" defTabSz="355600">
            <a:lnSpc>
              <a:spcPct val="90000"/>
            </a:lnSpc>
            <a:spcBef>
              <a:spcPct val="0"/>
            </a:spcBef>
            <a:spcAft>
              <a:spcPct val="15000"/>
            </a:spcAft>
            <a:buChar char="•"/>
          </a:pPr>
          <a:r>
            <a:rPr lang="en-US" sz="800" kern="1200">
              <a:latin typeface="+mj-lt"/>
              <a:cs typeface="Times New Roman" panose="02020603050405020304" pitchFamily="18" charset="0"/>
            </a:rPr>
            <a:t>Quality suited to inspire respect or reverence; loftiness and grace, impressiveness; stateliness.</a:t>
          </a:r>
        </a:p>
      </dsp:txBody>
      <dsp:txXfrm>
        <a:off x="4184852" y="1556470"/>
        <a:ext cx="1901116" cy="1140669"/>
      </dsp:txXfrm>
    </dsp:sp>
    <dsp:sp modelId="{C2D25A91-ECD0-496C-80F2-685AE1A3BAEA}">
      <dsp:nvSpPr>
        <dsp:cNvPr id="0" name=""/>
        <dsp:cNvSpPr/>
      </dsp:nvSpPr>
      <dsp:spPr>
        <a:xfrm>
          <a:off x="6276081" y="1556470"/>
          <a:ext cx="1901116" cy="11406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ct val="35000"/>
            </a:spcAft>
            <a:buNone/>
          </a:pPr>
          <a:r>
            <a:rPr lang="en-US" sz="1050" kern="1200">
              <a:latin typeface="+mj-lt"/>
              <a:cs typeface="Times New Roman" panose="02020603050405020304" pitchFamily="18" charset="0"/>
            </a:rPr>
            <a:t>From </a:t>
          </a:r>
          <a:r>
            <a:rPr lang="en-US" sz="1050" i="1" kern="1200">
              <a:latin typeface="+mj-lt"/>
              <a:cs typeface="Times New Roman" panose="02020603050405020304" pitchFamily="18" charset="0"/>
            </a:rPr>
            <a:t>dignus</a:t>
          </a:r>
          <a:r>
            <a:rPr lang="en-US" sz="1050" kern="1200">
              <a:latin typeface="+mj-lt"/>
              <a:cs typeface="Times New Roman" panose="02020603050405020304" pitchFamily="18" charset="0"/>
            </a:rPr>
            <a:t> [Latin] meaning worthy</a:t>
          </a:r>
        </a:p>
      </dsp:txBody>
      <dsp:txXfrm>
        <a:off x="6276081" y="1556470"/>
        <a:ext cx="1901116" cy="114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368F6-30E7-4629-A539-8FCCEA05D390}">
      <dsp:nvSpPr>
        <dsp:cNvPr id="0" name=""/>
        <dsp:cNvSpPr/>
      </dsp:nvSpPr>
      <dsp:spPr>
        <a:xfrm>
          <a:off x="0" y="44747"/>
          <a:ext cx="8192192" cy="97757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bg1"/>
              </a:solidFill>
              <a:latin typeface="+mj-lt"/>
            </a:rPr>
            <a:t>An action plan is a document that outlines specific steps that need to be completed for the group to accomplish its mission and/or vision. Action plans should include the following information:</a:t>
          </a:r>
        </a:p>
      </dsp:txBody>
      <dsp:txXfrm>
        <a:off x="47721" y="92468"/>
        <a:ext cx="8096750" cy="882131"/>
      </dsp:txXfrm>
    </dsp:sp>
    <dsp:sp modelId="{1C5CC03F-45B6-49B2-B5C1-741F17CEDEE0}">
      <dsp:nvSpPr>
        <dsp:cNvPr id="0" name=""/>
        <dsp:cNvSpPr/>
      </dsp:nvSpPr>
      <dsp:spPr>
        <a:xfrm>
          <a:off x="0" y="1351302"/>
          <a:ext cx="8192192" cy="278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10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Goal(s), objective(s), and action steps</a:t>
          </a:r>
        </a:p>
        <a:p>
          <a:pPr marL="285750" lvl="1" indent="-285750" algn="l" defTabSz="1244600">
            <a:lnSpc>
              <a:spcPct val="90000"/>
            </a:lnSpc>
            <a:spcBef>
              <a:spcPct val="0"/>
            </a:spcBef>
            <a:spcAft>
              <a:spcPct val="20000"/>
            </a:spcAft>
            <a:buChar char="•"/>
          </a:pP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Person responsible for each action step</a:t>
          </a:r>
        </a:p>
        <a:p>
          <a:pPr marL="285750" lvl="1" indent="-285750" algn="l" defTabSz="1244600">
            <a:lnSpc>
              <a:spcPct val="90000"/>
            </a:lnSpc>
            <a:spcBef>
              <a:spcPct val="0"/>
            </a:spcBef>
            <a:spcAft>
              <a:spcPct val="20000"/>
            </a:spcAft>
            <a:buChar char="•"/>
          </a:pP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Outcomes</a:t>
          </a:r>
        </a:p>
        <a:p>
          <a:pPr marL="285750" lvl="1" indent="-285750" algn="l" defTabSz="1244600">
            <a:lnSpc>
              <a:spcPct val="90000"/>
            </a:lnSpc>
            <a:spcBef>
              <a:spcPct val="0"/>
            </a:spcBef>
            <a:spcAft>
              <a:spcPct val="20000"/>
            </a:spcAft>
            <a:buChar char="•"/>
          </a:pP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Target initiation date and deadlines for each action step</a:t>
          </a:r>
        </a:p>
        <a:p>
          <a:pPr marL="285750" lvl="1" indent="-285750" algn="l" defTabSz="1244600">
            <a:lnSpc>
              <a:spcPct val="90000"/>
            </a:lnSpc>
            <a:spcBef>
              <a:spcPct val="0"/>
            </a:spcBef>
            <a:spcAft>
              <a:spcPct val="20000"/>
            </a:spcAft>
            <a:buChar char="•"/>
          </a:pP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Criteria for Success</a:t>
          </a:r>
        </a:p>
      </dsp:txBody>
      <dsp:txXfrm>
        <a:off x="0" y="1351302"/>
        <a:ext cx="8192192" cy="2782080"/>
      </dsp:txXfrm>
    </dsp:sp>
    <dsp:sp modelId="{0B47B077-C37E-4AD1-BEF9-3A7AC69D4444}">
      <dsp:nvSpPr>
        <dsp:cNvPr id="0" name=""/>
        <dsp:cNvSpPr/>
      </dsp:nvSpPr>
      <dsp:spPr>
        <a:xfrm>
          <a:off x="0" y="4507111"/>
          <a:ext cx="8192192" cy="408149"/>
        </a:xfrm>
        <a:prstGeom prst="roundRect">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Each action plan should be achievable in one year</a:t>
          </a:r>
          <a:r>
            <a:rPr lang="en-US"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dsp:txBody>
      <dsp:txXfrm>
        <a:off x="19924" y="4527035"/>
        <a:ext cx="8152344" cy="368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33EFD-24A6-4EC5-9AAC-D3CE8F418CCF}">
      <dsp:nvSpPr>
        <dsp:cNvPr id="0" name=""/>
        <dsp:cNvSpPr/>
      </dsp:nvSpPr>
      <dsp:spPr>
        <a:xfrm rot="5400000">
          <a:off x="-176530" y="180477"/>
          <a:ext cx="1176870" cy="8238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S</a:t>
          </a:r>
        </a:p>
      </dsp:txBody>
      <dsp:txXfrm rot="-5400000">
        <a:off x="1" y="415852"/>
        <a:ext cx="823809" cy="353061"/>
      </dsp:txXfrm>
    </dsp:sp>
    <dsp:sp modelId="{E13C9AD3-5530-473D-87DE-83CFCBC1A0E1}">
      <dsp:nvSpPr>
        <dsp:cNvPr id="0" name=""/>
        <dsp:cNvSpPr/>
      </dsp:nvSpPr>
      <dsp:spPr>
        <a:xfrm rot="5400000">
          <a:off x="4182412" y="-3358603"/>
          <a:ext cx="765368" cy="74825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Specific </a:t>
          </a:r>
          <a:r>
            <a:rPr lang="en-US" sz="2200" b="0" kern="1200" dirty="0"/>
            <a:t>g</a:t>
          </a:r>
          <a:r>
            <a:rPr lang="en-US" sz="2200" kern="1200" dirty="0"/>
            <a:t>oals are well defined and clear on what needs to be accomplished.</a:t>
          </a:r>
        </a:p>
      </dsp:txBody>
      <dsp:txXfrm rot="-5400000">
        <a:off x="823809" y="37362"/>
        <a:ext cx="7445212" cy="690644"/>
      </dsp:txXfrm>
    </dsp:sp>
    <dsp:sp modelId="{B346B8BC-6BD2-484E-B458-1443A15ABD77}">
      <dsp:nvSpPr>
        <dsp:cNvPr id="0" name=""/>
        <dsp:cNvSpPr/>
      </dsp:nvSpPr>
      <dsp:spPr>
        <a:xfrm rot="5400000">
          <a:off x="-176530" y="1241196"/>
          <a:ext cx="1176870" cy="8238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a:t>
          </a:r>
        </a:p>
      </dsp:txBody>
      <dsp:txXfrm rot="-5400000">
        <a:off x="1" y="1476571"/>
        <a:ext cx="823809" cy="353061"/>
      </dsp:txXfrm>
    </dsp:sp>
    <dsp:sp modelId="{CC49CD52-54EC-41EE-BED0-A822EA12A64D}">
      <dsp:nvSpPr>
        <dsp:cNvPr id="0" name=""/>
        <dsp:cNvSpPr/>
      </dsp:nvSpPr>
      <dsp:spPr>
        <a:xfrm rot="5400000">
          <a:off x="4182613" y="-2294138"/>
          <a:ext cx="764965" cy="74825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Measurable </a:t>
          </a:r>
          <a:r>
            <a:rPr lang="en-US" sz="2200" b="0" kern="1200" dirty="0"/>
            <a:t>g</a:t>
          </a:r>
          <a:r>
            <a:rPr lang="en-US" sz="2200" kern="1200" dirty="0"/>
            <a:t>oals enable you to evaluate whether the goal was achieved or not.</a:t>
          </a:r>
        </a:p>
      </dsp:txBody>
      <dsp:txXfrm rot="-5400000">
        <a:off x="823809" y="1102009"/>
        <a:ext cx="7445231" cy="690279"/>
      </dsp:txXfrm>
    </dsp:sp>
    <dsp:sp modelId="{0380E5C4-F6A8-4B9F-96FD-1873235AD0AF}">
      <dsp:nvSpPr>
        <dsp:cNvPr id="0" name=""/>
        <dsp:cNvSpPr/>
      </dsp:nvSpPr>
      <dsp:spPr>
        <a:xfrm rot="5400000">
          <a:off x="-176530" y="2301916"/>
          <a:ext cx="1176870" cy="8238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A</a:t>
          </a:r>
        </a:p>
      </dsp:txBody>
      <dsp:txXfrm rot="-5400000">
        <a:off x="1" y="2537291"/>
        <a:ext cx="823809" cy="353061"/>
      </dsp:txXfrm>
    </dsp:sp>
    <dsp:sp modelId="{C3CF099B-4C93-4AAF-ACD5-31C132846E9D}">
      <dsp:nvSpPr>
        <dsp:cNvPr id="0" name=""/>
        <dsp:cNvSpPr/>
      </dsp:nvSpPr>
      <dsp:spPr>
        <a:xfrm rot="5400000">
          <a:off x="4182613" y="-1233418"/>
          <a:ext cx="764965" cy="74825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Attainable</a:t>
          </a:r>
          <a:r>
            <a:rPr lang="en-US" sz="2200" b="0" kern="1200" dirty="0"/>
            <a:t> goals are realistic about what is possible given the availability of resources, knowledge, and time.</a:t>
          </a:r>
          <a:endParaRPr lang="en-US" sz="2200" b="1" kern="1200" dirty="0"/>
        </a:p>
      </dsp:txBody>
      <dsp:txXfrm rot="-5400000">
        <a:off x="823809" y="2162729"/>
        <a:ext cx="7445231" cy="690279"/>
      </dsp:txXfrm>
    </dsp:sp>
    <dsp:sp modelId="{70D3259E-5B1E-4AAC-BAC0-451D499060C1}">
      <dsp:nvSpPr>
        <dsp:cNvPr id="0" name=""/>
        <dsp:cNvSpPr/>
      </dsp:nvSpPr>
      <dsp:spPr>
        <a:xfrm rot="5400000">
          <a:off x="-176530" y="3362635"/>
          <a:ext cx="1176870" cy="8238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R</a:t>
          </a:r>
        </a:p>
      </dsp:txBody>
      <dsp:txXfrm rot="-5400000">
        <a:off x="1" y="3598010"/>
        <a:ext cx="823809" cy="353061"/>
      </dsp:txXfrm>
    </dsp:sp>
    <dsp:sp modelId="{30FD39C9-005B-407A-A1A3-C54A42A57435}">
      <dsp:nvSpPr>
        <dsp:cNvPr id="0" name=""/>
        <dsp:cNvSpPr/>
      </dsp:nvSpPr>
      <dsp:spPr>
        <a:xfrm rot="5400000">
          <a:off x="4182613" y="-172699"/>
          <a:ext cx="764965" cy="74825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Relevant</a:t>
          </a:r>
          <a:r>
            <a:rPr lang="en-US" sz="2200" b="0" kern="1200" dirty="0"/>
            <a:t> goals are important to you and will make an impact on achieving your larger outcome.  </a:t>
          </a:r>
          <a:endParaRPr lang="en-US" sz="2200" b="1" kern="1200" dirty="0"/>
        </a:p>
      </dsp:txBody>
      <dsp:txXfrm rot="-5400000">
        <a:off x="823809" y="3223448"/>
        <a:ext cx="7445231" cy="690279"/>
      </dsp:txXfrm>
    </dsp:sp>
    <dsp:sp modelId="{794B9BF9-98C6-48C1-9553-5C7754FDCF0C}">
      <dsp:nvSpPr>
        <dsp:cNvPr id="0" name=""/>
        <dsp:cNvSpPr/>
      </dsp:nvSpPr>
      <dsp:spPr>
        <a:xfrm rot="5400000">
          <a:off x="-176530" y="4423355"/>
          <a:ext cx="1176870" cy="8238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T</a:t>
          </a:r>
        </a:p>
      </dsp:txBody>
      <dsp:txXfrm rot="-5400000">
        <a:off x="1" y="4658730"/>
        <a:ext cx="823809" cy="353061"/>
      </dsp:txXfrm>
    </dsp:sp>
    <dsp:sp modelId="{C3CFA235-32D8-469A-BB4A-8504FCD75C0E}">
      <dsp:nvSpPr>
        <dsp:cNvPr id="0" name=""/>
        <dsp:cNvSpPr/>
      </dsp:nvSpPr>
      <dsp:spPr>
        <a:xfrm rot="5400000">
          <a:off x="4182613" y="888020"/>
          <a:ext cx="764965" cy="74825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a:t>Time-Bound </a:t>
          </a:r>
          <a:r>
            <a:rPr lang="en-US" sz="2200" b="0" kern="1200" dirty="0"/>
            <a:t>goals lock goals into a specific timeframe and specify when they will be completed by. </a:t>
          </a:r>
          <a:endParaRPr lang="en-US" sz="2200" b="1" kern="1200" dirty="0"/>
        </a:p>
      </dsp:txBody>
      <dsp:txXfrm rot="-5400000">
        <a:off x="823809" y="4284168"/>
        <a:ext cx="7445231" cy="6902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2EB013-1A26-CE11-2DB6-0A4FEE9201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C69948-0D42-A340-AC23-F7666AD409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5DD215-336A-49FA-AB43-DE1E3EC107ED}" type="datetimeFigureOut">
              <a:rPr lang="en-US" smtClean="0"/>
              <a:t>1/29/2026</a:t>
            </a:fld>
            <a:endParaRPr lang="en-US"/>
          </a:p>
        </p:txBody>
      </p:sp>
      <p:sp>
        <p:nvSpPr>
          <p:cNvPr id="4" name="Footer Placeholder 3">
            <a:extLst>
              <a:ext uri="{FF2B5EF4-FFF2-40B4-BE49-F238E27FC236}">
                <a16:creationId xmlns:a16="http://schemas.microsoft.com/office/drawing/2014/main" id="{532A3294-20F8-042A-38A7-2E71C5E11A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43C896-2F28-1980-87DC-94F064C19F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91CAEB-DEFA-4ED9-92C0-BC0E0C771192}" type="slidenum">
              <a:rPr lang="en-US" smtClean="0"/>
              <a:t>‹#›</a:t>
            </a:fld>
            <a:endParaRPr lang="en-US"/>
          </a:p>
        </p:txBody>
      </p:sp>
    </p:spTree>
    <p:extLst>
      <p:ext uri="{BB962C8B-B14F-4D97-AF65-F5344CB8AC3E}">
        <p14:creationId xmlns:p14="http://schemas.microsoft.com/office/powerpoint/2010/main" val="187162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AD704-6652-4C32-A1E9-19E64FF117C1}" type="datetimeFigureOut">
              <a:rPr lang="en-US" smtClean="0"/>
              <a:t>1/29/2026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65C9D-7A27-484F-A12F-64396A82B41D}" type="slidenum">
              <a:rPr lang="en-US" smtClean="0"/>
              <a:t>‹#›</a:t>
            </a:fld>
            <a:endParaRPr lang="en-US"/>
          </a:p>
        </p:txBody>
      </p:sp>
    </p:spTree>
    <p:extLst>
      <p:ext uri="{BB962C8B-B14F-4D97-AF65-F5344CB8AC3E}">
        <p14:creationId xmlns:p14="http://schemas.microsoft.com/office/powerpoint/2010/main" val="81589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065C9D-7A27-484F-A12F-64396A82B41D}" type="slidenum">
              <a:rPr lang="en-US" smtClean="0"/>
              <a:t>1</a:t>
            </a:fld>
            <a:endParaRPr lang="en-US"/>
          </a:p>
        </p:txBody>
      </p:sp>
    </p:spTree>
    <p:extLst>
      <p:ext uri="{BB962C8B-B14F-4D97-AF65-F5344CB8AC3E}">
        <p14:creationId xmlns:p14="http://schemas.microsoft.com/office/powerpoint/2010/main" val="1978847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1CA914B-2942-4969-B0E6-B82C40B7E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78AC76-7596-4605-BD8A-FCBAA49AADDF}" type="slidenum">
              <a:rPr lang="en-US" altLang="en-US"/>
              <a:pPr>
                <a:spcBef>
                  <a:spcPct val="0"/>
                </a:spcBef>
              </a:pPr>
              <a:t>51</a:t>
            </a:fld>
            <a:endParaRPr lang="en-US" altLang="en-US"/>
          </a:p>
        </p:txBody>
      </p:sp>
      <p:sp>
        <p:nvSpPr>
          <p:cNvPr id="18435" name="Rectangle 2">
            <a:extLst>
              <a:ext uri="{FF2B5EF4-FFF2-40B4-BE49-F238E27FC236}">
                <a16:creationId xmlns:a16="http://schemas.microsoft.com/office/drawing/2014/main" id="{3F98EECE-4171-4187-8A2F-5D224D28808A}"/>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3DC5718C-5808-4CB5-9528-C2CFE6B99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9228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E1BB908-FEC8-414C-92F2-E5264B092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45AA925-80F9-43BA-B8CB-CF8DE59D55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66C1BAE9-4A64-4A2C-BE25-8C6E145344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64BA1E-A04A-4CE5-A011-50FC82191223}" type="slidenum">
              <a:rPr lang="en-US" altLang="en-US"/>
              <a:pPr/>
              <a:t>52</a:t>
            </a:fld>
            <a:endParaRPr lang="en-US" altLang="en-US"/>
          </a:p>
        </p:txBody>
      </p:sp>
    </p:spTree>
    <p:extLst>
      <p:ext uri="{BB962C8B-B14F-4D97-AF65-F5344CB8AC3E}">
        <p14:creationId xmlns:p14="http://schemas.microsoft.com/office/powerpoint/2010/main" val="331124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2DCE63A-18AA-47B6-AE21-3F6642B505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887CDA3B-F75D-4D9B-AF66-CE2D9CA5D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0C1971FB-9A16-4E4B-AAA6-46A89CCF78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11173A-883A-41CC-9068-C790584B73AB}" type="slidenum">
              <a:rPr lang="en-US" altLang="en-US"/>
              <a:pPr/>
              <a:t>57</a:t>
            </a:fld>
            <a:endParaRPr lang="en-US" altLang="en-US"/>
          </a:p>
        </p:txBody>
      </p:sp>
    </p:spTree>
    <p:extLst>
      <p:ext uri="{BB962C8B-B14F-4D97-AF65-F5344CB8AC3E}">
        <p14:creationId xmlns:p14="http://schemas.microsoft.com/office/powerpoint/2010/main" val="209653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03F0905-3B10-4BFE-B75F-797F299EA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7ED04E16-78DB-4935-A598-9A848B74FB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a:extLst>
              <a:ext uri="{FF2B5EF4-FFF2-40B4-BE49-F238E27FC236}">
                <a16:creationId xmlns:a16="http://schemas.microsoft.com/office/drawing/2014/main" id="{C6211517-E9BE-4D67-85DC-31FB7ED23D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D37C77-194B-44D5-BACA-FEF6A375E2B6}" type="slidenum">
              <a:rPr lang="en-US" altLang="en-US"/>
              <a:pPr/>
              <a:t>58</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E534C-0711-4D58-B07E-0EFC0838F1F6}" type="slidenum">
              <a:rPr lang="en-US" smtClean="0"/>
              <a:t>60</a:t>
            </a:fld>
            <a:endParaRPr lang="en-US"/>
          </a:p>
        </p:txBody>
      </p:sp>
      <p:sp>
        <p:nvSpPr>
          <p:cNvPr id="6" name="Date Placeholder 5">
            <a:extLst>
              <a:ext uri="{FF2B5EF4-FFF2-40B4-BE49-F238E27FC236}">
                <a16:creationId xmlns:a16="http://schemas.microsoft.com/office/drawing/2014/main" id="{BF143340-C829-4DF7-A51A-553845D0DDC2}"/>
              </a:ext>
            </a:extLst>
          </p:cNvPr>
          <p:cNvSpPr>
            <a:spLocks noGrp="1"/>
          </p:cNvSpPr>
          <p:nvPr>
            <p:ph type="dt" idx="1"/>
          </p:nvPr>
        </p:nvSpPr>
        <p:spPr/>
        <p:txBody>
          <a:bodyPr/>
          <a:lstStyle/>
          <a:p>
            <a:r>
              <a:rPr lang="en-US"/>
              <a:t>4/26/2019</a:t>
            </a:r>
          </a:p>
        </p:txBody>
      </p:sp>
    </p:spTree>
    <p:extLst>
      <p:ext uri="{BB962C8B-B14F-4D97-AF65-F5344CB8AC3E}">
        <p14:creationId xmlns:p14="http://schemas.microsoft.com/office/powerpoint/2010/main" val="152622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4C683-0C48-4A56-9ECB-82EF245BB7D7}" type="slidenum">
              <a:rPr lang="en-US" smtClean="0"/>
              <a:t>61</a:t>
            </a:fld>
            <a:endParaRPr lang="en-US"/>
          </a:p>
        </p:txBody>
      </p:sp>
    </p:spTree>
    <p:extLst>
      <p:ext uri="{BB962C8B-B14F-4D97-AF65-F5344CB8AC3E}">
        <p14:creationId xmlns:p14="http://schemas.microsoft.com/office/powerpoint/2010/main" val="321383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E534C-0711-4D58-B07E-0EFC0838F1F6}" type="slidenum">
              <a:rPr lang="en-US" smtClean="0"/>
              <a:t>63</a:t>
            </a:fld>
            <a:endParaRPr lang="en-US" dirty="0"/>
          </a:p>
        </p:txBody>
      </p:sp>
    </p:spTree>
    <p:extLst>
      <p:ext uri="{BB962C8B-B14F-4D97-AF65-F5344CB8AC3E}">
        <p14:creationId xmlns:p14="http://schemas.microsoft.com/office/powerpoint/2010/main" val="206113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A226B5E-275C-4FD2-B689-FCB5D2BE62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7E95EE3-B457-421A-93D8-1ABFCAC7B5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54711611-0C0B-4EC3-8173-78DE3799AC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3B80F1-5F95-49AD-9759-52973BF93350}"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8E8F18A-3742-44CF-B242-0FDC7739ECE4}"/>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defRPr sz="2000" b="1">
                <a:solidFill>
                  <a:srgbClr val="003D7E"/>
                </a:solidFill>
                <a:latin typeface="Arial" panose="020B0604020202020204" pitchFamily="34" charset="0"/>
              </a:defRPr>
            </a:lvl1pPr>
            <a:lvl2pPr marL="744538" indent="-285750">
              <a:defRPr sz="2000" b="1">
                <a:solidFill>
                  <a:srgbClr val="003D7E"/>
                </a:solidFill>
                <a:latin typeface="Arial" panose="020B0604020202020204" pitchFamily="34" charset="0"/>
              </a:defRPr>
            </a:lvl2pPr>
            <a:lvl3pPr marL="1146175" indent="-228600">
              <a:defRPr sz="2000" b="1">
                <a:solidFill>
                  <a:srgbClr val="003D7E"/>
                </a:solidFill>
                <a:latin typeface="Arial" panose="020B0604020202020204" pitchFamily="34" charset="0"/>
              </a:defRPr>
            </a:lvl3pPr>
            <a:lvl4pPr marL="1604963" indent="-228600">
              <a:defRPr sz="2000" b="1">
                <a:solidFill>
                  <a:srgbClr val="003D7E"/>
                </a:solidFill>
                <a:latin typeface="Arial" panose="020B0604020202020204" pitchFamily="34" charset="0"/>
              </a:defRPr>
            </a:lvl4pPr>
            <a:lvl5pPr marL="2063750" indent="-228600">
              <a:defRPr sz="2000" b="1">
                <a:solidFill>
                  <a:srgbClr val="003D7E"/>
                </a:solidFill>
                <a:latin typeface="Arial" panose="020B0604020202020204" pitchFamily="34" charset="0"/>
              </a:defRPr>
            </a:lvl5pPr>
            <a:lvl6pPr marL="2520950" indent="-228600" eaLnBrk="0" fontAlgn="base" hangingPunct="0">
              <a:spcBef>
                <a:spcPct val="0"/>
              </a:spcBef>
              <a:spcAft>
                <a:spcPct val="0"/>
              </a:spcAft>
              <a:defRPr sz="2000" b="1">
                <a:solidFill>
                  <a:srgbClr val="003D7E"/>
                </a:solidFill>
                <a:latin typeface="Arial" panose="020B0604020202020204" pitchFamily="34" charset="0"/>
              </a:defRPr>
            </a:lvl6pPr>
            <a:lvl7pPr marL="2978150" indent="-228600" eaLnBrk="0" fontAlgn="base" hangingPunct="0">
              <a:spcBef>
                <a:spcPct val="0"/>
              </a:spcBef>
              <a:spcAft>
                <a:spcPct val="0"/>
              </a:spcAft>
              <a:defRPr sz="2000" b="1">
                <a:solidFill>
                  <a:srgbClr val="003D7E"/>
                </a:solidFill>
                <a:latin typeface="Arial" panose="020B0604020202020204" pitchFamily="34" charset="0"/>
              </a:defRPr>
            </a:lvl7pPr>
            <a:lvl8pPr marL="3435350" indent="-228600" eaLnBrk="0" fontAlgn="base" hangingPunct="0">
              <a:spcBef>
                <a:spcPct val="0"/>
              </a:spcBef>
              <a:spcAft>
                <a:spcPct val="0"/>
              </a:spcAft>
              <a:defRPr sz="2000" b="1">
                <a:solidFill>
                  <a:srgbClr val="003D7E"/>
                </a:solidFill>
                <a:latin typeface="Arial" panose="020B0604020202020204" pitchFamily="34" charset="0"/>
              </a:defRPr>
            </a:lvl8pPr>
            <a:lvl9pPr marL="3892550" indent="-228600" eaLnBrk="0" fontAlgn="base" hangingPunct="0">
              <a:spcBef>
                <a:spcPct val="0"/>
              </a:spcBef>
              <a:spcAft>
                <a:spcPct val="0"/>
              </a:spcAft>
              <a:defRPr sz="2000" b="1">
                <a:solidFill>
                  <a:srgbClr val="003D7E"/>
                </a:solidFill>
                <a:latin typeface="Arial" panose="020B0604020202020204" pitchFamily="34" charset="0"/>
              </a:defRPr>
            </a:lvl9pPr>
          </a:lstStyle>
          <a:p>
            <a:fld id="{54A6EE3C-2145-40BD-BF5C-5EC753472B4B}" type="slidenum">
              <a:rPr lang="en-US" altLang="en-US"/>
              <a:pPr/>
              <a:t>27</a:t>
            </a:fld>
            <a:endParaRPr lang="en-US" altLang="en-US"/>
          </a:p>
        </p:txBody>
      </p:sp>
      <p:sp>
        <p:nvSpPr>
          <p:cNvPr id="32771" name="Rectangle 2">
            <a:extLst>
              <a:ext uri="{FF2B5EF4-FFF2-40B4-BE49-F238E27FC236}">
                <a16:creationId xmlns:a16="http://schemas.microsoft.com/office/drawing/2014/main" id="{8C5D8983-7EA1-40A1-8B1B-D494755ED4C6}"/>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E1170C9-E05A-49A1-8882-7E201144AF21}"/>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1E31480-3062-4026-A3CF-551C18DA3420}"/>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spcBef>
                <a:spcPct val="30000"/>
              </a:spcBef>
              <a:defRPr sz="1200">
                <a:solidFill>
                  <a:schemeClr val="tx1"/>
                </a:solidFill>
                <a:latin typeface="Times New Roman" panose="02020603050405020304" pitchFamily="18" charset="0"/>
              </a:defRPr>
            </a:lvl1pPr>
            <a:lvl2pPr marL="744538" indent="-285750">
              <a:spcBef>
                <a:spcPct val="30000"/>
              </a:spcBef>
              <a:defRPr sz="1200">
                <a:solidFill>
                  <a:schemeClr val="tx1"/>
                </a:solidFill>
                <a:latin typeface="Times New Roman" panose="02020603050405020304" pitchFamily="18" charset="0"/>
              </a:defRPr>
            </a:lvl2pPr>
            <a:lvl3pPr marL="1146175" indent="-228600">
              <a:spcBef>
                <a:spcPct val="30000"/>
              </a:spcBef>
              <a:defRPr sz="1200">
                <a:solidFill>
                  <a:schemeClr val="tx1"/>
                </a:solidFill>
                <a:latin typeface="Times New Roman" panose="02020603050405020304" pitchFamily="18" charset="0"/>
              </a:defRPr>
            </a:lvl3pPr>
            <a:lvl4pPr marL="1604963" indent="-228600">
              <a:spcBef>
                <a:spcPct val="30000"/>
              </a:spcBef>
              <a:defRPr sz="1200">
                <a:solidFill>
                  <a:schemeClr val="tx1"/>
                </a:solidFill>
                <a:latin typeface="Times New Roman" panose="02020603050405020304" pitchFamily="18" charset="0"/>
              </a:defRPr>
            </a:lvl4pPr>
            <a:lvl5pPr marL="2063750" indent="-228600">
              <a:spcBef>
                <a:spcPct val="30000"/>
              </a:spcBef>
              <a:defRPr sz="1200">
                <a:solidFill>
                  <a:schemeClr val="tx1"/>
                </a:solidFill>
                <a:latin typeface="Times New Roman" panose="02020603050405020304" pitchFamily="18" charset="0"/>
              </a:defRPr>
            </a:lvl5pPr>
            <a:lvl6pPr marL="252095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815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3535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255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9A2D5FA-FD3F-4BA6-A3B3-5C0F92FB2894}" type="slidenum">
              <a:rPr lang="en-US" altLang="en-US">
                <a:latin typeface="Arial Unicode MS"/>
              </a:rPr>
              <a:pPr eaLnBrk="1" hangingPunct="1">
                <a:spcBef>
                  <a:spcPct val="0"/>
                </a:spcBef>
              </a:pPr>
              <a:t>28</a:t>
            </a:fld>
            <a:endParaRPr lang="en-US" altLang="en-US">
              <a:latin typeface="Arial Unicode MS"/>
            </a:endParaRPr>
          </a:p>
        </p:txBody>
      </p:sp>
      <p:sp>
        <p:nvSpPr>
          <p:cNvPr id="44035" name="Rectangle 2">
            <a:extLst>
              <a:ext uri="{FF2B5EF4-FFF2-40B4-BE49-F238E27FC236}">
                <a16:creationId xmlns:a16="http://schemas.microsoft.com/office/drawing/2014/main" id="{4562610A-D4F4-4689-8E65-E60BF1AA6B38}"/>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13FE549-02EA-4325-8503-BB4E6086F2E5}"/>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142481" y="685800"/>
            <a:ext cx="4573039"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4" tIns="45002" rIns="90004" bIns="45002" anchor="ctr"/>
          <a:lstStyle/>
          <a:p>
            <a:endParaRPr lang="en-US"/>
          </a:p>
        </p:txBody>
      </p:sp>
      <p:sp>
        <p:nvSpPr>
          <p:cNvPr id="112643" name="Rectangle 3"/>
          <p:cNvSpPr txBox="1">
            <a:spLocks noGrp="1" noChangeArrowheads="1"/>
          </p:cNvSpPr>
          <p:nvPr>
            <p:ph type="body"/>
          </p:nvPr>
        </p:nvSpPr>
        <p:spPr>
          <a:xfrm>
            <a:off x="685800" y="4343400"/>
            <a:ext cx="5486400" cy="4116366"/>
          </a:xfrm>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25527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66D918B-ACCC-4063-A9EC-E22B9C50E7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8E5B1429-537D-4DAA-8595-D1529D578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3D824C13-3EC0-469B-B3E6-FE76F9A6AF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EBF665-4ECE-434D-ADE8-8EBF73E3513A}" type="slidenum">
              <a:rPr lang="en-US" altLang="en-US"/>
              <a:pPr/>
              <a:t>32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303068-6D14-4AAA-BB8F-D432B4EDAA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45C785C-53DE-4CA2-8E4D-D53BB44FC8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E2588062-22CF-48B3-8D55-B023D41096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096653-8700-4932-BC32-F542C2F9AD6C}" type="slidenum">
              <a:rPr lang="en-US" altLang="en-US"/>
              <a:pPr/>
              <a:t>45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9B6F4B3-C457-463E-9B7C-9BAEA8F5B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0FB337E-3B64-4EA7-9093-91A8AE6CB3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36AD6F8B-A470-47C2-8A64-DD6E60F38D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A0B9D-C228-4C94-A17B-4A6D898448CC}" type="slidenum">
              <a:rPr lang="en-US" altLang="en-US"/>
              <a:pPr/>
              <a:t>46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65C9D-7A27-484F-A12F-64396A82B41D}" type="slidenum">
              <a:rPr lang="en-US" smtClean="0"/>
              <a:t>50</a:t>
            </a:fld>
            <a:endParaRPr lang="en-US"/>
          </a:p>
        </p:txBody>
      </p:sp>
    </p:spTree>
    <p:extLst>
      <p:ext uri="{BB962C8B-B14F-4D97-AF65-F5344CB8AC3E}">
        <p14:creationId xmlns:p14="http://schemas.microsoft.com/office/powerpoint/2010/main" val="1782833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747E44-75AC-4FA6-9E7D-65630FF2ACE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34B0A-7813-4D11-9FBB-9130E5F0B0E3}" type="slidenum">
              <a:rPr lang="en-US" smtClean="0"/>
              <a:t>‹#›</a:t>
            </a:fld>
            <a:endParaRPr lang="en-US"/>
          </a:p>
        </p:txBody>
      </p:sp>
      <p:sp>
        <p:nvSpPr>
          <p:cNvPr id="7" name="Rectangle 6">
            <a:extLst>
              <a:ext uri="{FF2B5EF4-FFF2-40B4-BE49-F238E27FC236}">
                <a16:creationId xmlns:a16="http://schemas.microsoft.com/office/drawing/2014/main" id="{9A3F0CF8-E5E7-DE2A-9FE7-EB89E1422247}"/>
              </a:ext>
            </a:extLst>
          </p:cNvPr>
          <p:cNvSpPr/>
          <p:nvPr userDrawn="1"/>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A19B40D-F82C-7923-FBD5-0346EDF62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50843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747E44-75AC-4FA6-9E7D-65630FF2ACE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42935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747E44-75AC-4FA6-9E7D-65630FF2ACE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241916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365126" y="365127"/>
            <a:ext cx="8367713" cy="931863"/>
          </a:xfrm>
        </p:spPr>
        <p:txBody>
          <a:bodyPr/>
          <a:lstStyle/>
          <a:p>
            <a:r>
              <a:rPr lang="en-US"/>
              <a:t>Click to edit Master title style</a:t>
            </a:r>
          </a:p>
        </p:txBody>
      </p:sp>
      <p:sp>
        <p:nvSpPr>
          <p:cNvPr id="3" name="Media Placeholder 2"/>
          <p:cNvSpPr>
            <a:spLocks noGrp="1"/>
          </p:cNvSpPr>
          <p:nvPr>
            <p:ph type="media" sz="half" idx="1"/>
          </p:nvPr>
        </p:nvSpPr>
        <p:spPr>
          <a:xfrm>
            <a:off x="352426" y="1373188"/>
            <a:ext cx="4100513" cy="3948112"/>
          </a:xfrm>
        </p:spPr>
        <p:txBody>
          <a:bodyPr/>
          <a:lstStyle/>
          <a:p>
            <a:pPr lvl="0"/>
            <a:endParaRPr lang="en-US" noProof="0"/>
          </a:p>
        </p:txBody>
      </p:sp>
      <p:sp>
        <p:nvSpPr>
          <p:cNvPr id="4" name="Text Placeholder 3"/>
          <p:cNvSpPr>
            <a:spLocks noGrp="1"/>
          </p:cNvSpPr>
          <p:nvPr>
            <p:ph type="body" sz="half" idx="2"/>
          </p:nvPr>
        </p:nvSpPr>
        <p:spPr>
          <a:xfrm>
            <a:off x="4605339" y="1373188"/>
            <a:ext cx="4102100" cy="3948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7601D169-5620-47BC-ACA3-AD4C31A5A2E9}"/>
              </a:ext>
            </a:extLst>
          </p:cNvPr>
          <p:cNvSpPr>
            <a:spLocks noGrp="1" noChangeArrowheads="1"/>
          </p:cNvSpPr>
          <p:nvPr>
            <p:ph type="sldNum" sz="quarter" idx="10"/>
          </p:nvPr>
        </p:nvSpPr>
        <p:spPr>
          <a:ln/>
        </p:spPr>
        <p:txBody>
          <a:bodyPr/>
          <a:lstStyle>
            <a:lvl1pPr>
              <a:defRPr/>
            </a:lvl1pPr>
          </a:lstStyle>
          <a:p>
            <a:fld id="{E824D286-122A-41AD-860C-B68F78CA9787}" type="slidenum">
              <a:rPr lang="en-US" altLang="en-US"/>
              <a:pPr/>
              <a:t>‹#›</a:t>
            </a:fld>
            <a:endParaRPr lang="en-US" altLang="en-US"/>
          </a:p>
        </p:txBody>
      </p:sp>
    </p:spTree>
    <p:extLst>
      <p:ext uri="{BB962C8B-B14F-4D97-AF65-F5344CB8AC3E}">
        <p14:creationId xmlns:p14="http://schemas.microsoft.com/office/powerpoint/2010/main" val="413788212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65126" y="365127"/>
            <a:ext cx="8367713" cy="931863"/>
          </a:xfrm>
        </p:spPr>
        <p:txBody>
          <a:bodyPr/>
          <a:lstStyle/>
          <a:p>
            <a:r>
              <a:rPr lang="en-US"/>
              <a:t>Click to edit Master title style</a:t>
            </a:r>
          </a:p>
        </p:txBody>
      </p:sp>
      <p:sp>
        <p:nvSpPr>
          <p:cNvPr id="3" name="Content Placeholder 2"/>
          <p:cNvSpPr>
            <a:spLocks noGrp="1"/>
          </p:cNvSpPr>
          <p:nvPr>
            <p:ph sz="quarter" idx="1"/>
          </p:nvPr>
        </p:nvSpPr>
        <p:spPr>
          <a:xfrm>
            <a:off x="352426" y="1373188"/>
            <a:ext cx="4100513" cy="1897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52426" y="3422650"/>
            <a:ext cx="4100513" cy="189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05339" y="1373188"/>
            <a:ext cx="4102100" cy="3948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EEFD50D0-53D1-49FC-8053-E1C378B63C5F}"/>
              </a:ext>
            </a:extLst>
          </p:cNvPr>
          <p:cNvSpPr>
            <a:spLocks noGrp="1" noChangeArrowheads="1"/>
          </p:cNvSpPr>
          <p:nvPr>
            <p:ph type="sldNum" sz="quarter" idx="10"/>
          </p:nvPr>
        </p:nvSpPr>
        <p:spPr/>
        <p:txBody>
          <a:bodyPr/>
          <a:lstStyle>
            <a:lvl1pPr>
              <a:defRPr/>
            </a:lvl1pPr>
          </a:lstStyle>
          <a:p>
            <a:pPr>
              <a:defRPr/>
            </a:pPr>
            <a:fld id="{C2BC656B-186C-4701-93AB-7D10DB28136F}" type="slidenum">
              <a:rPr lang="en-US" altLang="en-US"/>
              <a:pPr>
                <a:defRPr/>
              </a:pPr>
              <a:t>‹#›</a:t>
            </a:fld>
            <a:endParaRPr lang="en-US" altLang="en-US"/>
          </a:p>
        </p:txBody>
      </p:sp>
    </p:spTree>
    <p:extLst>
      <p:ext uri="{BB962C8B-B14F-4D97-AF65-F5344CB8AC3E}">
        <p14:creationId xmlns:p14="http://schemas.microsoft.com/office/powerpoint/2010/main" val="34596145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25963"/>
          </a:xfrm>
        </p:spPr>
        <p:txBody>
          <a:bodyPr/>
          <a:lstStyle/>
          <a:p>
            <a:pPr lvl="0"/>
            <a:endParaRPr lang="en-US" noProof="0"/>
          </a:p>
        </p:txBody>
      </p:sp>
      <p:sp>
        <p:nvSpPr>
          <p:cNvPr id="5" name="Date Placeholder 4">
            <a:extLst>
              <a:ext uri="{FF2B5EF4-FFF2-40B4-BE49-F238E27FC236}">
                <a16:creationId xmlns:a16="http://schemas.microsoft.com/office/drawing/2014/main" id="{A2831E89-A912-4D2A-994C-6BA1F655EF7B}"/>
              </a:ext>
            </a:extLst>
          </p:cNvPr>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87B09A-2DCC-44C9-B4F9-881049D67EC2}"/>
              </a:ext>
            </a:extLst>
          </p:cNvPr>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A1E0FB-E23C-4C02-8ED0-CCBB7E649485}"/>
              </a:ext>
            </a:extLst>
          </p:cNvPr>
          <p:cNvSpPr>
            <a:spLocks noGrp="1"/>
          </p:cNvSpPr>
          <p:nvPr>
            <p:ph type="sldNum" sz="quarter" idx="12"/>
          </p:nvPr>
        </p:nvSpPr>
        <p:spPr>
          <a:xfrm>
            <a:off x="6553200" y="6245225"/>
            <a:ext cx="2133600" cy="476250"/>
          </a:xfrm>
        </p:spPr>
        <p:txBody>
          <a:bodyPr/>
          <a:lstStyle>
            <a:lvl1pPr>
              <a:defRPr/>
            </a:lvl1pPr>
          </a:lstStyle>
          <a:p>
            <a:pPr>
              <a:defRPr/>
            </a:pPr>
            <a:fld id="{3F64BA52-241C-44DF-8990-15ED07C68617}" type="slidenum">
              <a:rPr lang="en-US"/>
              <a:pPr>
                <a:defRPr/>
              </a:pPr>
              <a:t>‹#›</a:t>
            </a:fld>
            <a:endParaRPr lang="en-US"/>
          </a:p>
        </p:txBody>
      </p:sp>
    </p:spTree>
    <p:extLst>
      <p:ext uri="{BB962C8B-B14F-4D97-AF65-F5344CB8AC3E}">
        <p14:creationId xmlns:p14="http://schemas.microsoft.com/office/powerpoint/2010/main" val="35544449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747E44-75AC-4FA6-9E7D-65630FF2ACE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34B0A-7813-4D11-9FBB-9130E5F0B0E3}" type="slidenum">
              <a:rPr lang="en-US" smtClean="0"/>
              <a:t>‹#›</a:t>
            </a:fld>
            <a:endParaRPr lang="en-US"/>
          </a:p>
        </p:txBody>
      </p:sp>
      <p:sp>
        <p:nvSpPr>
          <p:cNvPr id="7" name="Rectangle 6">
            <a:extLst>
              <a:ext uri="{FF2B5EF4-FFF2-40B4-BE49-F238E27FC236}">
                <a16:creationId xmlns:a16="http://schemas.microsoft.com/office/drawing/2014/main" id="{0979DA69-FCA1-BB98-8328-F9B8D9674213}"/>
              </a:ext>
            </a:extLst>
          </p:cNvPr>
          <p:cNvSpPr/>
          <p:nvPr userDrawn="1"/>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CAB445A-84D2-A2B8-9753-357C511FF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53392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747E44-75AC-4FA6-9E7D-65630FF2ACE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34B0A-7813-4D11-9FBB-9130E5F0B0E3}" type="slidenum">
              <a:rPr lang="en-US" smtClean="0"/>
              <a:t>‹#›</a:t>
            </a:fld>
            <a:endParaRPr lang="en-US"/>
          </a:p>
        </p:txBody>
      </p:sp>
      <p:sp>
        <p:nvSpPr>
          <p:cNvPr id="7" name="Rectangle 6">
            <a:extLst>
              <a:ext uri="{FF2B5EF4-FFF2-40B4-BE49-F238E27FC236}">
                <a16:creationId xmlns:a16="http://schemas.microsoft.com/office/drawing/2014/main" id="{9F5A73A7-08C4-D1E1-5191-958046CE64B3}"/>
              </a:ext>
            </a:extLst>
          </p:cNvPr>
          <p:cNvSpPr/>
          <p:nvPr userDrawn="1"/>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2672B08-3B08-C347-3170-45FDE1D5EA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868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747E44-75AC-4FA6-9E7D-65630FF2ACE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154169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747E44-75AC-4FA6-9E7D-65630FF2ACEA}"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34839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747E44-75AC-4FA6-9E7D-65630FF2ACEA}"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304434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47E44-75AC-4FA6-9E7D-65630FF2ACEA}"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205726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747E44-75AC-4FA6-9E7D-65630FF2ACE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280349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747E44-75AC-4FA6-9E7D-65630FF2ACE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34B0A-7813-4D11-9FBB-9130E5F0B0E3}" type="slidenum">
              <a:rPr lang="en-US" smtClean="0"/>
              <a:t>‹#›</a:t>
            </a:fld>
            <a:endParaRPr lang="en-US"/>
          </a:p>
        </p:txBody>
      </p:sp>
    </p:spTree>
    <p:extLst>
      <p:ext uri="{BB962C8B-B14F-4D97-AF65-F5344CB8AC3E}">
        <p14:creationId xmlns:p14="http://schemas.microsoft.com/office/powerpoint/2010/main" val="302517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16747"/>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747E44-75AC-4FA6-9E7D-65630FF2ACEA}" type="datetimeFigureOut">
              <a:rPr lang="en-US" smtClean="0"/>
              <a:t>1/29/2026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934B0A-7813-4D11-9FBB-9130E5F0B0E3}" type="slidenum">
              <a:rPr lang="en-US" smtClean="0"/>
              <a:t>‹#›</a:t>
            </a:fld>
            <a:endParaRPr lang="en-US"/>
          </a:p>
        </p:txBody>
      </p:sp>
    </p:spTree>
    <p:extLst>
      <p:ext uri="{BB962C8B-B14F-4D97-AF65-F5344CB8AC3E}">
        <p14:creationId xmlns:p14="http://schemas.microsoft.com/office/powerpoint/2010/main" val="3595235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9.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1.png"/><Relationship Id="rId5" Type="http://schemas.openxmlformats.org/officeDocument/2006/relationships/image" Target="../media/image53.wmf"/><Relationship Id="rId10" Type="http://schemas.openxmlformats.org/officeDocument/2006/relationships/image" Target="../media/image58.jpeg"/><Relationship Id="rId4" Type="http://schemas.openxmlformats.org/officeDocument/2006/relationships/oleObject" Target="../embeddings/oleObject1.bin"/><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ohioweb.state.oh.us/perske.htm" TargetMode="Externa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ui-cloud.com/website-launch-countdown-timer/" TargetMode="External"/><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E69A-7D71-452B-ACFD-B75D12CCF8CE}"/>
              </a:ext>
            </a:extLst>
          </p:cNvPr>
          <p:cNvSpPr>
            <a:spLocks noGrp="1"/>
          </p:cNvSpPr>
          <p:nvPr>
            <p:ph type="ctrTitle"/>
          </p:nvPr>
        </p:nvSpPr>
        <p:spPr>
          <a:xfrm>
            <a:off x="429208" y="1562101"/>
            <a:ext cx="8285584" cy="3547526"/>
          </a:xfrm>
        </p:spPr>
        <p:txBody>
          <a:bodyPr>
            <a:normAutofit fontScale="90000"/>
          </a:bodyPr>
          <a:lstStyle/>
          <a:p>
            <a:pPr>
              <a:lnSpc>
                <a:spcPct val="100000"/>
              </a:lnSpc>
            </a:pPr>
            <a:r>
              <a:rPr lang="en-US" sz="4000" b="1" dirty="0">
                <a:latin typeface="Calibri" panose="020F0502020204030204" pitchFamily="34" charset="0"/>
                <a:ea typeface="Calibri" panose="020F0502020204030204" pitchFamily="34" charset="0"/>
                <a:cs typeface="Calibri" panose="020F0502020204030204" pitchFamily="34" charset="0"/>
              </a:rPr>
              <a:t>The History of Early Childhood Education, Early Childhood Special Education and Early Intervention for Children with Disabilities and Their Families </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CT Leadership Academy</a:t>
            </a:r>
            <a:br>
              <a:rPr lang="en-US" sz="4000"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January 29, 2026 </a:t>
            </a:r>
          </a:p>
        </p:txBody>
      </p:sp>
    </p:spTree>
    <p:extLst>
      <p:ext uri="{BB962C8B-B14F-4D97-AF65-F5344CB8AC3E}">
        <p14:creationId xmlns:p14="http://schemas.microsoft.com/office/powerpoint/2010/main" val="2798668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6">
            <a:extLst>
              <a:ext uri="{FF2B5EF4-FFF2-40B4-BE49-F238E27FC236}">
                <a16:creationId xmlns:a16="http://schemas.microsoft.com/office/drawing/2014/main" id="{34777788-DE25-449F-845C-F04C935E8136}"/>
              </a:ext>
            </a:extLst>
          </p:cNvPr>
          <p:cNvGrpSpPr>
            <a:grpSpLocks/>
          </p:cNvGrpSpPr>
          <p:nvPr/>
        </p:nvGrpSpPr>
        <p:grpSpPr bwMode="auto">
          <a:xfrm>
            <a:off x="4669214" y="1640043"/>
            <a:ext cx="2824163" cy="3965972"/>
            <a:chOff x="3388" y="114"/>
            <a:chExt cx="2372" cy="3331"/>
          </a:xfrm>
        </p:grpSpPr>
        <p:pic>
          <p:nvPicPr>
            <p:cNvPr id="45063" name="Picture 9" descr="JFK">
              <a:extLst>
                <a:ext uri="{FF2B5EF4-FFF2-40B4-BE49-F238E27FC236}">
                  <a16:creationId xmlns:a16="http://schemas.microsoft.com/office/drawing/2014/main" id="{CD926A5E-57EA-402C-BD50-ACE292002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 y="114"/>
              <a:ext cx="2221"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Rectangle 10">
              <a:extLst>
                <a:ext uri="{FF2B5EF4-FFF2-40B4-BE49-F238E27FC236}">
                  <a16:creationId xmlns:a16="http://schemas.microsoft.com/office/drawing/2014/main" id="{9F69899E-F174-44E1-AB5E-0E4C31E9EFF6}"/>
                </a:ext>
              </a:extLst>
            </p:cNvPr>
            <p:cNvSpPr>
              <a:spLocks noChangeArrowheads="1"/>
            </p:cNvSpPr>
            <p:nvPr/>
          </p:nvSpPr>
          <p:spPr bwMode="auto">
            <a:xfrm>
              <a:off x="3388" y="3018"/>
              <a:ext cx="2372" cy="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r>
                <a:rPr lang="en-US" sz="675">
                  <a:solidFill>
                    <a:schemeClr val="accent1"/>
                  </a:solidFill>
                  <a:latin typeface="Georgia" pitchFamily="18" charset="0"/>
                </a:rPr>
                <a:t>President Kennedy addresses the 13th Annual Convention Luncheon of the National Association for Retarded Children on October 24, 1963 at the Mayflower Hotel, Washington, DC (photo from the author’s collection).</a:t>
              </a:r>
            </a:p>
          </p:txBody>
        </p:sp>
      </p:grpSp>
      <p:grpSp>
        <p:nvGrpSpPr>
          <p:cNvPr id="45059" name="Group 17">
            <a:extLst>
              <a:ext uri="{FF2B5EF4-FFF2-40B4-BE49-F238E27FC236}">
                <a16:creationId xmlns:a16="http://schemas.microsoft.com/office/drawing/2014/main" id="{BE5D0B98-8A67-4073-8DB0-794918ED1E73}"/>
              </a:ext>
            </a:extLst>
          </p:cNvPr>
          <p:cNvGrpSpPr>
            <a:grpSpLocks/>
          </p:cNvGrpSpPr>
          <p:nvPr/>
        </p:nvGrpSpPr>
        <p:grpSpPr bwMode="auto">
          <a:xfrm>
            <a:off x="414620" y="2112722"/>
            <a:ext cx="3757613" cy="3030141"/>
            <a:chOff x="162" y="835"/>
            <a:chExt cx="3156" cy="2545"/>
          </a:xfrm>
        </p:grpSpPr>
        <p:pic>
          <p:nvPicPr>
            <p:cNvPr id="69637" name="Picture 5">
              <a:extLst>
                <a:ext uri="{FF2B5EF4-FFF2-40B4-BE49-F238E27FC236}">
                  <a16:creationId xmlns:a16="http://schemas.microsoft.com/office/drawing/2014/main" id="{CC6696CD-39FF-4437-A590-8B90DE0E50FD}"/>
                </a:ext>
              </a:extLst>
            </p:cNvPr>
            <p:cNvPicPr>
              <a:picLocks noChangeAspect="1" noChangeArrowheads="1"/>
            </p:cNvPicPr>
            <p:nvPr/>
          </p:nvPicPr>
          <p:blipFill>
            <a:blip r:embed="rId3"/>
            <a:srcRect/>
            <a:stretch>
              <a:fillRect/>
            </a:stretch>
          </p:blipFill>
          <p:spPr bwMode="auto">
            <a:xfrm>
              <a:off x="162" y="835"/>
              <a:ext cx="3042" cy="2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47" name="Rectangle 15">
              <a:extLst>
                <a:ext uri="{FF2B5EF4-FFF2-40B4-BE49-F238E27FC236}">
                  <a16:creationId xmlns:a16="http://schemas.microsoft.com/office/drawing/2014/main" id="{3327499E-0B6F-41EA-8CC4-3C9C7F925E1E}"/>
                </a:ext>
              </a:extLst>
            </p:cNvPr>
            <p:cNvSpPr>
              <a:spLocks noChangeArrowheads="1"/>
            </p:cNvSpPr>
            <p:nvPr/>
          </p:nvSpPr>
          <p:spPr bwMode="auto">
            <a:xfrm>
              <a:off x="172" y="3012"/>
              <a:ext cx="3146"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r>
                <a:rPr lang="en-US" sz="750">
                  <a:solidFill>
                    <a:schemeClr val="accent1"/>
                  </a:solidFill>
                  <a:latin typeface="Georgia" pitchFamily="18" charset="0"/>
                </a:rPr>
                <a:t>President John F. Kennedy gives Eunice Kennedy Shriver the pen he used to sign intellectual disability legislation in  October, 1963 (photo from the collection of David Braddock, used with permission).</a:t>
              </a:r>
            </a:p>
          </p:txBody>
        </p:sp>
      </p:grpSp>
      <p:sp>
        <p:nvSpPr>
          <p:cNvPr id="11" name="Rectangle 2">
            <a:extLst>
              <a:ext uri="{FF2B5EF4-FFF2-40B4-BE49-F238E27FC236}">
                <a16:creationId xmlns:a16="http://schemas.microsoft.com/office/drawing/2014/main" id="{26A90B88-1F2A-479F-8CAD-38B336C93B83}"/>
              </a:ext>
            </a:extLst>
          </p:cNvPr>
          <p:cNvSpPr>
            <a:spLocks noGrp="1" noChangeArrowheads="1"/>
          </p:cNvSpPr>
          <p:nvPr>
            <p:ph type="title"/>
          </p:nvPr>
        </p:nvSpPr>
        <p:spPr>
          <a:xfrm>
            <a:off x="365663" y="332695"/>
            <a:ext cx="8412674" cy="990600"/>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The Parent Movement</a:t>
            </a:r>
          </a:p>
        </p:txBody>
      </p:sp>
      <p:sp>
        <p:nvSpPr>
          <p:cNvPr id="2" name="Rectangle 1">
            <a:extLst>
              <a:ext uri="{FF2B5EF4-FFF2-40B4-BE49-F238E27FC236}">
                <a16:creationId xmlns:a16="http://schemas.microsoft.com/office/drawing/2014/main" id="{40DAC699-159F-3DA4-EE3D-5646164C6E1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3731BF2-2BFF-737B-4EE5-13CAF3A722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1">
            <a:extLst>
              <a:ext uri="{FF2B5EF4-FFF2-40B4-BE49-F238E27FC236}">
                <a16:creationId xmlns:a16="http://schemas.microsoft.com/office/drawing/2014/main" id="{1209AD3E-AC39-45E1-99A2-A1E3DB2BBA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5" y="2066925"/>
            <a:ext cx="2069306" cy="165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a:extLst>
              <a:ext uri="{FF2B5EF4-FFF2-40B4-BE49-F238E27FC236}">
                <a16:creationId xmlns:a16="http://schemas.microsoft.com/office/drawing/2014/main" id="{C62A7BB3-7D59-465B-8E44-E1202088E4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1051" y="3747211"/>
            <a:ext cx="1625760" cy="19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a:extLst>
              <a:ext uri="{FF2B5EF4-FFF2-40B4-BE49-F238E27FC236}">
                <a16:creationId xmlns:a16="http://schemas.microsoft.com/office/drawing/2014/main" id="{DA4AEB8E-017C-4389-912C-5AEAB930C1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345407">
            <a:off x="2984897" y="1807138"/>
            <a:ext cx="2871788" cy="171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a:extLst>
              <a:ext uri="{FF2B5EF4-FFF2-40B4-BE49-F238E27FC236}">
                <a16:creationId xmlns:a16="http://schemas.microsoft.com/office/drawing/2014/main" id="{287C5269-EA5C-4E83-8487-AEAD375EBF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028" y="4016385"/>
            <a:ext cx="2675335" cy="142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a:extLst>
              <a:ext uri="{FF2B5EF4-FFF2-40B4-BE49-F238E27FC236}">
                <a16:creationId xmlns:a16="http://schemas.microsoft.com/office/drawing/2014/main" id="{00C4C9FC-FDCF-4532-8068-A290773660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5033" y="2251472"/>
            <a:ext cx="1889522"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602693D3-3B57-494B-82C4-6926F197D937}"/>
              </a:ext>
            </a:extLst>
          </p:cNvPr>
          <p:cNvSpPr>
            <a:spLocks noGrp="1" noChangeArrowheads="1"/>
          </p:cNvSpPr>
          <p:nvPr>
            <p:ph type="title"/>
          </p:nvPr>
        </p:nvSpPr>
        <p:spPr>
          <a:xfrm>
            <a:off x="423508" y="191326"/>
            <a:ext cx="7994566" cy="990600"/>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The Parent Movement</a:t>
            </a:r>
          </a:p>
        </p:txBody>
      </p:sp>
      <p:pic>
        <p:nvPicPr>
          <p:cNvPr id="12" name="Picture 2" descr="Elizabeth M. Boggs">
            <a:extLst>
              <a:ext uri="{FF2B5EF4-FFF2-40B4-BE49-F238E27FC236}">
                <a16:creationId xmlns:a16="http://schemas.microsoft.com/office/drawing/2014/main" id="{3C53E0F0-ED5A-49BB-BAC3-0BBD6C02F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3960" y="1221811"/>
            <a:ext cx="1071563"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age result for Gunnar Dybwad">
            <a:extLst>
              <a:ext uri="{FF2B5EF4-FFF2-40B4-BE49-F238E27FC236}">
                <a16:creationId xmlns:a16="http://schemas.microsoft.com/office/drawing/2014/main" id="{88AF2BFA-84E0-461A-AC99-A1E314335D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960" y="3134131"/>
            <a:ext cx="1089422" cy="150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463F00A-1D02-B7E7-476A-378B92B7764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CF7426-8F99-ACCB-727C-2E5234F25D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rd_adshot">
            <a:extLst>
              <a:ext uri="{FF2B5EF4-FFF2-40B4-BE49-F238E27FC236}">
                <a16:creationId xmlns:a16="http://schemas.microsoft.com/office/drawing/2014/main" id="{D6C08993-DB8E-4376-A306-3474F5D22032}"/>
              </a:ext>
            </a:extLst>
          </p:cNvPr>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t="5129" r="1" b="34599"/>
          <a:stretch/>
        </p:blipFill>
        <p:spPr>
          <a:xfrm>
            <a:off x="241536" y="857249"/>
            <a:ext cx="3413479" cy="257175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Rectangle 9">
            <a:extLst>
              <a:ext uri="{FF2B5EF4-FFF2-40B4-BE49-F238E27FC236}">
                <a16:creationId xmlns:a16="http://schemas.microsoft.com/office/drawing/2014/main" id="{371482ED-88DB-436F-90AA-5EFB7564886A}"/>
              </a:ext>
            </a:extLst>
          </p:cNvPr>
          <p:cNvSpPr>
            <a:spLocks noGrp="1" noChangeArrowheads="1"/>
          </p:cNvSpPr>
          <p:nvPr>
            <p:ph type="title"/>
          </p:nvPr>
        </p:nvSpPr>
        <p:spPr>
          <a:xfrm>
            <a:off x="334682" y="225000"/>
            <a:ext cx="8474636" cy="990600"/>
          </a:xfrm>
        </p:spPr>
        <p:txBody>
          <a:bodyPr vert="horz" lIns="68580" tIns="34290" rIns="68580" bIns="34290" rtlCol="0" anchor="t">
            <a:no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The Parent Movement</a:t>
            </a:r>
          </a:p>
        </p:txBody>
      </p:sp>
      <p:pic>
        <p:nvPicPr>
          <p:cNvPr id="47108" name="Picture 5" descr="BOOK_Angel_Unaware">
            <a:extLst>
              <a:ext uri="{FF2B5EF4-FFF2-40B4-BE49-F238E27FC236}">
                <a16:creationId xmlns:a16="http://schemas.microsoft.com/office/drawing/2014/main" id="{1D9424C6-B035-4B08-99B4-8E6371C2C018}"/>
              </a:ext>
            </a:extLst>
          </p:cNvPr>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r="-3" b="34626"/>
          <a:stretch/>
        </p:blipFill>
        <p:spPr>
          <a:xfrm>
            <a:off x="-7975" y="3429000"/>
            <a:ext cx="2635782" cy="257175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Rectangle 3">
            <a:extLst>
              <a:ext uri="{FF2B5EF4-FFF2-40B4-BE49-F238E27FC236}">
                <a16:creationId xmlns:a16="http://schemas.microsoft.com/office/drawing/2014/main" id="{0C8B31C7-62A9-4338-A6DC-3FF6FF03FA74}"/>
              </a:ext>
            </a:extLst>
          </p:cNvPr>
          <p:cNvSpPr>
            <a:spLocks noGrp="1" noChangeArrowheads="1"/>
          </p:cNvSpPr>
          <p:nvPr>
            <p:ph type="body" sz="half" idx="3"/>
          </p:nvPr>
        </p:nvSpPr>
        <p:spPr>
          <a:xfrm>
            <a:off x="3140140" y="1619827"/>
            <a:ext cx="5342942" cy="2910580"/>
          </a:xfrm>
        </p:spPr>
        <p:txBody>
          <a:bodyPr vert="horz" lIns="68580" tIns="34290" rIns="68580" bIns="34290" rtlCol="0">
            <a:noAutofit/>
          </a:bodyPr>
          <a:lstStyle/>
          <a:p>
            <a:r>
              <a:rPr lang="en-US" altLang="en-US" sz="2400" dirty="0">
                <a:latin typeface="Calibri" panose="020F0502020204030204" pitchFamily="34" charset="0"/>
                <a:ea typeface="Calibri" panose="020F0502020204030204" pitchFamily="34" charset="0"/>
                <a:cs typeface="Calibri" panose="020F0502020204030204" pitchFamily="34" charset="0"/>
              </a:rPr>
              <a:t>Earlier stereotypes of disability replaced with more humane, though still in many ways debilitating, stereotypes.</a:t>
            </a:r>
          </a:p>
          <a:p>
            <a:r>
              <a:rPr lang="en-US" altLang="en-US" sz="2400" dirty="0">
                <a:latin typeface="Calibri" panose="020F0502020204030204" pitchFamily="34" charset="0"/>
                <a:ea typeface="Calibri" panose="020F0502020204030204" pitchFamily="34" charset="0"/>
                <a:cs typeface="Calibri" panose="020F0502020204030204" pitchFamily="34" charset="0"/>
              </a:rPr>
              <a:t>People with disabilities seen as objects to be fixed, cured, rehabilitated and pitied; as “victims” of their disabling condition, worthy of charity. </a:t>
            </a:r>
          </a:p>
          <a:p>
            <a:pPr lvl="1"/>
            <a:r>
              <a:rPr lang="en-US" altLang="en-US" dirty="0">
                <a:latin typeface="Calibri" panose="020F0502020204030204" pitchFamily="34" charset="0"/>
                <a:ea typeface="Calibri" panose="020F0502020204030204" pitchFamily="34" charset="0"/>
                <a:cs typeface="Calibri" panose="020F0502020204030204" pitchFamily="34" charset="0"/>
              </a:rPr>
              <a:t>Holy innocents; eternal children</a:t>
            </a:r>
          </a:p>
          <a:p>
            <a:r>
              <a:rPr lang="en-US" altLang="en-US" sz="2400" dirty="0">
                <a:latin typeface="Calibri" panose="020F0502020204030204" pitchFamily="34" charset="0"/>
                <a:ea typeface="Calibri" panose="020F0502020204030204" pitchFamily="34" charset="0"/>
                <a:cs typeface="Calibri" panose="020F0502020204030204" pitchFamily="34" charset="0"/>
              </a:rPr>
              <a:t>Increased emphasis on “mental age.”</a:t>
            </a:r>
          </a:p>
        </p:txBody>
      </p:sp>
      <p:sp>
        <p:nvSpPr>
          <p:cNvPr id="2" name="Rectangle 1">
            <a:extLst>
              <a:ext uri="{FF2B5EF4-FFF2-40B4-BE49-F238E27FC236}">
                <a16:creationId xmlns:a16="http://schemas.microsoft.com/office/drawing/2014/main" id="{5F6B9198-B722-3476-4668-02DD03B3778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AF22915-F0F7-EA93-A461-C1691F16D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7B8F5FA-5290-4606-A760-44314BDBCF07}"/>
              </a:ext>
            </a:extLst>
          </p:cNvPr>
          <p:cNvSpPr>
            <a:spLocks noGrp="1"/>
          </p:cNvSpPr>
          <p:nvPr>
            <p:ph type="title"/>
          </p:nvPr>
        </p:nvSpPr>
        <p:spPr>
          <a:xfrm>
            <a:off x="597389" y="132843"/>
            <a:ext cx="7806044" cy="1059656"/>
          </a:xfrm>
        </p:spPr>
        <p:txBody>
          <a:bodyPr>
            <a:normAutofit/>
          </a:bodyPr>
          <a:lstStyle/>
          <a:p>
            <a:r>
              <a:rPr lang="en-US" altLang="en-US" sz="2100" b="0" dirty="0">
                <a:latin typeface="Calibri Light" panose="020F0302020204030204" pitchFamily="34" charset="0"/>
                <a:ea typeface="Calibri Light" panose="020F0302020204030204" pitchFamily="34" charset="0"/>
                <a:cs typeface="Calibri Light" panose="020F0302020204030204" pitchFamily="34" charset="0"/>
              </a:rPr>
              <a:t>1.  </a:t>
            </a: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Understanding people as different soon becomes construed as inferior, leading to discrimination and maltreatment.</a:t>
            </a:r>
          </a:p>
        </p:txBody>
      </p:sp>
      <p:pic>
        <p:nvPicPr>
          <p:cNvPr id="7" name="Picture 6">
            <a:extLst>
              <a:ext uri="{FF2B5EF4-FFF2-40B4-BE49-F238E27FC236}">
                <a16:creationId xmlns:a16="http://schemas.microsoft.com/office/drawing/2014/main" id="{480DDC04-07B8-443A-9345-FCA0ACAD2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2041" y="3408078"/>
            <a:ext cx="374213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282E30E5-C933-40CA-8469-0889A1CE49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511" y="3374741"/>
            <a:ext cx="1874044"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D56699-5071-4226-988E-B0F67412F871}"/>
              </a:ext>
            </a:extLst>
          </p:cNvPr>
          <p:cNvPicPr>
            <a:picLocks noChangeAspect="1"/>
          </p:cNvPicPr>
          <p:nvPr/>
        </p:nvPicPr>
        <p:blipFill>
          <a:blip r:embed="rId4">
            <a:extLst>
              <a:ext uri="{28A0092B-C50C-407E-A947-70E740481C1C}">
                <a14:useLocalDpi xmlns:a14="http://schemas.microsoft.com/office/drawing/2010/main" val="0"/>
              </a:ext>
            </a:extLst>
          </a:blip>
          <a:srcRect b="69170"/>
          <a:stretch>
            <a:fillRect/>
          </a:stretch>
        </p:blipFill>
        <p:spPr bwMode="auto">
          <a:xfrm>
            <a:off x="5604915" y="4113227"/>
            <a:ext cx="3432572" cy="16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645D8E0E-9023-4B6F-8067-2739B1439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0" y="1274156"/>
            <a:ext cx="653209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4F637C-3E19-C27D-FEB7-6C27934EE2FC}"/>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9E9FA2A-4A58-89A3-8F2B-82575DE09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pic>
        <p:nvPicPr>
          <p:cNvPr id="6" name="Picture 5">
            <a:extLst>
              <a:ext uri="{FF2B5EF4-FFF2-40B4-BE49-F238E27FC236}">
                <a16:creationId xmlns:a16="http://schemas.microsoft.com/office/drawing/2014/main" id="{0569A0DD-7E72-4054-B748-7DBB829516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147" y="2333812"/>
            <a:ext cx="2026341" cy="16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5B55E70-9621-433B-A261-300481C09424}"/>
              </a:ext>
            </a:extLst>
          </p:cNvPr>
          <p:cNvSpPr>
            <a:spLocks noGrp="1"/>
          </p:cNvSpPr>
          <p:nvPr>
            <p:ph type="title"/>
          </p:nvPr>
        </p:nvSpPr>
        <p:spPr>
          <a:xfrm>
            <a:off x="238331" y="17244"/>
            <a:ext cx="8192729" cy="988232"/>
          </a:xfrm>
        </p:spPr>
        <p:txBody>
          <a:bodyPr vert="horz" lIns="68580" tIns="34290" rIns="68580" bIns="34290" rtlCol="0" anchor="b">
            <a:normAutofit/>
          </a:bodyPr>
          <a:lstStyle/>
          <a:p>
            <a:r>
              <a:rPr lang="en-US" altLang="en-US" sz="240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2. Separate is never equal.</a:t>
            </a:r>
          </a:p>
        </p:txBody>
      </p:sp>
      <p:pic>
        <p:nvPicPr>
          <p:cNvPr id="4098" name="Picture 2" descr="No photo description available.">
            <a:extLst>
              <a:ext uri="{FF2B5EF4-FFF2-40B4-BE49-F238E27FC236}">
                <a16:creationId xmlns:a16="http://schemas.microsoft.com/office/drawing/2014/main" id="{EB7D6D25-8E5B-442F-A8B4-7734720AB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31" y="1658061"/>
            <a:ext cx="3268133" cy="2451100"/>
          </a:xfrm>
          <a:prstGeom prst="rect">
            <a:avLst/>
          </a:prstGeom>
          <a:noFill/>
          <a:extLst>
            <a:ext uri="{909E8E84-426E-40DD-AFC4-6F175D3DCCD1}">
              <a14:hiddenFill xmlns:a14="http://schemas.microsoft.com/office/drawing/2010/main">
                <a:solidFill>
                  <a:srgbClr val="FFFFFF"/>
                </a:solidFill>
              </a14:hiddenFill>
            </a:ext>
          </a:extLst>
        </p:spPr>
      </p:pic>
      <p:pic>
        <p:nvPicPr>
          <p:cNvPr id="49157" name="Picture 12">
            <a:extLst>
              <a:ext uri="{FF2B5EF4-FFF2-40B4-BE49-F238E27FC236}">
                <a16:creationId xmlns:a16="http://schemas.microsoft.com/office/drawing/2014/main" id="{54EB0D9E-0349-45A5-B69F-538B9199381A}"/>
              </a:ext>
            </a:extLst>
          </p:cNvPr>
          <p:cNvPicPr>
            <a:picLocks noChangeAspect="1"/>
          </p:cNvPicPr>
          <p:nvPr/>
        </p:nvPicPr>
        <p:blipFill rotWithShape="1">
          <a:blip r:embed="rId3">
            <a:extLst>
              <a:ext uri="{28A0092B-C50C-407E-A947-70E740481C1C}">
                <a14:useLocalDpi xmlns:a14="http://schemas.microsoft.com/office/drawing/2010/main" val="0"/>
              </a:ext>
            </a:extLst>
          </a:blip>
          <a:srcRect l="6489" r="-2" b="-2"/>
          <a:stretch/>
        </p:blipFill>
        <p:spPr bwMode="auto">
          <a:xfrm>
            <a:off x="5887514" y="1658061"/>
            <a:ext cx="3256486" cy="22026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1">
            <a:extLst>
              <a:ext uri="{FF2B5EF4-FFF2-40B4-BE49-F238E27FC236}">
                <a16:creationId xmlns:a16="http://schemas.microsoft.com/office/drawing/2014/main" id="{921D79FA-D84E-49A9-929F-8E84B13F3DB4}"/>
              </a:ext>
            </a:extLst>
          </p:cNvPr>
          <p:cNvPicPr>
            <a:picLocks noChangeAspect="1"/>
          </p:cNvPicPr>
          <p:nvPr/>
        </p:nvPicPr>
        <p:blipFill rotWithShape="1">
          <a:blip r:embed="rId4">
            <a:extLst>
              <a:ext uri="{28A0092B-C50C-407E-A947-70E740481C1C}">
                <a14:useLocalDpi xmlns:a14="http://schemas.microsoft.com/office/drawing/2010/main" val="0"/>
              </a:ext>
            </a:extLst>
          </a:blip>
          <a:srcRect t="1670" r="2" b="10503"/>
          <a:stretch/>
        </p:blipFill>
        <p:spPr bwMode="auto">
          <a:xfrm>
            <a:off x="3118490" y="3467093"/>
            <a:ext cx="2907020" cy="1965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373224E-3231-E46A-46DF-C7105F5FBF34}"/>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3EB8257-36DE-9937-5010-C1E948567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4">
            <a:extLst>
              <a:ext uri="{FF2B5EF4-FFF2-40B4-BE49-F238E27FC236}">
                <a16:creationId xmlns:a16="http://schemas.microsoft.com/office/drawing/2014/main" id="{A58EE27E-3D3B-4AB5-A4D5-38C00D2DEAAC}"/>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50179" name="Rectangle 5">
            <a:extLst>
              <a:ext uri="{FF2B5EF4-FFF2-40B4-BE49-F238E27FC236}">
                <a16:creationId xmlns:a16="http://schemas.microsoft.com/office/drawing/2014/main" id="{E548F739-04DA-442C-95A4-8627D47AA89E}"/>
              </a:ext>
            </a:extLst>
          </p:cNvPr>
          <p:cNvSpPr>
            <a:spLocks noGrp="1" noChangeArrowheads="1"/>
          </p:cNvSpPr>
          <p:nvPr>
            <p:ph type="title"/>
          </p:nvPr>
        </p:nvSpPr>
        <p:spPr>
          <a:xfrm>
            <a:off x="517921" y="533218"/>
            <a:ext cx="7645003" cy="698897"/>
          </a:xfrm>
          <a:noFill/>
        </p:spPr>
        <p:txBody>
          <a:bodyPr>
            <a:noAutofit/>
          </a:bodyPr>
          <a:lstStyle/>
          <a:p>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3. We are constrained by our own lack of imagination</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0180" name="Rectangle 10">
            <a:extLst>
              <a:ext uri="{FF2B5EF4-FFF2-40B4-BE49-F238E27FC236}">
                <a16:creationId xmlns:a16="http://schemas.microsoft.com/office/drawing/2014/main" id="{8D605E8C-6C2A-421F-A816-BD66996CA454}"/>
              </a:ext>
            </a:extLst>
          </p:cNvPr>
          <p:cNvSpPr>
            <a:spLocks noGrp="1" noChangeArrowheads="1"/>
          </p:cNvSpPr>
          <p:nvPr>
            <p:ph type="body" sz="half" idx="2"/>
          </p:nvPr>
        </p:nvSpPr>
        <p:spPr>
          <a:xfrm>
            <a:off x="3622674" y="2185018"/>
            <a:ext cx="4140201" cy="2961084"/>
          </a:xfrm>
        </p:spPr>
        <p:txBody>
          <a:bodyPr>
            <a:normAutofit fontScale="92500" lnSpcReduction="10000"/>
          </a:bodyPr>
          <a:lstStyle/>
          <a:p>
            <a:pPr marL="0" indent="0">
              <a:lnSpc>
                <a:spcPct val="80000"/>
              </a:lnSpc>
              <a:buNone/>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 I think that particularly at </a:t>
            </a:r>
            <a:r>
              <a:rPr lang="en-US" altLang="en-US" sz="2400" dirty="0" err="1">
                <a:latin typeface="Calibri Light" panose="020F0302020204030204" pitchFamily="34" charset="0"/>
                <a:ea typeface="Calibri Light" panose="020F0302020204030204" pitchFamily="34" charset="0"/>
                <a:cs typeface="Calibri Light" panose="020F0302020204030204" pitchFamily="34" charset="0"/>
              </a:rPr>
              <a:t>Willowbrook</a:t>
            </a: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 we have a situation that borders on a snake pit, and that the children live in filth, that many of our fellow citizens are suffering tremendously because lack of attention, lack of imagination, lack of adequate manpower. There is very little future for these children, for those who are in these institutions. ….”</a:t>
            </a:r>
          </a:p>
        </p:txBody>
      </p:sp>
      <p:pic>
        <p:nvPicPr>
          <p:cNvPr id="50181" name="Picture 24" descr="rfk">
            <a:hlinkClick r:id="" action="ppaction://noaction">
              <a:snd r:embed="rId2" name="ROBKDY.WAV"/>
            </a:hlinkClick>
            <a:extLst>
              <a:ext uri="{FF2B5EF4-FFF2-40B4-BE49-F238E27FC236}">
                <a16:creationId xmlns:a16="http://schemas.microsoft.com/office/drawing/2014/main" id="{A091E088-FF43-41E3-929A-ED6D99040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22" y="2338983"/>
            <a:ext cx="24574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5" name="Text Box 25">
            <a:extLst>
              <a:ext uri="{FF2B5EF4-FFF2-40B4-BE49-F238E27FC236}">
                <a16:creationId xmlns:a16="http://schemas.microsoft.com/office/drawing/2014/main" id="{2DE8DD7E-5F77-4FFC-80C3-522CA61CCA20}"/>
              </a:ext>
            </a:extLst>
          </p:cNvPr>
          <p:cNvSpPr txBox="1">
            <a:spLocks noChangeArrowheads="1"/>
          </p:cNvSpPr>
          <p:nvPr/>
        </p:nvSpPr>
        <p:spPr bwMode="auto">
          <a:xfrm>
            <a:off x="-39290" y="4214616"/>
            <a:ext cx="3571875"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spcBef>
                <a:spcPct val="20000"/>
              </a:spcBef>
              <a:buClr>
                <a:schemeClr val="tx1"/>
              </a:buClr>
              <a:defRPr/>
            </a:pPr>
            <a:r>
              <a:rPr lang="en-US" sz="750" dirty="0">
                <a:solidFill>
                  <a:schemeClr val="accent1"/>
                </a:solidFill>
                <a:latin typeface="Georgia" pitchFamily="18" charset="0"/>
              </a:rPr>
              <a:t>Image from Parallels in Time, Minnesota</a:t>
            </a:r>
          </a:p>
          <a:p>
            <a:pPr algn="ctr">
              <a:spcBef>
                <a:spcPct val="20000"/>
              </a:spcBef>
              <a:buClr>
                <a:schemeClr val="tx1"/>
              </a:buClr>
              <a:defRPr/>
            </a:pPr>
            <a:r>
              <a:rPr lang="en-US" sz="750" dirty="0">
                <a:solidFill>
                  <a:schemeClr val="accent1"/>
                </a:solidFill>
                <a:latin typeface="Georgia" pitchFamily="18" charset="0"/>
              </a:rPr>
              <a:t>Developmental Disabilities Council </a:t>
            </a:r>
          </a:p>
          <a:p>
            <a:pPr algn="ctr">
              <a:spcBef>
                <a:spcPct val="20000"/>
              </a:spcBef>
              <a:buClr>
                <a:schemeClr val="tx1"/>
              </a:buClr>
              <a:defRPr/>
            </a:pPr>
            <a:r>
              <a:rPr lang="en-US" sz="750" dirty="0">
                <a:solidFill>
                  <a:schemeClr val="accent1"/>
                </a:solidFill>
                <a:latin typeface="Georgia" pitchFamily="18" charset="0"/>
              </a:rPr>
              <a:t>http://www.mnddc.org/parallels/</a:t>
            </a:r>
          </a:p>
          <a:p>
            <a:pPr>
              <a:spcBef>
                <a:spcPct val="20000"/>
              </a:spcBef>
              <a:buClr>
                <a:schemeClr val="tx1"/>
              </a:buClr>
              <a:defRPr/>
            </a:pPr>
            <a:r>
              <a:rPr lang="en-US" sz="750" dirty="0">
                <a:solidFill>
                  <a:schemeClr val="accent1"/>
                </a:solidFill>
                <a:latin typeface="Georgia" pitchFamily="18" charset="0"/>
              </a:rPr>
              <a:t> </a:t>
            </a:r>
          </a:p>
        </p:txBody>
      </p:sp>
      <p:sp>
        <p:nvSpPr>
          <p:cNvPr id="2" name="Rectangle 1">
            <a:extLst>
              <a:ext uri="{FF2B5EF4-FFF2-40B4-BE49-F238E27FC236}">
                <a16:creationId xmlns:a16="http://schemas.microsoft.com/office/drawing/2014/main" id="{F8999D48-E767-B5F9-EEBE-407CB36D38B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F21EB38-CA46-FAF2-5797-83572E96C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5313F59-970E-4BC6-BE11-D7EB60AFAE0C}"/>
              </a:ext>
            </a:extLst>
          </p:cNvPr>
          <p:cNvSpPr>
            <a:spLocks noGrp="1"/>
          </p:cNvSpPr>
          <p:nvPr>
            <p:ph type="title"/>
          </p:nvPr>
        </p:nvSpPr>
        <p:spPr>
          <a:xfrm>
            <a:off x="539331" y="311072"/>
            <a:ext cx="8094715" cy="1132332"/>
          </a:xfrm>
        </p:spPr>
        <p:txBody>
          <a:bodyPr>
            <a:normAutofit/>
          </a:bodyPr>
          <a:lstStyle/>
          <a:p>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4.  We have always been wrong about what we believe people with disabilities can achieve.</a:t>
            </a:r>
          </a:p>
        </p:txBody>
      </p:sp>
      <p:pic>
        <p:nvPicPr>
          <p:cNvPr id="10245" name="Picture 1">
            <a:extLst>
              <a:ext uri="{FF2B5EF4-FFF2-40B4-BE49-F238E27FC236}">
                <a16:creationId xmlns:a16="http://schemas.microsoft.com/office/drawing/2014/main" id="{D17B1AF9-2318-468B-9751-3FE3865F58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977" y="3642614"/>
            <a:ext cx="3043707" cy="18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8AD0937-1A6E-4F4B-854D-D0E0281234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4424" y="3626766"/>
            <a:ext cx="1873702" cy="187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6D410F6-E627-4BA6-9594-093C3C9D2C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0966" y="3822159"/>
            <a:ext cx="2830998" cy="1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9FBA2AC-9536-4D12-B263-3E412D42A5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9539" y="1361227"/>
            <a:ext cx="2659178" cy="19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3870468-35A7-48B4-A8C9-47A0B52BE4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099" y="1561203"/>
            <a:ext cx="2735091" cy="136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371BEDA-8079-43BF-B3C2-A88FFBACC8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97175" y="1494208"/>
            <a:ext cx="2488926" cy="172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98E89BA-08BB-FFF8-3C75-D0F9DE5581F8}"/>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17FD081-3C05-07A7-91DF-E8674ECE66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2CC12F4-BF34-4783-9119-E0E42882C3BF}"/>
              </a:ext>
            </a:extLst>
          </p:cNvPr>
          <p:cNvSpPr>
            <a:spLocks noGrp="1"/>
          </p:cNvSpPr>
          <p:nvPr>
            <p:ph type="title"/>
          </p:nvPr>
        </p:nvSpPr>
        <p:spPr>
          <a:xfrm>
            <a:off x="774439" y="396674"/>
            <a:ext cx="7731385" cy="1582799"/>
          </a:xfrm>
        </p:spPr>
        <p:txBody>
          <a:bodyPr>
            <a:noAutofit/>
          </a:bodyPr>
          <a:lstStyle/>
          <a:p>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5. The injustice committed against people with disabilities throughout time has been to deny them the dignity afforded to persons simply by their status as human beings.</a:t>
            </a:r>
          </a:p>
        </p:txBody>
      </p:sp>
      <p:sp>
        <p:nvSpPr>
          <p:cNvPr id="3" name="Rectangle 2">
            <a:extLst>
              <a:ext uri="{FF2B5EF4-FFF2-40B4-BE49-F238E27FC236}">
                <a16:creationId xmlns:a16="http://schemas.microsoft.com/office/drawing/2014/main" id="{E4BABA21-FA2B-4CDE-8B28-8EBF709F03A7}"/>
              </a:ext>
            </a:extLst>
          </p:cNvPr>
          <p:cNvSpPr/>
          <p:nvPr/>
        </p:nvSpPr>
        <p:spPr>
          <a:xfrm>
            <a:off x="1880194" y="4235163"/>
            <a:ext cx="4660565" cy="1631216"/>
          </a:xfrm>
          <a:prstGeom prst="rect">
            <a:avLst/>
          </a:prstGeom>
        </p:spPr>
        <p:txBody>
          <a:bodyPr wrap="square">
            <a:spAutoFit/>
          </a:bodyPr>
          <a:lstStyle/>
          <a:p>
            <a:pPr marL="85725">
              <a:defRPr/>
            </a:pPr>
            <a:r>
              <a:rPr lang="en-US" sz="2000" dirty="0">
                <a:effectLst>
                  <a:outerShdw blurRad="38100" dist="38100" dir="2700000" algn="tl">
                    <a:srgbClr val="000000">
                      <a:alpha val="43137"/>
                    </a:srgbClr>
                  </a:outerShdw>
                </a:effectLst>
                <a:latin typeface="Times New Roman" pitchFamily="18" charset="0"/>
                <a:cs typeface="Times New Roman" pitchFamily="18" charset="0"/>
              </a:rPr>
              <a:t>Article 3-General Principles, United Nations a. Respect for inherent dignity, individual autonomy including the freedom to make one’s own choices, and independence of persons</a:t>
            </a:r>
            <a:r>
              <a:rPr lang="en-US" sz="1500" dirty="0">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52228" name="Picture 4">
            <a:extLst>
              <a:ext uri="{FF2B5EF4-FFF2-40B4-BE49-F238E27FC236}">
                <a16:creationId xmlns:a16="http://schemas.microsoft.com/office/drawing/2014/main" id="{30473F42-44F3-4BAD-8AB7-B3DC1E3C21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0194" y="1891491"/>
            <a:ext cx="4427300" cy="2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5D8232-1656-6D06-EFBD-FC763512717C}"/>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83627BA-E45D-6521-2E62-A73CCD34A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a:extLst>
              <a:ext uri="{FF2B5EF4-FFF2-40B4-BE49-F238E27FC236}">
                <a16:creationId xmlns:a16="http://schemas.microsoft.com/office/drawing/2014/main" id="{14CA3B6B-5BD1-44C4-B825-D6EAAC9BF3BB}"/>
              </a:ext>
            </a:extLst>
          </p:cNvPr>
          <p:cNvSpPr>
            <a:spLocks noGrp="1" noChangeArrowheads="1"/>
          </p:cNvSpPr>
          <p:nvPr>
            <p:ph type="title"/>
          </p:nvPr>
        </p:nvSpPr>
        <p:spPr>
          <a:xfrm>
            <a:off x="0" y="143436"/>
            <a:ext cx="9144000" cy="698897"/>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The Self-Advocacy Movement</a:t>
            </a:r>
          </a:p>
        </p:txBody>
      </p:sp>
      <p:pic>
        <p:nvPicPr>
          <p:cNvPr id="18437" name="Picture 4" descr="Ed Roberts">
            <a:extLst>
              <a:ext uri="{FF2B5EF4-FFF2-40B4-BE49-F238E27FC236}">
                <a16:creationId xmlns:a16="http://schemas.microsoft.com/office/drawing/2014/main" id="{3D07FD62-615D-45BC-AC98-C9534E85F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9" y="2027933"/>
            <a:ext cx="1351359"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8" name="Text Box 5">
            <a:extLst>
              <a:ext uri="{FF2B5EF4-FFF2-40B4-BE49-F238E27FC236}">
                <a16:creationId xmlns:a16="http://schemas.microsoft.com/office/drawing/2014/main" id="{CC02E0DF-97E4-4697-8602-EBC08B8E9A0A}"/>
              </a:ext>
            </a:extLst>
          </p:cNvPr>
          <p:cNvSpPr txBox="1">
            <a:spLocks noChangeArrowheads="1"/>
          </p:cNvSpPr>
          <p:nvPr/>
        </p:nvSpPr>
        <p:spPr bwMode="auto">
          <a:xfrm>
            <a:off x="2224089" y="2078167"/>
            <a:ext cx="873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eaLnBrk="1" hangingPunct="1"/>
            <a:r>
              <a:rPr lang="en-US" altLang="en-US" sz="1200" b="0" dirty="0">
                <a:solidFill>
                  <a:schemeClr val="bg1"/>
                </a:solidFill>
                <a:latin typeface="Times New Roman" panose="02020603050405020304" pitchFamily="18" charset="0"/>
              </a:rPr>
              <a:t>Ed Roberts</a:t>
            </a:r>
          </a:p>
        </p:txBody>
      </p:sp>
      <p:pic>
        <p:nvPicPr>
          <p:cNvPr id="18439" name="Picture 5" descr="President Bush signing the ADA with Justin Dart and others ">
            <a:extLst>
              <a:ext uri="{FF2B5EF4-FFF2-40B4-BE49-F238E27FC236}">
                <a16:creationId xmlns:a16="http://schemas.microsoft.com/office/drawing/2014/main" id="{A007D882-01C9-4245-A881-42B9C1B92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279" y="1060502"/>
            <a:ext cx="1741885" cy="1150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0" name="Text Box 4">
            <a:extLst>
              <a:ext uri="{FF2B5EF4-FFF2-40B4-BE49-F238E27FC236}">
                <a16:creationId xmlns:a16="http://schemas.microsoft.com/office/drawing/2014/main" id="{90B8BBFC-3B63-4EAC-BB47-6E55A09CE508}"/>
              </a:ext>
            </a:extLst>
          </p:cNvPr>
          <p:cNvSpPr txBox="1">
            <a:spLocks noChangeArrowheads="1"/>
          </p:cNvSpPr>
          <p:nvPr/>
        </p:nvSpPr>
        <p:spPr bwMode="auto">
          <a:xfrm>
            <a:off x="5632551" y="2217293"/>
            <a:ext cx="20853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algn="ctr" eaLnBrk="1" hangingPunct="1"/>
            <a:r>
              <a:rPr lang="en-US" altLang="en-US" sz="1200" b="0" dirty="0">
                <a:solidFill>
                  <a:schemeClr val="accent1"/>
                </a:solidFill>
                <a:latin typeface="Times New Roman" panose="02020603050405020304" pitchFamily="18" charset="0"/>
              </a:rPr>
              <a:t>Justin Dart at signing of ADA</a:t>
            </a:r>
            <a:r>
              <a:rPr lang="en-US" altLang="en-US" sz="1800" dirty="0">
                <a:solidFill>
                  <a:schemeClr val="tx2"/>
                </a:solidFill>
                <a:latin typeface="Times New Roman" panose="02020603050405020304" pitchFamily="18" charset="0"/>
              </a:rPr>
              <a:t> </a:t>
            </a:r>
          </a:p>
        </p:txBody>
      </p:sp>
      <p:graphicFrame>
        <p:nvGraphicFramePr>
          <p:cNvPr id="18441" name="Object 1">
            <a:extLst>
              <a:ext uri="{FF2B5EF4-FFF2-40B4-BE49-F238E27FC236}">
                <a16:creationId xmlns:a16="http://schemas.microsoft.com/office/drawing/2014/main" id="{78F3BBE3-84BB-4FD8-AE3E-3A5E31290162}"/>
              </a:ext>
            </a:extLst>
          </p:cNvPr>
          <p:cNvGraphicFramePr>
            <a:graphicFrameLocks noChangeAspect="1"/>
          </p:cNvGraphicFramePr>
          <p:nvPr/>
        </p:nvGraphicFramePr>
        <p:xfrm>
          <a:off x="3893346" y="2144317"/>
          <a:ext cx="1578769" cy="1325165"/>
        </p:xfrm>
        <a:graphic>
          <a:graphicData uri="http://schemas.openxmlformats.org/presentationml/2006/ole">
            <mc:AlternateContent xmlns:mc="http://schemas.openxmlformats.org/markup-compatibility/2006">
              <mc:Choice xmlns:v="urn:schemas-microsoft-com:vml" Requires="v">
                <p:oleObj name="Image Document" r:id="rId4" imgW="2303102" imgH="1345377" progId="Imaging.Document">
                  <p:embed/>
                </p:oleObj>
              </mc:Choice>
              <mc:Fallback>
                <p:oleObj name="Image Document" r:id="rId4" imgW="2303102" imgH="1345377" progId="Imaging.Document">
                  <p:embed/>
                  <p:pic>
                    <p:nvPicPr>
                      <p:cNvPr id="18441" name="Object 1">
                        <a:extLst>
                          <a:ext uri="{FF2B5EF4-FFF2-40B4-BE49-F238E27FC236}">
                            <a16:creationId xmlns:a16="http://schemas.microsoft.com/office/drawing/2014/main" id="{78F3BBE3-84BB-4FD8-AE3E-3A5E31290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3346" y="2144317"/>
                        <a:ext cx="1578769" cy="13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2" name="Text Box 4">
            <a:extLst>
              <a:ext uri="{FF2B5EF4-FFF2-40B4-BE49-F238E27FC236}">
                <a16:creationId xmlns:a16="http://schemas.microsoft.com/office/drawing/2014/main" id="{F1B23EDE-BA98-401A-9AB0-B115AD07BDA0}"/>
              </a:ext>
            </a:extLst>
          </p:cNvPr>
          <p:cNvSpPr txBox="1">
            <a:spLocks noChangeArrowheads="1"/>
          </p:cNvSpPr>
          <p:nvPr/>
        </p:nvSpPr>
        <p:spPr bwMode="auto">
          <a:xfrm>
            <a:off x="3929011" y="3160933"/>
            <a:ext cx="1583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algn="ctr" eaLnBrk="1" hangingPunct="1"/>
            <a:r>
              <a:rPr lang="en-US" altLang="en-US" sz="1200" b="0" dirty="0">
                <a:solidFill>
                  <a:schemeClr val="bg1"/>
                </a:solidFill>
                <a:latin typeface="Times New Roman" panose="02020603050405020304" pitchFamily="18" charset="0"/>
              </a:rPr>
              <a:t>Bengt </a:t>
            </a:r>
            <a:r>
              <a:rPr lang="en-US" altLang="en-US" sz="1200" b="0" dirty="0" err="1">
                <a:solidFill>
                  <a:schemeClr val="bg1"/>
                </a:solidFill>
                <a:latin typeface="Times New Roman" panose="02020603050405020304" pitchFamily="18" charset="0"/>
              </a:rPr>
              <a:t>Nirje</a:t>
            </a:r>
            <a:r>
              <a:rPr lang="en-US" altLang="en-US" sz="1200" b="0" dirty="0">
                <a:solidFill>
                  <a:schemeClr val="bg1"/>
                </a:solidFill>
                <a:latin typeface="Times New Roman" panose="02020603050405020304" pitchFamily="18" charset="0"/>
              </a:rPr>
              <a:t> at AAIDD</a:t>
            </a:r>
            <a:endParaRPr lang="en-US" altLang="en-US" sz="1800" dirty="0">
              <a:solidFill>
                <a:schemeClr val="bg1"/>
              </a:solidFill>
              <a:latin typeface="Times New Roman" panose="02020603050405020304" pitchFamily="18" charset="0"/>
            </a:endParaRPr>
          </a:p>
        </p:txBody>
      </p:sp>
      <p:pic>
        <p:nvPicPr>
          <p:cNvPr id="18443" name="Picture 4">
            <a:extLst>
              <a:ext uri="{FF2B5EF4-FFF2-40B4-BE49-F238E27FC236}">
                <a16:creationId xmlns:a16="http://schemas.microsoft.com/office/drawing/2014/main" id="{6FDBA683-BB90-44D3-BC83-3A98F74542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092" y="4336602"/>
            <a:ext cx="2099072" cy="146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8444" name="Picture 5">
            <a:extLst>
              <a:ext uri="{FF2B5EF4-FFF2-40B4-BE49-F238E27FC236}">
                <a16:creationId xmlns:a16="http://schemas.microsoft.com/office/drawing/2014/main" id="{CB7A494E-B387-4328-93BB-708998FD9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91" y="4155877"/>
            <a:ext cx="1771650" cy="139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8445" name="Picture 6">
            <a:extLst>
              <a:ext uri="{FF2B5EF4-FFF2-40B4-BE49-F238E27FC236}">
                <a16:creationId xmlns:a16="http://schemas.microsoft.com/office/drawing/2014/main" id="{611B4EC4-0C9D-4225-815C-E6237D8E38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7248" y="3798327"/>
            <a:ext cx="2256234" cy="139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8446" name="Picture 8">
            <a:extLst>
              <a:ext uri="{FF2B5EF4-FFF2-40B4-BE49-F238E27FC236}">
                <a16:creationId xmlns:a16="http://schemas.microsoft.com/office/drawing/2014/main" id="{A5E57095-D891-4849-BAD4-B018DED9DE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937" y="1766293"/>
            <a:ext cx="1332310" cy="177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4">
            <a:extLst>
              <a:ext uri="{FF2B5EF4-FFF2-40B4-BE49-F238E27FC236}">
                <a16:creationId xmlns:a16="http://schemas.microsoft.com/office/drawing/2014/main" id="{D60DB947-CF46-4003-A42C-D999C7F602D6}"/>
              </a:ext>
            </a:extLst>
          </p:cNvPr>
          <p:cNvSpPr txBox="1">
            <a:spLocks noChangeArrowheads="1"/>
          </p:cNvSpPr>
          <p:nvPr/>
        </p:nvSpPr>
        <p:spPr bwMode="auto">
          <a:xfrm>
            <a:off x="476050" y="2991445"/>
            <a:ext cx="110132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algn="ctr" eaLnBrk="1" hangingPunct="1"/>
            <a:r>
              <a:rPr lang="en-US" altLang="en-US" sz="900" b="0" dirty="0">
                <a:solidFill>
                  <a:schemeClr val="bg1"/>
                </a:solidFill>
                <a:latin typeface="Times New Roman" panose="02020603050405020304" pitchFamily="18" charset="0"/>
              </a:rPr>
              <a:t>Tia </a:t>
            </a:r>
            <a:r>
              <a:rPr lang="en-US" altLang="en-US" sz="900" b="0" dirty="0" err="1">
                <a:solidFill>
                  <a:schemeClr val="bg1"/>
                </a:solidFill>
                <a:latin typeface="Times New Roman" panose="02020603050405020304" pitchFamily="18" charset="0"/>
              </a:rPr>
              <a:t>Nelis</a:t>
            </a:r>
            <a:r>
              <a:rPr lang="en-US" altLang="en-US" sz="900" b="0" dirty="0">
                <a:solidFill>
                  <a:schemeClr val="bg1"/>
                </a:solidFill>
                <a:latin typeface="Times New Roman" panose="02020603050405020304" pitchFamily="18" charset="0"/>
              </a:rPr>
              <a:t> and Elizabeth Weintraub</a:t>
            </a:r>
            <a:endParaRPr lang="en-US" altLang="en-US" sz="1350" dirty="0">
              <a:solidFill>
                <a:schemeClr val="bg1"/>
              </a:solidFill>
              <a:latin typeface="Times New Roman" panose="02020603050405020304" pitchFamily="18" charset="0"/>
            </a:endParaRPr>
          </a:p>
        </p:txBody>
      </p:sp>
      <p:sp>
        <p:nvSpPr>
          <p:cNvPr id="18448" name="Text Box 4">
            <a:extLst>
              <a:ext uri="{FF2B5EF4-FFF2-40B4-BE49-F238E27FC236}">
                <a16:creationId xmlns:a16="http://schemas.microsoft.com/office/drawing/2014/main" id="{663E3D13-AB24-40BD-8A78-63E54E4C9BEA}"/>
              </a:ext>
            </a:extLst>
          </p:cNvPr>
          <p:cNvSpPr txBox="1">
            <a:spLocks noChangeArrowheads="1"/>
          </p:cNvSpPr>
          <p:nvPr/>
        </p:nvSpPr>
        <p:spPr bwMode="auto">
          <a:xfrm>
            <a:off x="1433506" y="4450557"/>
            <a:ext cx="110132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algn="ctr" eaLnBrk="1" hangingPunct="1"/>
            <a:r>
              <a:rPr lang="en-US" altLang="en-US" sz="900" b="0" dirty="0">
                <a:solidFill>
                  <a:schemeClr val="bg1"/>
                </a:solidFill>
                <a:latin typeface="Times New Roman" panose="02020603050405020304" pitchFamily="18" charset="0"/>
              </a:rPr>
              <a:t>Nancy Ward</a:t>
            </a:r>
            <a:endParaRPr lang="en-US" altLang="en-US" sz="1350" dirty="0">
              <a:solidFill>
                <a:schemeClr val="bg1"/>
              </a:solidFill>
              <a:latin typeface="Times New Roman" panose="02020603050405020304" pitchFamily="18" charset="0"/>
            </a:endParaRPr>
          </a:p>
        </p:txBody>
      </p:sp>
      <p:sp>
        <p:nvSpPr>
          <p:cNvPr id="18449" name="Text Box 4">
            <a:extLst>
              <a:ext uri="{FF2B5EF4-FFF2-40B4-BE49-F238E27FC236}">
                <a16:creationId xmlns:a16="http://schemas.microsoft.com/office/drawing/2014/main" id="{F36370EA-520F-4C3C-B602-F23E9A03328A}"/>
              </a:ext>
            </a:extLst>
          </p:cNvPr>
          <p:cNvSpPr txBox="1">
            <a:spLocks noChangeArrowheads="1"/>
          </p:cNvSpPr>
          <p:nvPr/>
        </p:nvSpPr>
        <p:spPr bwMode="auto">
          <a:xfrm>
            <a:off x="5436531" y="4025503"/>
            <a:ext cx="17835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rgbClr val="003D7E"/>
                </a:solidFill>
                <a:latin typeface="Arial" panose="020B0604020202020204" pitchFamily="34" charset="0"/>
              </a:defRPr>
            </a:lvl1pPr>
            <a:lvl2pPr marL="742950" indent="-285750">
              <a:defRPr sz="2000" b="1">
                <a:solidFill>
                  <a:srgbClr val="003D7E"/>
                </a:solidFill>
                <a:latin typeface="Arial" panose="020B0604020202020204" pitchFamily="34" charset="0"/>
              </a:defRPr>
            </a:lvl2pPr>
            <a:lvl3pPr marL="1143000" indent="-228600">
              <a:defRPr sz="2000" b="1">
                <a:solidFill>
                  <a:srgbClr val="003D7E"/>
                </a:solidFill>
                <a:latin typeface="Arial" panose="020B0604020202020204" pitchFamily="34" charset="0"/>
              </a:defRPr>
            </a:lvl3pPr>
            <a:lvl4pPr marL="1600200" indent="-228600">
              <a:defRPr sz="2000" b="1">
                <a:solidFill>
                  <a:srgbClr val="003D7E"/>
                </a:solidFill>
                <a:latin typeface="Arial" panose="020B0604020202020204" pitchFamily="34" charset="0"/>
              </a:defRPr>
            </a:lvl4pPr>
            <a:lvl5pPr marL="2057400" indent="-228600">
              <a:defRPr sz="2000" b="1">
                <a:solidFill>
                  <a:srgbClr val="003D7E"/>
                </a:solidFill>
                <a:latin typeface="Arial" panose="020B0604020202020204" pitchFamily="34" charset="0"/>
              </a:defRPr>
            </a:lvl5pPr>
            <a:lvl6pPr marL="25146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6pPr>
            <a:lvl7pPr marL="29718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7pPr>
            <a:lvl8pPr marL="34290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8pPr>
            <a:lvl9pPr marL="3886200" indent="-228600" eaLnBrk="0" fontAlgn="base" hangingPunct="0">
              <a:spcBef>
                <a:spcPct val="20000"/>
              </a:spcBef>
              <a:spcAft>
                <a:spcPct val="0"/>
              </a:spcAft>
              <a:buClr>
                <a:schemeClr val="tx1"/>
              </a:buClr>
              <a:defRPr sz="2000" b="1">
                <a:solidFill>
                  <a:srgbClr val="003D7E"/>
                </a:solidFill>
                <a:latin typeface="Arial" panose="020B0604020202020204" pitchFamily="34" charset="0"/>
              </a:defRPr>
            </a:lvl9pPr>
          </a:lstStyle>
          <a:p>
            <a:pPr algn="ctr" eaLnBrk="1" hangingPunct="1"/>
            <a:r>
              <a:rPr lang="en-US" altLang="en-US" sz="1200" b="0" dirty="0">
                <a:solidFill>
                  <a:schemeClr val="accent1"/>
                </a:solidFill>
                <a:latin typeface="Times New Roman" panose="02020603050405020304" pitchFamily="18" charset="0"/>
              </a:rPr>
              <a:t>Robert Williams at SABE</a:t>
            </a:r>
            <a:endParaRPr lang="en-US" altLang="en-US" sz="1800" dirty="0">
              <a:solidFill>
                <a:schemeClr val="accent1"/>
              </a:solidFill>
              <a:latin typeface="Times New Roman" panose="02020603050405020304" pitchFamily="18" charset="0"/>
            </a:endParaRPr>
          </a:p>
        </p:txBody>
      </p:sp>
      <p:pic>
        <p:nvPicPr>
          <p:cNvPr id="18" name="Picture 6" descr="Image result for Gunnar Dybwad">
            <a:extLst>
              <a:ext uri="{FF2B5EF4-FFF2-40B4-BE49-F238E27FC236}">
                <a16:creationId xmlns:a16="http://schemas.microsoft.com/office/drawing/2014/main" id="{85E3FCC5-3C23-4907-8545-F606735D8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0282" y="2682131"/>
            <a:ext cx="92987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B23ABF-58F5-5239-4A6D-35800637330A}"/>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2DE4091-BCBC-2336-78C6-FCE694F267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3CDC7A8-24AA-4129-8B61-D63AAE5C0EF8}"/>
              </a:ext>
            </a:extLst>
          </p:cNvPr>
          <p:cNvSpPr>
            <a:spLocks noGrp="1" noChangeArrowheads="1"/>
          </p:cNvSpPr>
          <p:nvPr>
            <p:ph type="title"/>
          </p:nvPr>
        </p:nvSpPr>
        <p:spPr>
          <a:xfrm>
            <a:off x="180976" y="136949"/>
            <a:ext cx="8571313" cy="990600"/>
          </a:xfrm>
        </p:spPr>
        <p:txBody>
          <a:bodyPr>
            <a:noAutofit/>
          </a:bodyPr>
          <a:lstStyle/>
          <a:p>
            <a:pPr algn="ctr" eaLnBrk="1" hangingPunct="1">
              <a:lnSpc>
                <a:spcPct val="90000"/>
              </a:lnSpc>
            </a:pPr>
            <a:r>
              <a:rPr lang="en-US" altLang="en-US" sz="3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Implications of Changing Understandings </a:t>
            </a:r>
            <a:br>
              <a:rPr lang="en-US" altLang="en-US" sz="3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r>
              <a:rPr lang="en-US" altLang="en-US" sz="3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of Disability</a:t>
            </a:r>
          </a:p>
        </p:txBody>
      </p:sp>
      <p:sp>
        <p:nvSpPr>
          <p:cNvPr id="39938" name="Rectangle 3">
            <a:extLst>
              <a:ext uri="{FF2B5EF4-FFF2-40B4-BE49-F238E27FC236}">
                <a16:creationId xmlns:a16="http://schemas.microsoft.com/office/drawing/2014/main" id="{D751D615-3C36-44FD-B136-FCAF651562C8}"/>
              </a:ext>
            </a:extLst>
          </p:cNvPr>
          <p:cNvSpPr>
            <a:spLocks noGrp="1" noChangeArrowheads="1"/>
          </p:cNvSpPr>
          <p:nvPr>
            <p:ph idx="1"/>
          </p:nvPr>
        </p:nvSpPr>
        <p:spPr>
          <a:xfrm>
            <a:off x="4171990" y="1619826"/>
            <a:ext cx="4544182" cy="3504623"/>
          </a:xfrm>
        </p:spPr>
        <p:txBody>
          <a:bodyPr>
            <a:normAutofit fontScale="92500"/>
          </a:bodyPr>
          <a:lstStyle/>
          <a:p>
            <a:pPr eaLnBrk="1" hangingPunct="1">
              <a:buFont typeface="Wingdings" pitchFamily="2" charset="2"/>
              <a:buChar char="Ø"/>
              <a:defRPr/>
            </a:pP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Strengths-based</a:t>
            </a:r>
          </a:p>
          <a:p>
            <a:pPr eaLnBrk="1" hangingPunct="1">
              <a:buFont typeface="Wingdings" pitchFamily="2" charset="2"/>
              <a:buChar char="Ø"/>
              <a:defRPr/>
            </a:pP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Part of, and not apart from, typical human functioning</a:t>
            </a:r>
          </a:p>
          <a:p>
            <a:pPr eaLnBrk="1" hangingPunct="1">
              <a:buFont typeface="Wingdings" pitchFamily="2" charset="2"/>
              <a:buChar char="Ø"/>
              <a:defRPr/>
            </a:pP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Focus on environment/context, not fixing the person;</a:t>
            </a:r>
          </a:p>
          <a:p>
            <a:pPr eaLnBrk="1" hangingPunct="1">
              <a:buFont typeface="Wingdings" pitchFamily="2" charset="2"/>
              <a:buChar char="Ø"/>
              <a:defRPr/>
            </a:pP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Emphasizes supports, not programs</a:t>
            </a:r>
          </a:p>
          <a:p>
            <a:pPr eaLnBrk="1" hangingPunct="1">
              <a:buFont typeface="Wingdings" pitchFamily="2" charset="2"/>
              <a:buChar char="Ø"/>
              <a:defRPr/>
            </a:pP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Emphasis on promoting/supporting self-determination.</a:t>
            </a:r>
          </a:p>
        </p:txBody>
      </p:sp>
      <p:pic>
        <p:nvPicPr>
          <p:cNvPr id="3" name="Picture 2" descr="A person smiling for the camera&#10;&#10;Description automatically generated">
            <a:extLst>
              <a:ext uri="{FF2B5EF4-FFF2-40B4-BE49-F238E27FC236}">
                <a16:creationId xmlns:a16="http://schemas.microsoft.com/office/drawing/2014/main" id="{E05115B1-EF61-43CB-85B1-B9313456EB86}"/>
              </a:ext>
            </a:extLst>
          </p:cNvPr>
          <p:cNvPicPr>
            <a:picLocks noChangeAspect="1"/>
          </p:cNvPicPr>
          <p:nvPr/>
        </p:nvPicPr>
        <p:blipFill rotWithShape="1">
          <a:blip r:embed="rId2"/>
          <a:srcRect r="-2" b="13558"/>
          <a:stretch/>
        </p:blipFill>
        <p:spPr>
          <a:xfrm>
            <a:off x="0" y="1383322"/>
            <a:ext cx="3566655" cy="45339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Rectangle 1">
            <a:extLst>
              <a:ext uri="{FF2B5EF4-FFF2-40B4-BE49-F238E27FC236}">
                <a16:creationId xmlns:a16="http://schemas.microsoft.com/office/drawing/2014/main" id="{0012E07D-EA64-F243-C2A0-CA0B30C9F05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6CE8EC7-2797-769F-88EB-9BC19C034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A8FC046-7455-41FB-AB9B-FF232204E055}"/>
              </a:ext>
            </a:extLst>
          </p:cNvPr>
          <p:cNvSpPr>
            <a:spLocks noGrp="1" noChangeArrowheads="1"/>
          </p:cNvSpPr>
          <p:nvPr>
            <p:ph type="title"/>
          </p:nvPr>
        </p:nvSpPr>
        <p:spPr>
          <a:xfrm>
            <a:off x="581025" y="198438"/>
            <a:ext cx="7772400" cy="1143000"/>
          </a:xfrm>
        </p:spPr>
        <p:txBody>
          <a:bodyPr>
            <a:normAutofit/>
          </a:bodyPr>
          <a:lstStyle/>
          <a:p>
            <a:pPr algn="ctr" eaLnBrk="1" hangingPunct="1">
              <a:defRPr/>
            </a:pP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Early Childhood Intervention</a:t>
            </a:r>
          </a:p>
        </p:txBody>
      </p:sp>
      <p:sp>
        <p:nvSpPr>
          <p:cNvPr id="32771" name="Text Box 6">
            <a:extLst>
              <a:ext uri="{FF2B5EF4-FFF2-40B4-BE49-F238E27FC236}">
                <a16:creationId xmlns:a16="http://schemas.microsoft.com/office/drawing/2014/main" id="{0A4536C8-B110-4453-8E63-A78E6FA430CB}"/>
              </a:ext>
            </a:extLst>
          </p:cNvPr>
          <p:cNvSpPr txBox="1">
            <a:spLocks noChangeArrowheads="1"/>
          </p:cNvSpPr>
          <p:nvPr/>
        </p:nvSpPr>
        <p:spPr bwMode="auto">
          <a:xfrm>
            <a:off x="1777320" y="2205206"/>
            <a:ext cx="2155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highlight>
                  <a:srgbClr val="FFFF00"/>
                </a:highlight>
                <a:latin typeface="+mn-lt"/>
              </a:rPr>
              <a:t>Disability</a:t>
            </a:r>
            <a:r>
              <a:rPr lang="en-US" altLang="en-US" sz="2400" b="1" dirty="0">
                <a:latin typeface="+mn-lt"/>
              </a:rPr>
              <a:t> </a:t>
            </a:r>
          </a:p>
        </p:txBody>
      </p:sp>
      <p:sp>
        <p:nvSpPr>
          <p:cNvPr id="32772" name="Text Box 7">
            <a:extLst>
              <a:ext uri="{FF2B5EF4-FFF2-40B4-BE49-F238E27FC236}">
                <a16:creationId xmlns:a16="http://schemas.microsoft.com/office/drawing/2014/main" id="{43BF0DE6-77D8-44FB-8E73-B3750E432CDC}"/>
              </a:ext>
            </a:extLst>
          </p:cNvPr>
          <p:cNvSpPr txBox="1">
            <a:spLocks noChangeArrowheads="1"/>
          </p:cNvSpPr>
          <p:nvPr/>
        </p:nvSpPr>
        <p:spPr bwMode="auto">
          <a:xfrm>
            <a:off x="5115605" y="1973694"/>
            <a:ext cx="203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dirty="0">
                <a:highlight>
                  <a:srgbClr val="FFFF00"/>
                </a:highlight>
                <a:latin typeface="+mn-lt"/>
              </a:rPr>
              <a:t>Early Childhood</a:t>
            </a:r>
          </a:p>
        </p:txBody>
      </p:sp>
      <p:sp>
        <p:nvSpPr>
          <p:cNvPr id="32773" name="Text Box 8">
            <a:extLst>
              <a:ext uri="{FF2B5EF4-FFF2-40B4-BE49-F238E27FC236}">
                <a16:creationId xmlns:a16="http://schemas.microsoft.com/office/drawing/2014/main" id="{BB079836-B8E9-4F50-A30C-233231EC5B7F}"/>
              </a:ext>
            </a:extLst>
          </p:cNvPr>
          <p:cNvSpPr txBox="1">
            <a:spLocks noChangeArrowheads="1"/>
          </p:cNvSpPr>
          <p:nvPr/>
        </p:nvSpPr>
        <p:spPr bwMode="auto">
          <a:xfrm>
            <a:off x="3117170" y="4765288"/>
            <a:ext cx="284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dirty="0">
                <a:latin typeface="+mn-lt"/>
              </a:rPr>
              <a:t>Maternal and Child Health</a:t>
            </a:r>
          </a:p>
        </p:txBody>
      </p:sp>
      <p:sp>
        <p:nvSpPr>
          <p:cNvPr id="32778" name="Oval 13">
            <a:extLst>
              <a:ext uri="{FF2B5EF4-FFF2-40B4-BE49-F238E27FC236}">
                <a16:creationId xmlns:a16="http://schemas.microsoft.com/office/drawing/2014/main" id="{EB7E26EC-4B1C-41B0-A2D0-62BD2DCB82C4}"/>
              </a:ext>
            </a:extLst>
          </p:cNvPr>
          <p:cNvSpPr>
            <a:spLocks noChangeArrowheads="1"/>
          </p:cNvSpPr>
          <p:nvPr/>
        </p:nvSpPr>
        <p:spPr bwMode="auto">
          <a:xfrm>
            <a:off x="1642836" y="1177370"/>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32779" name="Oval 14">
            <a:extLst>
              <a:ext uri="{FF2B5EF4-FFF2-40B4-BE49-F238E27FC236}">
                <a16:creationId xmlns:a16="http://schemas.microsoft.com/office/drawing/2014/main" id="{920F31ED-CD0F-4A8F-88BC-7C97F1BEA812}"/>
              </a:ext>
            </a:extLst>
          </p:cNvPr>
          <p:cNvSpPr>
            <a:spLocks noChangeArrowheads="1"/>
          </p:cNvSpPr>
          <p:nvPr/>
        </p:nvSpPr>
        <p:spPr bwMode="auto">
          <a:xfrm>
            <a:off x="3914775" y="1177370"/>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32780" name="Oval 15">
            <a:extLst>
              <a:ext uri="{FF2B5EF4-FFF2-40B4-BE49-F238E27FC236}">
                <a16:creationId xmlns:a16="http://schemas.microsoft.com/office/drawing/2014/main" id="{38B11760-6C3F-490E-B099-EA865CEB8920}"/>
              </a:ext>
            </a:extLst>
          </p:cNvPr>
          <p:cNvSpPr>
            <a:spLocks noChangeArrowheads="1"/>
          </p:cNvSpPr>
          <p:nvPr/>
        </p:nvSpPr>
        <p:spPr bwMode="auto">
          <a:xfrm>
            <a:off x="2863170" y="2631004"/>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2" name="TextBox 1">
            <a:extLst>
              <a:ext uri="{FF2B5EF4-FFF2-40B4-BE49-F238E27FC236}">
                <a16:creationId xmlns:a16="http://schemas.microsoft.com/office/drawing/2014/main" id="{E542E82F-3063-45B8-91DE-E7A9C74F4DDD}"/>
              </a:ext>
            </a:extLst>
          </p:cNvPr>
          <p:cNvSpPr txBox="1"/>
          <p:nvPr/>
        </p:nvSpPr>
        <p:spPr>
          <a:xfrm>
            <a:off x="3981338" y="2815670"/>
            <a:ext cx="986744" cy="646331"/>
          </a:xfrm>
          <a:prstGeom prst="rect">
            <a:avLst/>
          </a:prstGeom>
          <a:noFill/>
        </p:spPr>
        <p:txBody>
          <a:bodyPr wrap="square" rtlCol="0">
            <a:spAutoFit/>
          </a:bodyPr>
          <a:lstStyle/>
          <a:p>
            <a:r>
              <a:rPr lang="en-US" sz="3600" dirty="0">
                <a:highlight>
                  <a:srgbClr val="FFFF00"/>
                </a:highlight>
              </a:rPr>
              <a:t>ECI</a:t>
            </a:r>
          </a:p>
        </p:txBody>
      </p:sp>
      <p:sp>
        <p:nvSpPr>
          <p:cNvPr id="3" name="Rectangle 2">
            <a:extLst>
              <a:ext uri="{FF2B5EF4-FFF2-40B4-BE49-F238E27FC236}">
                <a16:creationId xmlns:a16="http://schemas.microsoft.com/office/drawing/2014/main" id="{786E9F6C-5EB9-6F12-DF47-7BB804034E96}"/>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BB598CF-7C35-B6A2-B94D-B04D5ED7F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3288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2EAC427-7918-42FC-8584-6CA9D27E1851}"/>
              </a:ext>
            </a:extLst>
          </p:cNvPr>
          <p:cNvSpPr>
            <a:spLocks noGrp="1" noChangeArrowheads="1"/>
          </p:cNvSpPr>
          <p:nvPr>
            <p:ph type="title"/>
          </p:nvPr>
        </p:nvSpPr>
        <p:spPr>
          <a:xfrm>
            <a:off x="158620" y="403797"/>
            <a:ext cx="8500188" cy="800100"/>
          </a:xfrm>
        </p:spPr>
        <p:txBody>
          <a:bodyPr>
            <a:normAutofit/>
          </a:bodyPr>
          <a:lstStyle/>
          <a:p>
            <a:pPr algn="ctr" eaLnBrk="1" hangingPunct="1"/>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Supports are resources and strategies that…</a:t>
            </a:r>
          </a:p>
        </p:txBody>
      </p:sp>
      <p:grpSp>
        <p:nvGrpSpPr>
          <p:cNvPr id="22531" name="Group 10">
            <a:extLst>
              <a:ext uri="{FF2B5EF4-FFF2-40B4-BE49-F238E27FC236}">
                <a16:creationId xmlns:a16="http://schemas.microsoft.com/office/drawing/2014/main" id="{99736BC0-D90C-47B7-A454-836FE686A56E}"/>
              </a:ext>
            </a:extLst>
          </p:cNvPr>
          <p:cNvGrpSpPr>
            <a:grpSpLocks noChangeAspect="1"/>
          </p:cNvGrpSpPr>
          <p:nvPr/>
        </p:nvGrpSpPr>
        <p:grpSpPr bwMode="auto">
          <a:xfrm>
            <a:off x="3943350" y="1500123"/>
            <a:ext cx="5200650" cy="4143375"/>
            <a:chOff x="540" y="1440"/>
            <a:chExt cx="10920" cy="8700"/>
          </a:xfrm>
        </p:grpSpPr>
        <p:sp>
          <p:nvSpPr>
            <p:cNvPr id="22540" name="AutoShape 11">
              <a:extLst>
                <a:ext uri="{FF2B5EF4-FFF2-40B4-BE49-F238E27FC236}">
                  <a16:creationId xmlns:a16="http://schemas.microsoft.com/office/drawing/2014/main" id="{9E1370BD-7410-4E44-9FA6-DD9C508E528F}"/>
                </a:ext>
              </a:extLst>
            </p:cNvPr>
            <p:cNvSpPr>
              <a:spLocks noChangeAspect="1" noChangeArrowheads="1"/>
            </p:cNvSpPr>
            <p:nvPr/>
          </p:nvSpPr>
          <p:spPr bwMode="auto">
            <a:xfrm>
              <a:off x="540" y="1440"/>
              <a:ext cx="10920" cy="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endParaRPr lang="en-US" altLang="en-US" sz="1500">
                <a:solidFill>
                  <a:srgbClr val="003D7E"/>
                </a:solidFill>
              </a:endParaRPr>
            </a:p>
          </p:txBody>
        </p:sp>
        <p:sp>
          <p:nvSpPr>
            <p:cNvPr id="22541" name="Freeform 12">
              <a:extLst>
                <a:ext uri="{FF2B5EF4-FFF2-40B4-BE49-F238E27FC236}">
                  <a16:creationId xmlns:a16="http://schemas.microsoft.com/office/drawing/2014/main" id="{E1C4584E-286E-4C58-B6E7-DB9EFD6836A4}"/>
                </a:ext>
              </a:extLst>
            </p:cNvPr>
            <p:cNvSpPr>
              <a:spLocks/>
            </p:cNvSpPr>
            <p:nvPr/>
          </p:nvSpPr>
          <p:spPr bwMode="auto">
            <a:xfrm>
              <a:off x="1910" y="1806"/>
              <a:ext cx="8673" cy="7895"/>
            </a:xfrm>
            <a:custGeom>
              <a:avLst/>
              <a:gdLst>
                <a:gd name="T0" fmla="*/ 6 w 8673"/>
                <a:gd name="T1" fmla="*/ 3740 h 7895"/>
                <a:gd name="T2" fmla="*/ 54 w 8673"/>
                <a:gd name="T3" fmla="*/ 3330 h 7895"/>
                <a:gd name="T4" fmla="*/ 149 w 8673"/>
                <a:gd name="T5" fmla="*/ 2927 h 7895"/>
                <a:gd name="T6" fmla="*/ 289 w 8673"/>
                <a:gd name="T7" fmla="*/ 2532 h 7895"/>
                <a:gd name="T8" fmla="*/ 471 w 8673"/>
                <a:gd name="T9" fmla="*/ 2155 h 7895"/>
                <a:gd name="T10" fmla="*/ 700 w 8673"/>
                <a:gd name="T11" fmla="*/ 1798 h 7895"/>
                <a:gd name="T12" fmla="*/ 967 w 8673"/>
                <a:gd name="T13" fmla="*/ 1462 h 7895"/>
                <a:gd name="T14" fmla="*/ 1269 w 8673"/>
                <a:gd name="T15" fmla="*/ 1155 h 7895"/>
                <a:gd name="T16" fmla="*/ 1607 w 8673"/>
                <a:gd name="T17" fmla="*/ 880 h 7895"/>
                <a:gd name="T18" fmla="*/ 1975 w 8673"/>
                <a:gd name="T19" fmla="*/ 637 h 7895"/>
                <a:gd name="T20" fmla="*/ 2367 w 8673"/>
                <a:gd name="T21" fmla="*/ 429 h 7895"/>
                <a:gd name="T22" fmla="*/ 2781 w 8673"/>
                <a:gd name="T23" fmla="*/ 263 h 7895"/>
                <a:gd name="T24" fmla="*/ 3213 w 8673"/>
                <a:gd name="T25" fmla="*/ 134 h 7895"/>
                <a:gd name="T26" fmla="*/ 3658 w 8673"/>
                <a:gd name="T27" fmla="*/ 49 h 7895"/>
                <a:gd name="T28" fmla="*/ 4108 w 8673"/>
                <a:gd name="T29" fmla="*/ 5 h 7895"/>
                <a:gd name="T30" fmla="*/ 4565 w 8673"/>
                <a:gd name="T31" fmla="*/ 5 h 7895"/>
                <a:gd name="T32" fmla="*/ 5015 w 8673"/>
                <a:gd name="T33" fmla="*/ 49 h 7895"/>
                <a:gd name="T34" fmla="*/ 5460 w 8673"/>
                <a:gd name="T35" fmla="*/ 134 h 7895"/>
                <a:gd name="T36" fmla="*/ 5892 w 8673"/>
                <a:gd name="T37" fmla="*/ 263 h 7895"/>
                <a:gd name="T38" fmla="*/ 6306 w 8673"/>
                <a:gd name="T39" fmla="*/ 429 h 7895"/>
                <a:gd name="T40" fmla="*/ 6698 w 8673"/>
                <a:gd name="T41" fmla="*/ 637 h 7895"/>
                <a:gd name="T42" fmla="*/ 7067 w 8673"/>
                <a:gd name="T43" fmla="*/ 880 h 7895"/>
                <a:gd name="T44" fmla="*/ 7404 w 8673"/>
                <a:gd name="T45" fmla="*/ 1155 h 7895"/>
                <a:gd name="T46" fmla="*/ 7706 w 8673"/>
                <a:gd name="T47" fmla="*/ 1462 h 7895"/>
                <a:gd name="T48" fmla="*/ 7973 w 8673"/>
                <a:gd name="T49" fmla="*/ 1798 h 7895"/>
                <a:gd name="T50" fmla="*/ 8202 w 8673"/>
                <a:gd name="T51" fmla="*/ 2155 h 7895"/>
                <a:gd name="T52" fmla="*/ 8384 w 8673"/>
                <a:gd name="T53" fmla="*/ 2532 h 7895"/>
                <a:gd name="T54" fmla="*/ 8524 w 8673"/>
                <a:gd name="T55" fmla="*/ 2927 h 7895"/>
                <a:gd name="T56" fmla="*/ 8619 w 8673"/>
                <a:gd name="T57" fmla="*/ 3330 h 7895"/>
                <a:gd name="T58" fmla="*/ 8667 w 8673"/>
                <a:gd name="T59" fmla="*/ 3740 h 7895"/>
                <a:gd name="T60" fmla="*/ 8667 w 8673"/>
                <a:gd name="T61" fmla="*/ 4155 h 7895"/>
                <a:gd name="T62" fmla="*/ 8619 w 8673"/>
                <a:gd name="T63" fmla="*/ 4564 h 7895"/>
                <a:gd name="T64" fmla="*/ 8524 w 8673"/>
                <a:gd name="T65" fmla="*/ 4968 h 7895"/>
                <a:gd name="T66" fmla="*/ 8384 w 8673"/>
                <a:gd name="T67" fmla="*/ 5363 h 7895"/>
                <a:gd name="T68" fmla="*/ 8202 w 8673"/>
                <a:gd name="T69" fmla="*/ 5740 h 7895"/>
                <a:gd name="T70" fmla="*/ 7973 w 8673"/>
                <a:gd name="T71" fmla="*/ 6097 h 7895"/>
                <a:gd name="T72" fmla="*/ 7706 w 8673"/>
                <a:gd name="T73" fmla="*/ 6433 h 7895"/>
                <a:gd name="T74" fmla="*/ 7404 w 8673"/>
                <a:gd name="T75" fmla="*/ 6740 h 7895"/>
                <a:gd name="T76" fmla="*/ 7067 w 8673"/>
                <a:gd name="T77" fmla="*/ 7015 h 7895"/>
                <a:gd name="T78" fmla="*/ 6698 w 8673"/>
                <a:gd name="T79" fmla="*/ 7258 h 7895"/>
                <a:gd name="T80" fmla="*/ 6306 w 8673"/>
                <a:gd name="T81" fmla="*/ 7465 h 7895"/>
                <a:gd name="T82" fmla="*/ 5892 w 8673"/>
                <a:gd name="T83" fmla="*/ 7632 h 7895"/>
                <a:gd name="T84" fmla="*/ 5460 w 8673"/>
                <a:gd name="T85" fmla="*/ 7761 h 7895"/>
                <a:gd name="T86" fmla="*/ 5015 w 8673"/>
                <a:gd name="T87" fmla="*/ 7846 h 7895"/>
                <a:gd name="T88" fmla="*/ 4565 w 8673"/>
                <a:gd name="T89" fmla="*/ 7889 h 7895"/>
                <a:gd name="T90" fmla="*/ 4108 w 8673"/>
                <a:gd name="T91" fmla="*/ 7889 h 7895"/>
                <a:gd name="T92" fmla="*/ 3658 w 8673"/>
                <a:gd name="T93" fmla="*/ 7846 h 7895"/>
                <a:gd name="T94" fmla="*/ 3213 w 8673"/>
                <a:gd name="T95" fmla="*/ 7761 h 7895"/>
                <a:gd name="T96" fmla="*/ 2781 w 8673"/>
                <a:gd name="T97" fmla="*/ 7632 h 7895"/>
                <a:gd name="T98" fmla="*/ 2367 w 8673"/>
                <a:gd name="T99" fmla="*/ 7465 h 7895"/>
                <a:gd name="T100" fmla="*/ 1975 w 8673"/>
                <a:gd name="T101" fmla="*/ 7258 h 7895"/>
                <a:gd name="T102" fmla="*/ 1607 w 8673"/>
                <a:gd name="T103" fmla="*/ 7015 h 7895"/>
                <a:gd name="T104" fmla="*/ 1269 w 8673"/>
                <a:gd name="T105" fmla="*/ 6740 h 7895"/>
                <a:gd name="T106" fmla="*/ 967 w 8673"/>
                <a:gd name="T107" fmla="*/ 6433 h 7895"/>
                <a:gd name="T108" fmla="*/ 700 w 8673"/>
                <a:gd name="T109" fmla="*/ 6097 h 7895"/>
                <a:gd name="T110" fmla="*/ 471 w 8673"/>
                <a:gd name="T111" fmla="*/ 5740 h 7895"/>
                <a:gd name="T112" fmla="*/ 289 w 8673"/>
                <a:gd name="T113" fmla="*/ 5363 h 7895"/>
                <a:gd name="T114" fmla="*/ 149 w 8673"/>
                <a:gd name="T115" fmla="*/ 4968 h 7895"/>
                <a:gd name="T116" fmla="*/ 54 w 8673"/>
                <a:gd name="T117" fmla="*/ 4564 h 7895"/>
                <a:gd name="T118" fmla="*/ 6 w 8673"/>
                <a:gd name="T119" fmla="*/ 4155 h 78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73" h="7895">
                  <a:moveTo>
                    <a:pt x="0" y="3947"/>
                  </a:moveTo>
                  <a:lnTo>
                    <a:pt x="6" y="3740"/>
                  </a:lnTo>
                  <a:lnTo>
                    <a:pt x="24" y="3535"/>
                  </a:lnTo>
                  <a:lnTo>
                    <a:pt x="54" y="3330"/>
                  </a:lnTo>
                  <a:lnTo>
                    <a:pt x="94" y="3126"/>
                  </a:lnTo>
                  <a:lnTo>
                    <a:pt x="149" y="2927"/>
                  </a:lnTo>
                  <a:lnTo>
                    <a:pt x="213" y="2728"/>
                  </a:lnTo>
                  <a:lnTo>
                    <a:pt x="289" y="2532"/>
                  </a:lnTo>
                  <a:lnTo>
                    <a:pt x="374" y="2342"/>
                  </a:lnTo>
                  <a:lnTo>
                    <a:pt x="471" y="2155"/>
                  </a:lnTo>
                  <a:lnTo>
                    <a:pt x="581" y="1973"/>
                  </a:lnTo>
                  <a:lnTo>
                    <a:pt x="700" y="1798"/>
                  </a:lnTo>
                  <a:lnTo>
                    <a:pt x="827" y="1625"/>
                  </a:lnTo>
                  <a:lnTo>
                    <a:pt x="967" y="1462"/>
                  </a:lnTo>
                  <a:lnTo>
                    <a:pt x="1113" y="1307"/>
                  </a:lnTo>
                  <a:lnTo>
                    <a:pt x="1269" y="1155"/>
                  </a:lnTo>
                  <a:lnTo>
                    <a:pt x="1433" y="1014"/>
                  </a:lnTo>
                  <a:lnTo>
                    <a:pt x="1607" y="880"/>
                  </a:lnTo>
                  <a:lnTo>
                    <a:pt x="1786" y="754"/>
                  </a:lnTo>
                  <a:lnTo>
                    <a:pt x="1975" y="637"/>
                  </a:lnTo>
                  <a:lnTo>
                    <a:pt x="2170" y="529"/>
                  </a:lnTo>
                  <a:lnTo>
                    <a:pt x="2367" y="429"/>
                  </a:lnTo>
                  <a:lnTo>
                    <a:pt x="2571" y="342"/>
                  </a:lnTo>
                  <a:lnTo>
                    <a:pt x="2781" y="263"/>
                  </a:lnTo>
                  <a:lnTo>
                    <a:pt x="2997" y="193"/>
                  </a:lnTo>
                  <a:lnTo>
                    <a:pt x="3213" y="134"/>
                  </a:lnTo>
                  <a:lnTo>
                    <a:pt x="3436" y="87"/>
                  </a:lnTo>
                  <a:lnTo>
                    <a:pt x="3658" y="49"/>
                  </a:lnTo>
                  <a:lnTo>
                    <a:pt x="3883" y="20"/>
                  </a:lnTo>
                  <a:lnTo>
                    <a:pt x="4108" y="5"/>
                  </a:lnTo>
                  <a:lnTo>
                    <a:pt x="4337" y="0"/>
                  </a:lnTo>
                  <a:lnTo>
                    <a:pt x="4565" y="5"/>
                  </a:lnTo>
                  <a:lnTo>
                    <a:pt x="4790" y="20"/>
                  </a:lnTo>
                  <a:lnTo>
                    <a:pt x="5015" y="49"/>
                  </a:lnTo>
                  <a:lnTo>
                    <a:pt x="5237" y="87"/>
                  </a:lnTo>
                  <a:lnTo>
                    <a:pt x="5460" y="134"/>
                  </a:lnTo>
                  <a:lnTo>
                    <a:pt x="5676" y="193"/>
                  </a:lnTo>
                  <a:lnTo>
                    <a:pt x="5892" y="263"/>
                  </a:lnTo>
                  <a:lnTo>
                    <a:pt x="6102" y="342"/>
                  </a:lnTo>
                  <a:lnTo>
                    <a:pt x="6306" y="429"/>
                  </a:lnTo>
                  <a:lnTo>
                    <a:pt x="6507" y="529"/>
                  </a:lnTo>
                  <a:lnTo>
                    <a:pt x="6698" y="637"/>
                  </a:lnTo>
                  <a:lnTo>
                    <a:pt x="6887" y="754"/>
                  </a:lnTo>
                  <a:lnTo>
                    <a:pt x="7067" y="880"/>
                  </a:lnTo>
                  <a:lnTo>
                    <a:pt x="7240" y="1014"/>
                  </a:lnTo>
                  <a:lnTo>
                    <a:pt x="7404" y="1155"/>
                  </a:lnTo>
                  <a:lnTo>
                    <a:pt x="7560" y="1307"/>
                  </a:lnTo>
                  <a:lnTo>
                    <a:pt x="7706" y="1462"/>
                  </a:lnTo>
                  <a:lnTo>
                    <a:pt x="7846" y="1625"/>
                  </a:lnTo>
                  <a:lnTo>
                    <a:pt x="7973" y="1798"/>
                  </a:lnTo>
                  <a:lnTo>
                    <a:pt x="8092" y="1973"/>
                  </a:lnTo>
                  <a:lnTo>
                    <a:pt x="8202" y="2155"/>
                  </a:lnTo>
                  <a:lnTo>
                    <a:pt x="8299" y="2342"/>
                  </a:lnTo>
                  <a:lnTo>
                    <a:pt x="8384" y="2532"/>
                  </a:lnTo>
                  <a:lnTo>
                    <a:pt x="8460" y="2728"/>
                  </a:lnTo>
                  <a:lnTo>
                    <a:pt x="8524" y="2927"/>
                  </a:lnTo>
                  <a:lnTo>
                    <a:pt x="8579" y="3126"/>
                  </a:lnTo>
                  <a:lnTo>
                    <a:pt x="8619" y="3330"/>
                  </a:lnTo>
                  <a:lnTo>
                    <a:pt x="8649" y="3535"/>
                  </a:lnTo>
                  <a:lnTo>
                    <a:pt x="8667" y="3740"/>
                  </a:lnTo>
                  <a:lnTo>
                    <a:pt x="8673" y="3947"/>
                  </a:lnTo>
                  <a:lnTo>
                    <a:pt x="8667" y="4155"/>
                  </a:lnTo>
                  <a:lnTo>
                    <a:pt x="8649" y="4360"/>
                  </a:lnTo>
                  <a:lnTo>
                    <a:pt x="8619" y="4564"/>
                  </a:lnTo>
                  <a:lnTo>
                    <a:pt x="8579" y="4769"/>
                  </a:lnTo>
                  <a:lnTo>
                    <a:pt x="8524" y="4968"/>
                  </a:lnTo>
                  <a:lnTo>
                    <a:pt x="8460" y="5167"/>
                  </a:lnTo>
                  <a:lnTo>
                    <a:pt x="8384" y="5363"/>
                  </a:lnTo>
                  <a:lnTo>
                    <a:pt x="8299" y="5553"/>
                  </a:lnTo>
                  <a:lnTo>
                    <a:pt x="8202" y="5740"/>
                  </a:lnTo>
                  <a:lnTo>
                    <a:pt x="8092" y="5921"/>
                  </a:lnTo>
                  <a:lnTo>
                    <a:pt x="7973" y="6097"/>
                  </a:lnTo>
                  <a:lnTo>
                    <a:pt x="7846" y="6269"/>
                  </a:lnTo>
                  <a:lnTo>
                    <a:pt x="7706" y="6433"/>
                  </a:lnTo>
                  <a:lnTo>
                    <a:pt x="7560" y="6588"/>
                  </a:lnTo>
                  <a:lnTo>
                    <a:pt x="7404" y="6740"/>
                  </a:lnTo>
                  <a:lnTo>
                    <a:pt x="7240" y="6881"/>
                  </a:lnTo>
                  <a:lnTo>
                    <a:pt x="7067" y="7015"/>
                  </a:lnTo>
                  <a:lnTo>
                    <a:pt x="6887" y="7141"/>
                  </a:lnTo>
                  <a:lnTo>
                    <a:pt x="6698" y="7258"/>
                  </a:lnTo>
                  <a:lnTo>
                    <a:pt x="6507" y="7366"/>
                  </a:lnTo>
                  <a:lnTo>
                    <a:pt x="6306" y="7465"/>
                  </a:lnTo>
                  <a:lnTo>
                    <a:pt x="6102" y="7553"/>
                  </a:lnTo>
                  <a:lnTo>
                    <a:pt x="5892" y="7632"/>
                  </a:lnTo>
                  <a:lnTo>
                    <a:pt x="5676" y="7702"/>
                  </a:lnTo>
                  <a:lnTo>
                    <a:pt x="5460" y="7761"/>
                  </a:lnTo>
                  <a:lnTo>
                    <a:pt x="5237" y="7808"/>
                  </a:lnTo>
                  <a:lnTo>
                    <a:pt x="5015" y="7846"/>
                  </a:lnTo>
                  <a:lnTo>
                    <a:pt x="4790" y="7875"/>
                  </a:lnTo>
                  <a:lnTo>
                    <a:pt x="4565" y="7889"/>
                  </a:lnTo>
                  <a:lnTo>
                    <a:pt x="4337" y="7895"/>
                  </a:lnTo>
                  <a:lnTo>
                    <a:pt x="4108" y="7889"/>
                  </a:lnTo>
                  <a:lnTo>
                    <a:pt x="3883" y="7875"/>
                  </a:lnTo>
                  <a:lnTo>
                    <a:pt x="3658" y="7846"/>
                  </a:lnTo>
                  <a:lnTo>
                    <a:pt x="3436" y="7808"/>
                  </a:lnTo>
                  <a:lnTo>
                    <a:pt x="3213" y="7761"/>
                  </a:lnTo>
                  <a:lnTo>
                    <a:pt x="2997" y="7702"/>
                  </a:lnTo>
                  <a:lnTo>
                    <a:pt x="2781" y="7632"/>
                  </a:lnTo>
                  <a:lnTo>
                    <a:pt x="2571" y="7553"/>
                  </a:lnTo>
                  <a:lnTo>
                    <a:pt x="2367" y="7465"/>
                  </a:lnTo>
                  <a:lnTo>
                    <a:pt x="2170" y="7366"/>
                  </a:lnTo>
                  <a:lnTo>
                    <a:pt x="1975" y="7258"/>
                  </a:lnTo>
                  <a:lnTo>
                    <a:pt x="1786" y="7141"/>
                  </a:lnTo>
                  <a:lnTo>
                    <a:pt x="1607" y="7015"/>
                  </a:lnTo>
                  <a:lnTo>
                    <a:pt x="1433" y="6881"/>
                  </a:lnTo>
                  <a:lnTo>
                    <a:pt x="1269" y="6740"/>
                  </a:lnTo>
                  <a:lnTo>
                    <a:pt x="1113" y="6588"/>
                  </a:lnTo>
                  <a:lnTo>
                    <a:pt x="967" y="6433"/>
                  </a:lnTo>
                  <a:lnTo>
                    <a:pt x="827" y="6269"/>
                  </a:lnTo>
                  <a:lnTo>
                    <a:pt x="700" y="6097"/>
                  </a:lnTo>
                  <a:lnTo>
                    <a:pt x="581" y="5921"/>
                  </a:lnTo>
                  <a:lnTo>
                    <a:pt x="471" y="5740"/>
                  </a:lnTo>
                  <a:lnTo>
                    <a:pt x="374" y="5553"/>
                  </a:lnTo>
                  <a:lnTo>
                    <a:pt x="289" y="5363"/>
                  </a:lnTo>
                  <a:lnTo>
                    <a:pt x="213" y="5167"/>
                  </a:lnTo>
                  <a:lnTo>
                    <a:pt x="149" y="4968"/>
                  </a:lnTo>
                  <a:lnTo>
                    <a:pt x="94" y="4769"/>
                  </a:lnTo>
                  <a:lnTo>
                    <a:pt x="54" y="4564"/>
                  </a:lnTo>
                  <a:lnTo>
                    <a:pt x="24" y="4360"/>
                  </a:lnTo>
                  <a:lnTo>
                    <a:pt x="6" y="4155"/>
                  </a:lnTo>
                  <a:lnTo>
                    <a:pt x="0" y="3947"/>
                  </a:lnTo>
                  <a:close/>
                </a:path>
              </a:pathLst>
            </a:custGeom>
            <a:solidFill>
              <a:srgbClr val="FFFFFF"/>
            </a:solidFill>
            <a:ln w="11430">
              <a:solidFill>
                <a:srgbClr val="000000"/>
              </a:solidFill>
              <a:prstDash val="solid"/>
              <a:round/>
              <a:headEnd/>
              <a:tailEnd/>
            </a:ln>
          </p:spPr>
          <p:txBody>
            <a:bodyPr/>
            <a:lstStyle/>
            <a:p>
              <a:endParaRPr lang="en-US" sz="1350"/>
            </a:p>
          </p:txBody>
        </p:sp>
        <p:sp>
          <p:nvSpPr>
            <p:cNvPr id="22542" name="Freeform 13">
              <a:extLst>
                <a:ext uri="{FF2B5EF4-FFF2-40B4-BE49-F238E27FC236}">
                  <a16:creationId xmlns:a16="http://schemas.microsoft.com/office/drawing/2014/main" id="{70EB3BF2-E4B9-47E4-8B30-6AF62327B6AB}"/>
                </a:ext>
              </a:extLst>
            </p:cNvPr>
            <p:cNvSpPr>
              <a:spLocks/>
            </p:cNvSpPr>
            <p:nvPr/>
          </p:nvSpPr>
          <p:spPr bwMode="auto">
            <a:xfrm>
              <a:off x="2823" y="2639"/>
              <a:ext cx="6847" cy="6229"/>
            </a:xfrm>
            <a:custGeom>
              <a:avLst/>
              <a:gdLst>
                <a:gd name="T0" fmla="*/ 6 w 6847"/>
                <a:gd name="T1" fmla="*/ 2930 h 6229"/>
                <a:gd name="T2" fmla="*/ 54 w 6847"/>
                <a:gd name="T3" fmla="*/ 2562 h 6229"/>
                <a:gd name="T4" fmla="*/ 149 w 6847"/>
                <a:gd name="T5" fmla="*/ 2205 h 6229"/>
                <a:gd name="T6" fmla="*/ 289 w 6847"/>
                <a:gd name="T7" fmla="*/ 1857 h 6229"/>
                <a:gd name="T8" fmla="*/ 474 w 6847"/>
                <a:gd name="T9" fmla="*/ 1529 h 6229"/>
                <a:gd name="T10" fmla="*/ 703 w 6847"/>
                <a:gd name="T11" fmla="*/ 1222 h 6229"/>
                <a:gd name="T12" fmla="*/ 967 w 6847"/>
                <a:gd name="T13" fmla="*/ 945 h 6229"/>
                <a:gd name="T14" fmla="*/ 1266 w 6847"/>
                <a:gd name="T15" fmla="*/ 693 h 6229"/>
                <a:gd name="T16" fmla="*/ 1594 w 6847"/>
                <a:gd name="T17" fmla="*/ 480 h 6229"/>
                <a:gd name="T18" fmla="*/ 1950 w 6847"/>
                <a:gd name="T19" fmla="*/ 301 h 6229"/>
                <a:gd name="T20" fmla="*/ 2328 w 6847"/>
                <a:gd name="T21" fmla="*/ 161 h 6229"/>
                <a:gd name="T22" fmla="*/ 2717 w 6847"/>
                <a:gd name="T23" fmla="*/ 64 h 6229"/>
                <a:gd name="T24" fmla="*/ 3119 w 6847"/>
                <a:gd name="T25" fmla="*/ 9 h 6229"/>
                <a:gd name="T26" fmla="*/ 3524 w 6847"/>
                <a:gd name="T27" fmla="*/ 0 h 6229"/>
                <a:gd name="T28" fmla="*/ 3929 w 6847"/>
                <a:gd name="T29" fmla="*/ 32 h 6229"/>
                <a:gd name="T30" fmla="*/ 4327 w 6847"/>
                <a:gd name="T31" fmla="*/ 108 h 6229"/>
                <a:gd name="T32" fmla="*/ 4711 w 6847"/>
                <a:gd name="T33" fmla="*/ 225 h 6229"/>
                <a:gd name="T34" fmla="*/ 5076 w 6847"/>
                <a:gd name="T35" fmla="*/ 386 h 6229"/>
                <a:gd name="T36" fmla="*/ 5420 w 6847"/>
                <a:gd name="T37" fmla="*/ 582 h 6229"/>
                <a:gd name="T38" fmla="*/ 5734 w 6847"/>
                <a:gd name="T39" fmla="*/ 816 h 6229"/>
                <a:gd name="T40" fmla="*/ 6017 w 6847"/>
                <a:gd name="T41" fmla="*/ 1079 h 6229"/>
                <a:gd name="T42" fmla="*/ 6263 w 6847"/>
                <a:gd name="T43" fmla="*/ 1374 h 6229"/>
                <a:gd name="T44" fmla="*/ 6470 w 6847"/>
                <a:gd name="T45" fmla="*/ 1690 h 6229"/>
                <a:gd name="T46" fmla="*/ 6634 w 6847"/>
                <a:gd name="T47" fmla="*/ 2030 h 6229"/>
                <a:gd name="T48" fmla="*/ 6753 w 6847"/>
                <a:gd name="T49" fmla="*/ 2383 h 6229"/>
                <a:gd name="T50" fmla="*/ 6823 w 6847"/>
                <a:gd name="T51" fmla="*/ 2746 h 6229"/>
                <a:gd name="T52" fmla="*/ 6847 w 6847"/>
                <a:gd name="T53" fmla="*/ 3114 h 6229"/>
                <a:gd name="T54" fmla="*/ 6823 w 6847"/>
                <a:gd name="T55" fmla="*/ 3483 h 6229"/>
                <a:gd name="T56" fmla="*/ 6753 w 6847"/>
                <a:gd name="T57" fmla="*/ 3846 h 6229"/>
                <a:gd name="T58" fmla="*/ 6634 w 6847"/>
                <a:gd name="T59" fmla="*/ 4199 h 6229"/>
                <a:gd name="T60" fmla="*/ 6470 w 6847"/>
                <a:gd name="T61" fmla="*/ 4539 h 6229"/>
                <a:gd name="T62" fmla="*/ 6263 w 6847"/>
                <a:gd name="T63" fmla="*/ 4854 h 6229"/>
                <a:gd name="T64" fmla="*/ 6017 w 6847"/>
                <a:gd name="T65" fmla="*/ 5150 h 6229"/>
                <a:gd name="T66" fmla="*/ 5734 w 6847"/>
                <a:gd name="T67" fmla="*/ 5413 h 6229"/>
                <a:gd name="T68" fmla="*/ 5420 w 6847"/>
                <a:gd name="T69" fmla="*/ 5647 h 6229"/>
                <a:gd name="T70" fmla="*/ 5076 w 6847"/>
                <a:gd name="T71" fmla="*/ 5843 h 6229"/>
                <a:gd name="T72" fmla="*/ 4711 w 6847"/>
                <a:gd name="T73" fmla="*/ 6004 h 6229"/>
                <a:gd name="T74" fmla="*/ 4327 w 6847"/>
                <a:gd name="T75" fmla="*/ 6121 h 6229"/>
                <a:gd name="T76" fmla="*/ 3929 w 6847"/>
                <a:gd name="T77" fmla="*/ 6197 h 6229"/>
                <a:gd name="T78" fmla="*/ 3524 w 6847"/>
                <a:gd name="T79" fmla="*/ 6229 h 6229"/>
                <a:gd name="T80" fmla="*/ 3119 w 6847"/>
                <a:gd name="T81" fmla="*/ 6220 h 6229"/>
                <a:gd name="T82" fmla="*/ 2717 w 6847"/>
                <a:gd name="T83" fmla="*/ 6165 h 6229"/>
                <a:gd name="T84" fmla="*/ 2328 w 6847"/>
                <a:gd name="T85" fmla="*/ 6068 h 6229"/>
                <a:gd name="T86" fmla="*/ 1950 w 6847"/>
                <a:gd name="T87" fmla="*/ 5928 h 6229"/>
                <a:gd name="T88" fmla="*/ 1594 w 6847"/>
                <a:gd name="T89" fmla="*/ 5749 h 6229"/>
                <a:gd name="T90" fmla="*/ 1266 w 6847"/>
                <a:gd name="T91" fmla="*/ 5536 h 6229"/>
                <a:gd name="T92" fmla="*/ 967 w 6847"/>
                <a:gd name="T93" fmla="*/ 5284 h 6229"/>
                <a:gd name="T94" fmla="*/ 703 w 6847"/>
                <a:gd name="T95" fmla="*/ 5007 h 6229"/>
                <a:gd name="T96" fmla="*/ 474 w 6847"/>
                <a:gd name="T97" fmla="*/ 4699 h 6229"/>
                <a:gd name="T98" fmla="*/ 289 w 6847"/>
                <a:gd name="T99" fmla="*/ 4372 h 6229"/>
                <a:gd name="T100" fmla="*/ 149 w 6847"/>
                <a:gd name="T101" fmla="*/ 4024 h 6229"/>
                <a:gd name="T102" fmla="*/ 54 w 6847"/>
                <a:gd name="T103" fmla="*/ 3667 h 6229"/>
                <a:gd name="T104" fmla="*/ 6 w 6847"/>
                <a:gd name="T105" fmla="*/ 3299 h 62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847" h="6229">
                  <a:moveTo>
                    <a:pt x="0" y="3114"/>
                  </a:moveTo>
                  <a:lnTo>
                    <a:pt x="6" y="2930"/>
                  </a:lnTo>
                  <a:lnTo>
                    <a:pt x="24" y="2746"/>
                  </a:lnTo>
                  <a:lnTo>
                    <a:pt x="54" y="2562"/>
                  </a:lnTo>
                  <a:lnTo>
                    <a:pt x="94" y="2383"/>
                  </a:lnTo>
                  <a:lnTo>
                    <a:pt x="149" y="2205"/>
                  </a:lnTo>
                  <a:lnTo>
                    <a:pt x="213" y="2030"/>
                  </a:lnTo>
                  <a:lnTo>
                    <a:pt x="289" y="1857"/>
                  </a:lnTo>
                  <a:lnTo>
                    <a:pt x="377" y="1690"/>
                  </a:lnTo>
                  <a:lnTo>
                    <a:pt x="474" y="1529"/>
                  </a:lnTo>
                  <a:lnTo>
                    <a:pt x="584" y="1374"/>
                  </a:lnTo>
                  <a:lnTo>
                    <a:pt x="703" y="1222"/>
                  </a:lnTo>
                  <a:lnTo>
                    <a:pt x="830" y="1079"/>
                  </a:lnTo>
                  <a:lnTo>
                    <a:pt x="967" y="945"/>
                  </a:lnTo>
                  <a:lnTo>
                    <a:pt x="1114" y="816"/>
                  </a:lnTo>
                  <a:lnTo>
                    <a:pt x="1266" y="693"/>
                  </a:lnTo>
                  <a:lnTo>
                    <a:pt x="1427" y="582"/>
                  </a:lnTo>
                  <a:lnTo>
                    <a:pt x="1594" y="480"/>
                  </a:lnTo>
                  <a:lnTo>
                    <a:pt x="1771" y="386"/>
                  </a:lnTo>
                  <a:lnTo>
                    <a:pt x="1950" y="301"/>
                  </a:lnTo>
                  <a:lnTo>
                    <a:pt x="2136" y="225"/>
                  </a:lnTo>
                  <a:lnTo>
                    <a:pt x="2328" y="161"/>
                  </a:lnTo>
                  <a:lnTo>
                    <a:pt x="2520" y="108"/>
                  </a:lnTo>
                  <a:lnTo>
                    <a:pt x="2717" y="64"/>
                  </a:lnTo>
                  <a:lnTo>
                    <a:pt x="2918" y="32"/>
                  </a:lnTo>
                  <a:lnTo>
                    <a:pt x="3119" y="9"/>
                  </a:lnTo>
                  <a:lnTo>
                    <a:pt x="3323" y="0"/>
                  </a:lnTo>
                  <a:lnTo>
                    <a:pt x="3524" y="0"/>
                  </a:lnTo>
                  <a:lnTo>
                    <a:pt x="3728" y="9"/>
                  </a:lnTo>
                  <a:lnTo>
                    <a:pt x="3929" y="32"/>
                  </a:lnTo>
                  <a:lnTo>
                    <a:pt x="4130" y="64"/>
                  </a:lnTo>
                  <a:lnTo>
                    <a:pt x="4327" y="108"/>
                  </a:lnTo>
                  <a:lnTo>
                    <a:pt x="4519" y="161"/>
                  </a:lnTo>
                  <a:lnTo>
                    <a:pt x="4711" y="225"/>
                  </a:lnTo>
                  <a:lnTo>
                    <a:pt x="4897" y="301"/>
                  </a:lnTo>
                  <a:lnTo>
                    <a:pt x="5076" y="386"/>
                  </a:lnTo>
                  <a:lnTo>
                    <a:pt x="5253" y="480"/>
                  </a:lnTo>
                  <a:lnTo>
                    <a:pt x="5420" y="582"/>
                  </a:lnTo>
                  <a:lnTo>
                    <a:pt x="5581" y="693"/>
                  </a:lnTo>
                  <a:lnTo>
                    <a:pt x="5734" y="816"/>
                  </a:lnTo>
                  <a:lnTo>
                    <a:pt x="5880" y="945"/>
                  </a:lnTo>
                  <a:lnTo>
                    <a:pt x="6017" y="1079"/>
                  </a:lnTo>
                  <a:lnTo>
                    <a:pt x="6144" y="1222"/>
                  </a:lnTo>
                  <a:lnTo>
                    <a:pt x="6263" y="1374"/>
                  </a:lnTo>
                  <a:lnTo>
                    <a:pt x="6373" y="1529"/>
                  </a:lnTo>
                  <a:lnTo>
                    <a:pt x="6470" y="1690"/>
                  </a:lnTo>
                  <a:lnTo>
                    <a:pt x="6558" y="1857"/>
                  </a:lnTo>
                  <a:lnTo>
                    <a:pt x="6634" y="2030"/>
                  </a:lnTo>
                  <a:lnTo>
                    <a:pt x="6698" y="2205"/>
                  </a:lnTo>
                  <a:lnTo>
                    <a:pt x="6753" y="2383"/>
                  </a:lnTo>
                  <a:lnTo>
                    <a:pt x="6793" y="2562"/>
                  </a:lnTo>
                  <a:lnTo>
                    <a:pt x="6823" y="2746"/>
                  </a:lnTo>
                  <a:lnTo>
                    <a:pt x="6841" y="2930"/>
                  </a:lnTo>
                  <a:lnTo>
                    <a:pt x="6847" y="3114"/>
                  </a:lnTo>
                  <a:lnTo>
                    <a:pt x="6841" y="3299"/>
                  </a:lnTo>
                  <a:lnTo>
                    <a:pt x="6823" y="3483"/>
                  </a:lnTo>
                  <a:lnTo>
                    <a:pt x="6793" y="3667"/>
                  </a:lnTo>
                  <a:lnTo>
                    <a:pt x="6753" y="3846"/>
                  </a:lnTo>
                  <a:lnTo>
                    <a:pt x="6698" y="4024"/>
                  </a:lnTo>
                  <a:lnTo>
                    <a:pt x="6634" y="4199"/>
                  </a:lnTo>
                  <a:lnTo>
                    <a:pt x="6558" y="4372"/>
                  </a:lnTo>
                  <a:lnTo>
                    <a:pt x="6470" y="4539"/>
                  </a:lnTo>
                  <a:lnTo>
                    <a:pt x="6373" y="4699"/>
                  </a:lnTo>
                  <a:lnTo>
                    <a:pt x="6263" y="4854"/>
                  </a:lnTo>
                  <a:lnTo>
                    <a:pt x="6144" y="5007"/>
                  </a:lnTo>
                  <a:lnTo>
                    <a:pt x="6017" y="5150"/>
                  </a:lnTo>
                  <a:lnTo>
                    <a:pt x="5880" y="5284"/>
                  </a:lnTo>
                  <a:lnTo>
                    <a:pt x="5734" y="5413"/>
                  </a:lnTo>
                  <a:lnTo>
                    <a:pt x="5581" y="5536"/>
                  </a:lnTo>
                  <a:lnTo>
                    <a:pt x="5420" y="5647"/>
                  </a:lnTo>
                  <a:lnTo>
                    <a:pt x="5253" y="5749"/>
                  </a:lnTo>
                  <a:lnTo>
                    <a:pt x="5076" y="5843"/>
                  </a:lnTo>
                  <a:lnTo>
                    <a:pt x="4897" y="5928"/>
                  </a:lnTo>
                  <a:lnTo>
                    <a:pt x="4711" y="6004"/>
                  </a:lnTo>
                  <a:lnTo>
                    <a:pt x="4519" y="6068"/>
                  </a:lnTo>
                  <a:lnTo>
                    <a:pt x="4327" y="6121"/>
                  </a:lnTo>
                  <a:lnTo>
                    <a:pt x="4130" y="6165"/>
                  </a:lnTo>
                  <a:lnTo>
                    <a:pt x="3929" y="6197"/>
                  </a:lnTo>
                  <a:lnTo>
                    <a:pt x="3728" y="6220"/>
                  </a:lnTo>
                  <a:lnTo>
                    <a:pt x="3524" y="6229"/>
                  </a:lnTo>
                  <a:lnTo>
                    <a:pt x="3323" y="6229"/>
                  </a:lnTo>
                  <a:lnTo>
                    <a:pt x="3119" y="6220"/>
                  </a:lnTo>
                  <a:lnTo>
                    <a:pt x="2918" y="6197"/>
                  </a:lnTo>
                  <a:lnTo>
                    <a:pt x="2717" y="6165"/>
                  </a:lnTo>
                  <a:lnTo>
                    <a:pt x="2520" y="6121"/>
                  </a:lnTo>
                  <a:lnTo>
                    <a:pt x="2328" y="6068"/>
                  </a:lnTo>
                  <a:lnTo>
                    <a:pt x="2136" y="6004"/>
                  </a:lnTo>
                  <a:lnTo>
                    <a:pt x="1950" y="5928"/>
                  </a:lnTo>
                  <a:lnTo>
                    <a:pt x="1771" y="5843"/>
                  </a:lnTo>
                  <a:lnTo>
                    <a:pt x="1594" y="5749"/>
                  </a:lnTo>
                  <a:lnTo>
                    <a:pt x="1427" y="5647"/>
                  </a:lnTo>
                  <a:lnTo>
                    <a:pt x="1266" y="5536"/>
                  </a:lnTo>
                  <a:lnTo>
                    <a:pt x="1114" y="5413"/>
                  </a:lnTo>
                  <a:lnTo>
                    <a:pt x="967" y="5284"/>
                  </a:lnTo>
                  <a:lnTo>
                    <a:pt x="830" y="5150"/>
                  </a:lnTo>
                  <a:lnTo>
                    <a:pt x="703" y="5007"/>
                  </a:lnTo>
                  <a:lnTo>
                    <a:pt x="584" y="4854"/>
                  </a:lnTo>
                  <a:lnTo>
                    <a:pt x="474" y="4699"/>
                  </a:lnTo>
                  <a:lnTo>
                    <a:pt x="377" y="4539"/>
                  </a:lnTo>
                  <a:lnTo>
                    <a:pt x="289" y="4372"/>
                  </a:lnTo>
                  <a:lnTo>
                    <a:pt x="213" y="4199"/>
                  </a:lnTo>
                  <a:lnTo>
                    <a:pt x="149" y="4024"/>
                  </a:lnTo>
                  <a:lnTo>
                    <a:pt x="94" y="3846"/>
                  </a:lnTo>
                  <a:lnTo>
                    <a:pt x="54" y="3667"/>
                  </a:lnTo>
                  <a:lnTo>
                    <a:pt x="24" y="3483"/>
                  </a:lnTo>
                  <a:lnTo>
                    <a:pt x="6" y="3299"/>
                  </a:lnTo>
                  <a:lnTo>
                    <a:pt x="0" y="3114"/>
                  </a:lnTo>
                  <a:close/>
                </a:path>
              </a:pathLst>
            </a:custGeom>
            <a:solidFill>
              <a:srgbClr val="FFFFFF"/>
            </a:solidFill>
            <a:ln w="11430">
              <a:solidFill>
                <a:srgbClr val="000000"/>
              </a:solidFill>
              <a:prstDash val="solid"/>
              <a:round/>
              <a:headEnd/>
              <a:tailEnd/>
            </a:ln>
          </p:spPr>
          <p:txBody>
            <a:bodyPr/>
            <a:lstStyle/>
            <a:p>
              <a:endParaRPr lang="en-US" sz="1350"/>
            </a:p>
          </p:txBody>
        </p:sp>
        <p:sp>
          <p:nvSpPr>
            <p:cNvPr id="22543" name="Freeform 14">
              <a:extLst>
                <a:ext uri="{FF2B5EF4-FFF2-40B4-BE49-F238E27FC236}">
                  <a16:creationId xmlns:a16="http://schemas.microsoft.com/office/drawing/2014/main" id="{70717AB1-94EA-49DA-88DC-0AE5F87DE53B}"/>
                </a:ext>
              </a:extLst>
            </p:cNvPr>
            <p:cNvSpPr>
              <a:spLocks/>
            </p:cNvSpPr>
            <p:nvPr/>
          </p:nvSpPr>
          <p:spPr bwMode="auto">
            <a:xfrm>
              <a:off x="3736" y="3467"/>
              <a:ext cx="5021" cy="4573"/>
            </a:xfrm>
            <a:custGeom>
              <a:avLst/>
              <a:gdLst>
                <a:gd name="T0" fmla="*/ 6 w 5021"/>
                <a:gd name="T1" fmla="*/ 2131 h 4573"/>
                <a:gd name="T2" fmla="*/ 51 w 5021"/>
                <a:gd name="T3" fmla="*/ 1821 h 4573"/>
                <a:gd name="T4" fmla="*/ 146 w 5021"/>
                <a:gd name="T5" fmla="*/ 1520 h 4573"/>
                <a:gd name="T6" fmla="*/ 280 w 5021"/>
                <a:gd name="T7" fmla="*/ 1234 h 4573"/>
                <a:gd name="T8" fmla="*/ 459 w 5021"/>
                <a:gd name="T9" fmla="*/ 968 h 4573"/>
                <a:gd name="T10" fmla="*/ 675 w 5021"/>
                <a:gd name="T11" fmla="*/ 728 h 4573"/>
                <a:gd name="T12" fmla="*/ 925 w 5021"/>
                <a:gd name="T13" fmla="*/ 514 h 4573"/>
                <a:gd name="T14" fmla="*/ 1205 w 5021"/>
                <a:gd name="T15" fmla="*/ 333 h 4573"/>
                <a:gd name="T16" fmla="*/ 1509 w 5021"/>
                <a:gd name="T17" fmla="*/ 190 h 4573"/>
                <a:gd name="T18" fmla="*/ 1832 w 5021"/>
                <a:gd name="T19" fmla="*/ 84 h 4573"/>
                <a:gd name="T20" fmla="*/ 2170 w 5021"/>
                <a:gd name="T21" fmla="*/ 23 h 4573"/>
                <a:gd name="T22" fmla="*/ 2511 w 5021"/>
                <a:gd name="T23" fmla="*/ 0 h 4573"/>
                <a:gd name="T24" fmla="*/ 2851 w 5021"/>
                <a:gd name="T25" fmla="*/ 23 h 4573"/>
                <a:gd name="T26" fmla="*/ 3189 w 5021"/>
                <a:gd name="T27" fmla="*/ 84 h 4573"/>
                <a:gd name="T28" fmla="*/ 3512 w 5021"/>
                <a:gd name="T29" fmla="*/ 190 h 4573"/>
                <a:gd name="T30" fmla="*/ 3816 w 5021"/>
                <a:gd name="T31" fmla="*/ 333 h 4573"/>
                <a:gd name="T32" fmla="*/ 4096 w 5021"/>
                <a:gd name="T33" fmla="*/ 514 h 4573"/>
                <a:gd name="T34" fmla="*/ 4346 w 5021"/>
                <a:gd name="T35" fmla="*/ 728 h 4573"/>
                <a:gd name="T36" fmla="*/ 4562 w 5021"/>
                <a:gd name="T37" fmla="*/ 968 h 4573"/>
                <a:gd name="T38" fmla="*/ 4741 w 5021"/>
                <a:gd name="T39" fmla="*/ 1234 h 4573"/>
                <a:gd name="T40" fmla="*/ 4875 w 5021"/>
                <a:gd name="T41" fmla="*/ 1520 h 4573"/>
                <a:gd name="T42" fmla="*/ 4970 w 5021"/>
                <a:gd name="T43" fmla="*/ 1821 h 4573"/>
                <a:gd name="T44" fmla="*/ 5015 w 5021"/>
                <a:gd name="T45" fmla="*/ 2131 h 4573"/>
                <a:gd name="T46" fmla="*/ 5015 w 5021"/>
                <a:gd name="T47" fmla="*/ 2441 h 4573"/>
                <a:gd name="T48" fmla="*/ 4970 w 5021"/>
                <a:gd name="T49" fmla="*/ 2751 h 4573"/>
                <a:gd name="T50" fmla="*/ 4875 w 5021"/>
                <a:gd name="T51" fmla="*/ 3053 h 4573"/>
                <a:gd name="T52" fmla="*/ 4741 w 5021"/>
                <a:gd name="T53" fmla="*/ 3339 h 4573"/>
                <a:gd name="T54" fmla="*/ 4562 w 5021"/>
                <a:gd name="T55" fmla="*/ 3605 h 4573"/>
                <a:gd name="T56" fmla="*/ 4346 w 5021"/>
                <a:gd name="T57" fmla="*/ 3845 h 4573"/>
                <a:gd name="T58" fmla="*/ 4096 w 5021"/>
                <a:gd name="T59" fmla="*/ 4059 h 4573"/>
                <a:gd name="T60" fmla="*/ 3816 w 5021"/>
                <a:gd name="T61" fmla="*/ 4240 h 4573"/>
                <a:gd name="T62" fmla="*/ 3512 w 5021"/>
                <a:gd name="T63" fmla="*/ 4383 h 4573"/>
                <a:gd name="T64" fmla="*/ 3189 w 5021"/>
                <a:gd name="T65" fmla="*/ 4488 h 4573"/>
                <a:gd name="T66" fmla="*/ 2851 w 5021"/>
                <a:gd name="T67" fmla="*/ 4550 h 4573"/>
                <a:gd name="T68" fmla="*/ 2511 w 5021"/>
                <a:gd name="T69" fmla="*/ 4573 h 4573"/>
                <a:gd name="T70" fmla="*/ 2170 w 5021"/>
                <a:gd name="T71" fmla="*/ 4550 h 4573"/>
                <a:gd name="T72" fmla="*/ 1832 w 5021"/>
                <a:gd name="T73" fmla="*/ 4488 h 4573"/>
                <a:gd name="T74" fmla="*/ 1509 w 5021"/>
                <a:gd name="T75" fmla="*/ 4383 h 4573"/>
                <a:gd name="T76" fmla="*/ 1205 w 5021"/>
                <a:gd name="T77" fmla="*/ 4240 h 4573"/>
                <a:gd name="T78" fmla="*/ 925 w 5021"/>
                <a:gd name="T79" fmla="*/ 4059 h 4573"/>
                <a:gd name="T80" fmla="*/ 675 w 5021"/>
                <a:gd name="T81" fmla="*/ 3845 h 4573"/>
                <a:gd name="T82" fmla="*/ 459 w 5021"/>
                <a:gd name="T83" fmla="*/ 3605 h 4573"/>
                <a:gd name="T84" fmla="*/ 280 w 5021"/>
                <a:gd name="T85" fmla="*/ 3339 h 4573"/>
                <a:gd name="T86" fmla="*/ 146 w 5021"/>
                <a:gd name="T87" fmla="*/ 3053 h 4573"/>
                <a:gd name="T88" fmla="*/ 51 w 5021"/>
                <a:gd name="T89" fmla="*/ 2751 h 4573"/>
                <a:gd name="T90" fmla="*/ 6 w 5021"/>
                <a:gd name="T91" fmla="*/ 2441 h 45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21" h="4573">
                  <a:moveTo>
                    <a:pt x="0" y="2286"/>
                  </a:moveTo>
                  <a:lnTo>
                    <a:pt x="6" y="2131"/>
                  </a:lnTo>
                  <a:lnTo>
                    <a:pt x="24" y="1976"/>
                  </a:lnTo>
                  <a:lnTo>
                    <a:pt x="51" y="1821"/>
                  </a:lnTo>
                  <a:lnTo>
                    <a:pt x="94" y="1669"/>
                  </a:lnTo>
                  <a:lnTo>
                    <a:pt x="146" y="1520"/>
                  </a:lnTo>
                  <a:lnTo>
                    <a:pt x="207" y="1377"/>
                  </a:lnTo>
                  <a:lnTo>
                    <a:pt x="280" y="1234"/>
                  </a:lnTo>
                  <a:lnTo>
                    <a:pt x="365" y="1099"/>
                  </a:lnTo>
                  <a:lnTo>
                    <a:pt x="459" y="968"/>
                  </a:lnTo>
                  <a:lnTo>
                    <a:pt x="563" y="845"/>
                  </a:lnTo>
                  <a:lnTo>
                    <a:pt x="675" y="728"/>
                  </a:lnTo>
                  <a:lnTo>
                    <a:pt x="797" y="617"/>
                  </a:lnTo>
                  <a:lnTo>
                    <a:pt x="925" y="514"/>
                  </a:lnTo>
                  <a:lnTo>
                    <a:pt x="1062" y="418"/>
                  </a:lnTo>
                  <a:lnTo>
                    <a:pt x="1205" y="333"/>
                  </a:lnTo>
                  <a:lnTo>
                    <a:pt x="1354" y="257"/>
                  </a:lnTo>
                  <a:lnTo>
                    <a:pt x="1509" y="190"/>
                  </a:lnTo>
                  <a:lnTo>
                    <a:pt x="1671" y="134"/>
                  </a:lnTo>
                  <a:lnTo>
                    <a:pt x="1832" y="84"/>
                  </a:lnTo>
                  <a:lnTo>
                    <a:pt x="1999" y="49"/>
                  </a:lnTo>
                  <a:lnTo>
                    <a:pt x="2170" y="23"/>
                  </a:lnTo>
                  <a:lnTo>
                    <a:pt x="2340" y="5"/>
                  </a:lnTo>
                  <a:lnTo>
                    <a:pt x="2511" y="0"/>
                  </a:lnTo>
                  <a:lnTo>
                    <a:pt x="2681" y="5"/>
                  </a:lnTo>
                  <a:lnTo>
                    <a:pt x="2851" y="23"/>
                  </a:lnTo>
                  <a:lnTo>
                    <a:pt x="3022" y="49"/>
                  </a:lnTo>
                  <a:lnTo>
                    <a:pt x="3189" y="84"/>
                  </a:lnTo>
                  <a:lnTo>
                    <a:pt x="3351" y="134"/>
                  </a:lnTo>
                  <a:lnTo>
                    <a:pt x="3512" y="190"/>
                  </a:lnTo>
                  <a:lnTo>
                    <a:pt x="3667" y="257"/>
                  </a:lnTo>
                  <a:lnTo>
                    <a:pt x="3816" y="333"/>
                  </a:lnTo>
                  <a:lnTo>
                    <a:pt x="3959" y="418"/>
                  </a:lnTo>
                  <a:lnTo>
                    <a:pt x="4096" y="514"/>
                  </a:lnTo>
                  <a:lnTo>
                    <a:pt x="4224" y="617"/>
                  </a:lnTo>
                  <a:lnTo>
                    <a:pt x="4346" y="728"/>
                  </a:lnTo>
                  <a:lnTo>
                    <a:pt x="4458" y="845"/>
                  </a:lnTo>
                  <a:lnTo>
                    <a:pt x="4562" y="968"/>
                  </a:lnTo>
                  <a:lnTo>
                    <a:pt x="4656" y="1099"/>
                  </a:lnTo>
                  <a:lnTo>
                    <a:pt x="4741" y="1234"/>
                  </a:lnTo>
                  <a:lnTo>
                    <a:pt x="4814" y="1377"/>
                  </a:lnTo>
                  <a:lnTo>
                    <a:pt x="4875" y="1520"/>
                  </a:lnTo>
                  <a:lnTo>
                    <a:pt x="4927" y="1669"/>
                  </a:lnTo>
                  <a:lnTo>
                    <a:pt x="4970" y="1821"/>
                  </a:lnTo>
                  <a:lnTo>
                    <a:pt x="4997" y="1976"/>
                  </a:lnTo>
                  <a:lnTo>
                    <a:pt x="5015" y="2131"/>
                  </a:lnTo>
                  <a:lnTo>
                    <a:pt x="5021" y="2286"/>
                  </a:lnTo>
                  <a:lnTo>
                    <a:pt x="5015" y="2441"/>
                  </a:lnTo>
                  <a:lnTo>
                    <a:pt x="4997" y="2596"/>
                  </a:lnTo>
                  <a:lnTo>
                    <a:pt x="4970" y="2751"/>
                  </a:lnTo>
                  <a:lnTo>
                    <a:pt x="4927" y="2903"/>
                  </a:lnTo>
                  <a:lnTo>
                    <a:pt x="4875" y="3053"/>
                  </a:lnTo>
                  <a:lnTo>
                    <a:pt x="4814" y="3196"/>
                  </a:lnTo>
                  <a:lnTo>
                    <a:pt x="4741" y="3339"/>
                  </a:lnTo>
                  <a:lnTo>
                    <a:pt x="4656" y="3474"/>
                  </a:lnTo>
                  <a:lnTo>
                    <a:pt x="4562" y="3605"/>
                  </a:lnTo>
                  <a:lnTo>
                    <a:pt x="4458" y="3728"/>
                  </a:lnTo>
                  <a:lnTo>
                    <a:pt x="4346" y="3845"/>
                  </a:lnTo>
                  <a:lnTo>
                    <a:pt x="4224" y="3956"/>
                  </a:lnTo>
                  <a:lnTo>
                    <a:pt x="4096" y="4059"/>
                  </a:lnTo>
                  <a:lnTo>
                    <a:pt x="3959" y="4155"/>
                  </a:lnTo>
                  <a:lnTo>
                    <a:pt x="3816" y="4240"/>
                  </a:lnTo>
                  <a:lnTo>
                    <a:pt x="3667" y="4316"/>
                  </a:lnTo>
                  <a:lnTo>
                    <a:pt x="3512" y="4383"/>
                  </a:lnTo>
                  <a:lnTo>
                    <a:pt x="3351" y="4439"/>
                  </a:lnTo>
                  <a:lnTo>
                    <a:pt x="3189" y="4488"/>
                  </a:lnTo>
                  <a:lnTo>
                    <a:pt x="3022" y="4524"/>
                  </a:lnTo>
                  <a:lnTo>
                    <a:pt x="2851" y="4550"/>
                  </a:lnTo>
                  <a:lnTo>
                    <a:pt x="2681" y="4567"/>
                  </a:lnTo>
                  <a:lnTo>
                    <a:pt x="2511" y="4573"/>
                  </a:lnTo>
                  <a:lnTo>
                    <a:pt x="2340" y="4567"/>
                  </a:lnTo>
                  <a:lnTo>
                    <a:pt x="2170" y="4550"/>
                  </a:lnTo>
                  <a:lnTo>
                    <a:pt x="1999" y="4524"/>
                  </a:lnTo>
                  <a:lnTo>
                    <a:pt x="1832" y="4488"/>
                  </a:lnTo>
                  <a:lnTo>
                    <a:pt x="1671" y="4439"/>
                  </a:lnTo>
                  <a:lnTo>
                    <a:pt x="1509" y="4383"/>
                  </a:lnTo>
                  <a:lnTo>
                    <a:pt x="1354" y="4316"/>
                  </a:lnTo>
                  <a:lnTo>
                    <a:pt x="1205" y="4240"/>
                  </a:lnTo>
                  <a:lnTo>
                    <a:pt x="1062" y="4155"/>
                  </a:lnTo>
                  <a:lnTo>
                    <a:pt x="925" y="4059"/>
                  </a:lnTo>
                  <a:lnTo>
                    <a:pt x="797" y="3956"/>
                  </a:lnTo>
                  <a:lnTo>
                    <a:pt x="675" y="3845"/>
                  </a:lnTo>
                  <a:lnTo>
                    <a:pt x="563" y="3728"/>
                  </a:lnTo>
                  <a:lnTo>
                    <a:pt x="459" y="3605"/>
                  </a:lnTo>
                  <a:lnTo>
                    <a:pt x="365" y="3474"/>
                  </a:lnTo>
                  <a:lnTo>
                    <a:pt x="280" y="3339"/>
                  </a:lnTo>
                  <a:lnTo>
                    <a:pt x="207" y="3196"/>
                  </a:lnTo>
                  <a:lnTo>
                    <a:pt x="146" y="3053"/>
                  </a:lnTo>
                  <a:lnTo>
                    <a:pt x="94" y="2903"/>
                  </a:lnTo>
                  <a:lnTo>
                    <a:pt x="51" y="2751"/>
                  </a:lnTo>
                  <a:lnTo>
                    <a:pt x="24" y="2596"/>
                  </a:lnTo>
                  <a:lnTo>
                    <a:pt x="6" y="2441"/>
                  </a:lnTo>
                  <a:lnTo>
                    <a:pt x="0" y="2286"/>
                  </a:lnTo>
                  <a:close/>
                </a:path>
              </a:pathLst>
            </a:custGeom>
            <a:solidFill>
              <a:srgbClr val="FFFFFF"/>
            </a:solidFill>
            <a:ln w="11430">
              <a:solidFill>
                <a:srgbClr val="000000"/>
              </a:solidFill>
              <a:prstDash val="solid"/>
              <a:round/>
              <a:headEnd/>
              <a:tailEnd/>
            </a:ln>
          </p:spPr>
          <p:txBody>
            <a:bodyPr/>
            <a:lstStyle/>
            <a:p>
              <a:endParaRPr lang="en-US" sz="1350"/>
            </a:p>
          </p:txBody>
        </p:sp>
        <p:sp>
          <p:nvSpPr>
            <p:cNvPr id="22544" name="Freeform 15">
              <a:extLst>
                <a:ext uri="{FF2B5EF4-FFF2-40B4-BE49-F238E27FC236}">
                  <a16:creationId xmlns:a16="http://schemas.microsoft.com/office/drawing/2014/main" id="{F7C7A10A-415E-4CB8-9606-3BD3A167BA63}"/>
                </a:ext>
              </a:extLst>
            </p:cNvPr>
            <p:cNvSpPr>
              <a:spLocks/>
            </p:cNvSpPr>
            <p:nvPr/>
          </p:nvSpPr>
          <p:spPr bwMode="auto">
            <a:xfrm>
              <a:off x="4649" y="4218"/>
              <a:ext cx="3195" cy="3071"/>
            </a:xfrm>
            <a:custGeom>
              <a:avLst/>
              <a:gdLst>
                <a:gd name="T0" fmla="*/ 6 w 3195"/>
                <a:gd name="T1" fmla="*/ 1401 h 3071"/>
                <a:gd name="T2" fmla="*/ 54 w 3195"/>
                <a:gd name="T3" fmla="*/ 1138 h 3071"/>
                <a:gd name="T4" fmla="*/ 149 w 3195"/>
                <a:gd name="T5" fmla="*/ 886 h 3071"/>
                <a:gd name="T6" fmla="*/ 289 w 3195"/>
                <a:gd name="T7" fmla="*/ 655 h 3071"/>
                <a:gd name="T8" fmla="*/ 468 w 3195"/>
                <a:gd name="T9" fmla="*/ 451 h 3071"/>
                <a:gd name="T10" fmla="*/ 681 w 3195"/>
                <a:gd name="T11" fmla="*/ 278 h 3071"/>
                <a:gd name="T12" fmla="*/ 922 w 3195"/>
                <a:gd name="T13" fmla="*/ 143 h 3071"/>
                <a:gd name="T14" fmla="*/ 1184 w 3195"/>
                <a:gd name="T15" fmla="*/ 53 h 3071"/>
                <a:gd name="T16" fmla="*/ 1458 w 3195"/>
                <a:gd name="T17" fmla="*/ 6 h 3071"/>
                <a:gd name="T18" fmla="*/ 1738 w 3195"/>
                <a:gd name="T19" fmla="*/ 6 h 3071"/>
                <a:gd name="T20" fmla="*/ 2011 w 3195"/>
                <a:gd name="T21" fmla="*/ 53 h 3071"/>
                <a:gd name="T22" fmla="*/ 2273 w 3195"/>
                <a:gd name="T23" fmla="*/ 143 h 3071"/>
                <a:gd name="T24" fmla="*/ 2514 w 3195"/>
                <a:gd name="T25" fmla="*/ 278 h 3071"/>
                <a:gd name="T26" fmla="*/ 2727 w 3195"/>
                <a:gd name="T27" fmla="*/ 451 h 3071"/>
                <a:gd name="T28" fmla="*/ 2906 w 3195"/>
                <a:gd name="T29" fmla="*/ 655 h 3071"/>
                <a:gd name="T30" fmla="*/ 3046 w 3195"/>
                <a:gd name="T31" fmla="*/ 886 h 3071"/>
                <a:gd name="T32" fmla="*/ 3141 w 3195"/>
                <a:gd name="T33" fmla="*/ 1138 h 3071"/>
                <a:gd name="T34" fmla="*/ 3189 w 3195"/>
                <a:gd name="T35" fmla="*/ 1401 h 3071"/>
                <a:gd name="T36" fmla="*/ 3189 w 3195"/>
                <a:gd name="T37" fmla="*/ 1670 h 3071"/>
                <a:gd name="T38" fmla="*/ 3141 w 3195"/>
                <a:gd name="T39" fmla="*/ 1933 h 3071"/>
                <a:gd name="T40" fmla="*/ 3046 w 3195"/>
                <a:gd name="T41" fmla="*/ 2185 h 3071"/>
                <a:gd name="T42" fmla="*/ 2906 w 3195"/>
                <a:gd name="T43" fmla="*/ 2416 h 3071"/>
                <a:gd name="T44" fmla="*/ 2727 w 3195"/>
                <a:gd name="T45" fmla="*/ 2620 h 3071"/>
                <a:gd name="T46" fmla="*/ 2514 w 3195"/>
                <a:gd name="T47" fmla="*/ 2793 h 3071"/>
                <a:gd name="T48" fmla="*/ 2273 w 3195"/>
                <a:gd name="T49" fmla="*/ 2927 h 3071"/>
                <a:gd name="T50" fmla="*/ 2011 w 3195"/>
                <a:gd name="T51" fmla="*/ 3018 h 3071"/>
                <a:gd name="T52" fmla="*/ 1738 w 3195"/>
                <a:gd name="T53" fmla="*/ 3065 h 3071"/>
                <a:gd name="T54" fmla="*/ 1458 w 3195"/>
                <a:gd name="T55" fmla="*/ 3065 h 3071"/>
                <a:gd name="T56" fmla="*/ 1184 w 3195"/>
                <a:gd name="T57" fmla="*/ 3018 h 3071"/>
                <a:gd name="T58" fmla="*/ 922 w 3195"/>
                <a:gd name="T59" fmla="*/ 2927 h 3071"/>
                <a:gd name="T60" fmla="*/ 681 w 3195"/>
                <a:gd name="T61" fmla="*/ 2793 h 3071"/>
                <a:gd name="T62" fmla="*/ 468 w 3195"/>
                <a:gd name="T63" fmla="*/ 2620 h 3071"/>
                <a:gd name="T64" fmla="*/ 289 w 3195"/>
                <a:gd name="T65" fmla="*/ 2416 h 3071"/>
                <a:gd name="T66" fmla="*/ 149 w 3195"/>
                <a:gd name="T67" fmla="*/ 2185 h 3071"/>
                <a:gd name="T68" fmla="*/ 54 w 3195"/>
                <a:gd name="T69" fmla="*/ 1933 h 3071"/>
                <a:gd name="T70" fmla="*/ 6 w 3195"/>
                <a:gd name="T71" fmla="*/ 1670 h 30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95" h="3071">
                  <a:moveTo>
                    <a:pt x="0" y="1535"/>
                  </a:moveTo>
                  <a:lnTo>
                    <a:pt x="6" y="1401"/>
                  </a:lnTo>
                  <a:lnTo>
                    <a:pt x="24" y="1269"/>
                  </a:lnTo>
                  <a:lnTo>
                    <a:pt x="54" y="1138"/>
                  </a:lnTo>
                  <a:lnTo>
                    <a:pt x="97" y="1009"/>
                  </a:lnTo>
                  <a:lnTo>
                    <a:pt x="149" y="886"/>
                  </a:lnTo>
                  <a:lnTo>
                    <a:pt x="213" y="769"/>
                  </a:lnTo>
                  <a:lnTo>
                    <a:pt x="289" y="655"/>
                  </a:lnTo>
                  <a:lnTo>
                    <a:pt x="374" y="550"/>
                  </a:lnTo>
                  <a:lnTo>
                    <a:pt x="468" y="451"/>
                  </a:lnTo>
                  <a:lnTo>
                    <a:pt x="572" y="360"/>
                  </a:lnTo>
                  <a:lnTo>
                    <a:pt x="681" y="278"/>
                  </a:lnTo>
                  <a:lnTo>
                    <a:pt x="800" y="205"/>
                  </a:lnTo>
                  <a:lnTo>
                    <a:pt x="922" y="143"/>
                  </a:lnTo>
                  <a:lnTo>
                    <a:pt x="1050" y="94"/>
                  </a:lnTo>
                  <a:lnTo>
                    <a:pt x="1184" y="53"/>
                  </a:lnTo>
                  <a:lnTo>
                    <a:pt x="1321" y="24"/>
                  </a:lnTo>
                  <a:lnTo>
                    <a:pt x="1458" y="6"/>
                  </a:lnTo>
                  <a:lnTo>
                    <a:pt x="1598" y="0"/>
                  </a:lnTo>
                  <a:lnTo>
                    <a:pt x="1738" y="6"/>
                  </a:lnTo>
                  <a:lnTo>
                    <a:pt x="1874" y="24"/>
                  </a:lnTo>
                  <a:lnTo>
                    <a:pt x="2011" y="53"/>
                  </a:lnTo>
                  <a:lnTo>
                    <a:pt x="2145" y="94"/>
                  </a:lnTo>
                  <a:lnTo>
                    <a:pt x="2273" y="143"/>
                  </a:lnTo>
                  <a:lnTo>
                    <a:pt x="2398" y="205"/>
                  </a:lnTo>
                  <a:lnTo>
                    <a:pt x="2514" y="278"/>
                  </a:lnTo>
                  <a:lnTo>
                    <a:pt x="2623" y="360"/>
                  </a:lnTo>
                  <a:lnTo>
                    <a:pt x="2727" y="451"/>
                  </a:lnTo>
                  <a:lnTo>
                    <a:pt x="2821" y="550"/>
                  </a:lnTo>
                  <a:lnTo>
                    <a:pt x="2906" y="655"/>
                  </a:lnTo>
                  <a:lnTo>
                    <a:pt x="2982" y="769"/>
                  </a:lnTo>
                  <a:lnTo>
                    <a:pt x="3046" y="886"/>
                  </a:lnTo>
                  <a:lnTo>
                    <a:pt x="3098" y="1009"/>
                  </a:lnTo>
                  <a:lnTo>
                    <a:pt x="3141" y="1138"/>
                  </a:lnTo>
                  <a:lnTo>
                    <a:pt x="3171" y="1269"/>
                  </a:lnTo>
                  <a:lnTo>
                    <a:pt x="3189" y="1401"/>
                  </a:lnTo>
                  <a:lnTo>
                    <a:pt x="3195" y="1535"/>
                  </a:lnTo>
                  <a:lnTo>
                    <a:pt x="3189" y="1670"/>
                  </a:lnTo>
                  <a:lnTo>
                    <a:pt x="3171" y="1802"/>
                  </a:lnTo>
                  <a:lnTo>
                    <a:pt x="3141" y="1933"/>
                  </a:lnTo>
                  <a:lnTo>
                    <a:pt x="3098" y="2062"/>
                  </a:lnTo>
                  <a:lnTo>
                    <a:pt x="3046" y="2185"/>
                  </a:lnTo>
                  <a:lnTo>
                    <a:pt x="2982" y="2305"/>
                  </a:lnTo>
                  <a:lnTo>
                    <a:pt x="2906" y="2416"/>
                  </a:lnTo>
                  <a:lnTo>
                    <a:pt x="2821" y="2521"/>
                  </a:lnTo>
                  <a:lnTo>
                    <a:pt x="2727" y="2620"/>
                  </a:lnTo>
                  <a:lnTo>
                    <a:pt x="2623" y="2711"/>
                  </a:lnTo>
                  <a:lnTo>
                    <a:pt x="2514" y="2793"/>
                  </a:lnTo>
                  <a:lnTo>
                    <a:pt x="2398" y="2866"/>
                  </a:lnTo>
                  <a:lnTo>
                    <a:pt x="2273" y="2927"/>
                  </a:lnTo>
                  <a:lnTo>
                    <a:pt x="2145" y="2977"/>
                  </a:lnTo>
                  <a:lnTo>
                    <a:pt x="2011" y="3018"/>
                  </a:lnTo>
                  <a:lnTo>
                    <a:pt x="1874" y="3047"/>
                  </a:lnTo>
                  <a:lnTo>
                    <a:pt x="1738" y="3065"/>
                  </a:lnTo>
                  <a:lnTo>
                    <a:pt x="1598" y="3071"/>
                  </a:lnTo>
                  <a:lnTo>
                    <a:pt x="1458" y="3065"/>
                  </a:lnTo>
                  <a:lnTo>
                    <a:pt x="1321" y="3047"/>
                  </a:lnTo>
                  <a:lnTo>
                    <a:pt x="1184" y="3018"/>
                  </a:lnTo>
                  <a:lnTo>
                    <a:pt x="1050" y="2977"/>
                  </a:lnTo>
                  <a:lnTo>
                    <a:pt x="922" y="2927"/>
                  </a:lnTo>
                  <a:lnTo>
                    <a:pt x="800" y="2866"/>
                  </a:lnTo>
                  <a:lnTo>
                    <a:pt x="681" y="2793"/>
                  </a:lnTo>
                  <a:lnTo>
                    <a:pt x="572" y="2711"/>
                  </a:lnTo>
                  <a:lnTo>
                    <a:pt x="468" y="2620"/>
                  </a:lnTo>
                  <a:lnTo>
                    <a:pt x="374" y="2521"/>
                  </a:lnTo>
                  <a:lnTo>
                    <a:pt x="289" y="2416"/>
                  </a:lnTo>
                  <a:lnTo>
                    <a:pt x="213" y="2305"/>
                  </a:lnTo>
                  <a:lnTo>
                    <a:pt x="149" y="2185"/>
                  </a:lnTo>
                  <a:lnTo>
                    <a:pt x="97" y="2062"/>
                  </a:lnTo>
                  <a:lnTo>
                    <a:pt x="54" y="1933"/>
                  </a:lnTo>
                  <a:lnTo>
                    <a:pt x="24" y="1802"/>
                  </a:lnTo>
                  <a:lnTo>
                    <a:pt x="6" y="1670"/>
                  </a:lnTo>
                  <a:lnTo>
                    <a:pt x="0" y="1535"/>
                  </a:lnTo>
                  <a:close/>
                </a:path>
              </a:pathLst>
            </a:custGeom>
            <a:solidFill>
              <a:srgbClr val="FFFFFF"/>
            </a:solidFill>
            <a:ln w="11430">
              <a:solidFill>
                <a:srgbClr val="000000"/>
              </a:solidFill>
              <a:prstDash val="solid"/>
              <a:round/>
              <a:headEnd/>
              <a:tailEnd/>
            </a:ln>
          </p:spPr>
          <p:txBody>
            <a:bodyPr/>
            <a:lstStyle/>
            <a:p>
              <a:endParaRPr lang="en-US" sz="1350"/>
            </a:p>
          </p:txBody>
        </p:sp>
        <p:sp>
          <p:nvSpPr>
            <p:cNvPr id="22545" name="Freeform 16">
              <a:extLst>
                <a:ext uri="{FF2B5EF4-FFF2-40B4-BE49-F238E27FC236}">
                  <a16:creationId xmlns:a16="http://schemas.microsoft.com/office/drawing/2014/main" id="{45049188-BDFB-4C9C-9C3A-B04FF0464D26}"/>
                </a:ext>
              </a:extLst>
            </p:cNvPr>
            <p:cNvSpPr>
              <a:spLocks/>
            </p:cNvSpPr>
            <p:nvPr/>
          </p:nvSpPr>
          <p:spPr bwMode="auto">
            <a:xfrm>
              <a:off x="5333" y="4876"/>
              <a:ext cx="1827" cy="1755"/>
            </a:xfrm>
            <a:custGeom>
              <a:avLst/>
              <a:gdLst>
                <a:gd name="T0" fmla="*/ 0 w 1827"/>
                <a:gd name="T1" fmla="*/ 877 h 1755"/>
                <a:gd name="T2" fmla="*/ 7 w 1827"/>
                <a:gd name="T3" fmla="*/ 778 h 1755"/>
                <a:gd name="T4" fmla="*/ 25 w 1827"/>
                <a:gd name="T5" fmla="*/ 682 h 1755"/>
                <a:gd name="T6" fmla="*/ 52 w 1827"/>
                <a:gd name="T7" fmla="*/ 588 h 1755"/>
                <a:gd name="T8" fmla="*/ 92 w 1827"/>
                <a:gd name="T9" fmla="*/ 497 h 1755"/>
                <a:gd name="T10" fmla="*/ 140 w 1827"/>
                <a:gd name="T11" fmla="*/ 410 h 1755"/>
                <a:gd name="T12" fmla="*/ 198 w 1827"/>
                <a:gd name="T13" fmla="*/ 331 h 1755"/>
                <a:gd name="T14" fmla="*/ 268 w 1827"/>
                <a:gd name="T15" fmla="*/ 257 h 1755"/>
                <a:gd name="T16" fmla="*/ 344 w 1827"/>
                <a:gd name="T17" fmla="*/ 190 h 1755"/>
                <a:gd name="T18" fmla="*/ 427 w 1827"/>
                <a:gd name="T19" fmla="*/ 135 h 1755"/>
                <a:gd name="T20" fmla="*/ 518 w 1827"/>
                <a:gd name="T21" fmla="*/ 88 h 1755"/>
                <a:gd name="T22" fmla="*/ 612 w 1827"/>
                <a:gd name="T23" fmla="*/ 50 h 1755"/>
                <a:gd name="T24" fmla="*/ 710 w 1827"/>
                <a:gd name="T25" fmla="*/ 24 h 1755"/>
                <a:gd name="T26" fmla="*/ 810 w 1827"/>
                <a:gd name="T27" fmla="*/ 6 h 1755"/>
                <a:gd name="T28" fmla="*/ 914 w 1827"/>
                <a:gd name="T29" fmla="*/ 0 h 1755"/>
                <a:gd name="T30" fmla="*/ 1017 w 1827"/>
                <a:gd name="T31" fmla="*/ 6 h 1755"/>
                <a:gd name="T32" fmla="*/ 1117 w 1827"/>
                <a:gd name="T33" fmla="*/ 24 h 1755"/>
                <a:gd name="T34" fmla="*/ 1215 w 1827"/>
                <a:gd name="T35" fmla="*/ 50 h 1755"/>
                <a:gd name="T36" fmla="*/ 1309 w 1827"/>
                <a:gd name="T37" fmla="*/ 88 h 1755"/>
                <a:gd name="T38" fmla="*/ 1400 w 1827"/>
                <a:gd name="T39" fmla="*/ 135 h 1755"/>
                <a:gd name="T40" fmla="*/ 1483 w 1827"/>
                <a:gd name="T41" fmla="*/ 190 h 1755"/>
                <a:gd name="T42" fmla="*/ 1559 w 1827"/>
                <a:gd name="T43" fmla="*/ 257 h 1755"/>
                <a:gd name="T44" fmla="*/ 1629 w 1827"/>
                <a:gd name="T45" fmla="*/ 331 h 1755"/>
                <a:gd name="T46" fmla="*/ 1687 w 1827"/>
                <a:gd name="T47" fmla="*/ 410 h 1755"/>
                <a:gd name="T48" fmla="*/ 1735 w 1827"/>
                <a:gd name="T49" fmla="*/ 497 h 1755"/>
                <a:gd name="T50" fmla="*/ 1775 w 1827"/>
                <a:gd name="T51" fmla="*/ 588 h 1755"/>
                <a:gd name="T52" fmla="*/ 1802 w 1827"/>
                <a:gd name="T53" fmla="*/ 682 h 1755"/>
                <a:gd name="T54" fmla="*/ 1820 w 1827"/>
                <a:gd name="T55" fmla="*/ 778 h 1755"/>
                <a:gd name="T56" fmla="*/ 1827 w 1827"/>
                <a:gd name="T57" fmla="*/ 877 h 1755"/>
                <a:gd name="T58" fmla="*/ 1820 w 1827"/>
                <a:gd name="T59" fmla="*/ 977 h 1755"/>
                <a:gd name="T60" fmla="*/ 1802 w 1827"/>
                <a:gd name="T61" fmla="*/ 1073 h 1755"/>
                <a:gd name="T62" fmla="*/ 1775 w 1827"/>
                <a:gd name="T63" fmla="*/ 1167 h 1755"/>
                <a:gd name="T64" fmla="*/ 1735 w 1827"/>
                <a:gd name="T65" fmla="*/ 1258 h 1755"/>
                <a:gd name="T66" fmla="*/ 1687 w 1827"/>
                <a:gd name="T67" fmla="*/ 1345 h 1755"/>
                <a:gd name="T68" fmla="*/ 1629 w 1827"/>
                <a:gd name="T69" fmla="*/ 1424 h 1755"/>
                <a:gd name="T70" fmla="*/ 1559 w 1827"/>
                <a:gd name="T71" fmla="*/ 1497 h 1755"/>
                <a:gd name="T72" fmla="*/ 1483 w 1827"/>
                <a:gd name="T73" fmla="*/ 1565 h 1755"/>
                <a:gd name="T74" fmla="*/ 1400 w 1827"/>
                <a:gd name="T75" fmla="*/ 1620 h 1755"/>
                <a:gd name="T76" fmla="*/ 1309 w 1827"/>
                <a:gd name="T77" fmla="*/ 1667 h 1755"/>
                <a:gd name="T78" fmla="*/ 1215 w 1827"/>
                <a:gd name="T79" fmla="*/ 1705 h 1755"/>
                <a:gd name="T80" fmla="*/ 1117 w 1827"/>
                <a:gd name="T81" fmla="*/ 1731 h 1755"/>
                <a:gd name="T82" fmla="*/ 1017 w 1827"/>
                <a:gd name="T83" fmla="*/ 1749 h 1755"/>
                <a:gd name="T84" fmla="*/ 914 w 1827"/>
                <a:gd name="T85" fmla="*/ 1755 h 1755"/>
                <a:gd name="T86" fmla="*/ 810 w 1827"/>
                <a:gd name="T87" fmla="*/ 1749 h 1755"/>
                <a:gd name="T88" fmla="*/ 710 w 1827"/>
                <a:gd name="T89" fmla="*/ 1731 h 1755"/>
                <a:gd name="T90" fmla="*/ 612 w 1827"/>
                <a:gd name="T91" fmla="*/ 1705 h 1755"/>
                <a:gd name="T92" fmla="*/ 518 w 1827"/>
                <a:gd name="T93" fmla="*/ 1667 h 1755"/>
                <a:gd name="T94" fmla="*/ 427 w 1827"/>
                <a:gd name="T95" fmla="*/ 1620 h 1755"/>
                <a:gd name="T96" fmla="*/ 344 w 1827"/>
                <a:gd name="T97" fmla="*/ 1565 h 1755"/>
                <a:gd name="T98" fmla="*/ 268 w 1827"/>
                <a:gd name="T99" fmla="*/ 1497 h 1755"/>
                <a:gd name="T100" fmla="*/ 198 w 1827"/>
                <a:gd name="T101" fmla="*/ 1424 h 1755"/>
                <a:gd name="T102" fmla="*/ 140 w 1827"/>
                <a:gd name="T103" fmla="*/ 1345 h 1755"/>
                <a:gd name="T104" fmla="*/ 92 w 1827"/>
                <a:gd name="T105" fmla="*/ 1258 h 1755"/>
                <a:gd name="T106" fmla="*/ 52 w 1827"/>
                <a:gd name="T107" fmla="*/ 1167 h 1755"/>
                <a:gd name="T108" fmla="*/ 25 w 1827"/>
                <a:gd name="T109" fmla="*/ 1073 h 1755"/>
                <a:gd name="T110" fmla="*/ 7 w 1827"/>
                <a:gd name="T111" fmla="*/ 977 h 1755"/>
                <a:gd name="T112" fmla="*/ 0 w 1827"/>
                <a:gd name="T113" fmla="*/ 877 h 17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27" h="1755">
                  <a:moveTo>
                    <a:pt x="0" y="877"/>
                  </a:moveTo>
                  <a:lnTo>
                    <a:pt x="7" y="778"/>
                  </a:lnTo>
                  <a:lnTo>
                    <a:pt x="25" y="682"/>
                  </a:lnTo>
                  <a:lnTo>
                    <a:pt x="52" y="588"/>
                  </a:lnTo>
                  <a:lnTo>
                    <a:pt x="92" y="497"/>
                  </a:lnTo>
                  <a:lnTo>
                    <a:pt x="140" y="410"/>
                  </a:lnTo>
                  <a:lnTo>
                    <a:pt x="198" y="331"/>
                  </a:lnTo>
                  <a:lnTo>
                    <a:pt x="268" y="257"/>
                  </a:lnTo>
                  <a:lnTo>
                    <a:pt x="344" y="190"/>
                  </a:lnTo>
                  <a:lnTo>
                    <a:pt x="427" y="135"/>
                  </a:lnTo>
                  <a:lnTo>
                    <a:pt x="518" y="88"/>
                  </a:lnTo>
                  <a:lnTo>
                    <a:pt x="612" y="50"/>
                  </a:lnTo>
                  <a:lnTo>
                    <a:pt x="710" y="24"/>
                  </a:lnTo>
                  <a:lnTo>
                    <a:pt x="810" y="6"/>
                  </a:lnTo>
                  <a:lnTo>
                    <a:pt x="914" y="0"/>
                  </a:lnTo>
                  <a:lnTo>
                    <a:pt x="1017" y="6"/>
                  </a:lnTo>
                  <a:lnTo>
                    <a:pt x="1117" y="24"/>
                  </a:lnTo>
                  <a:lnTo>
                    <a:pt x="1215" y="50"/>
                  </a:lnTo>
                  <a:lnTo>
                    <a:pt x="1309" y="88"/>
                  </a:lnTo>
                  <a:lnTo>
                    <a:pt x="1400" y="135"/>
                  </a:lnTo>
                  <a:lnTo>
                    <a:pt x="1483" y="190"/>
                  </a:lnTo>
                  <a:lnTo>
                    <a:pt x="1559" y="257"/>
                  </a:lnTo>
                  <a:lnTo>
                    <a:pt x="1629" y="331"/>
                  </a:lnTo>
                  <a:lnTo>
                    <a:pt x="1687" y="410"/>
                  </a:lnTo>
                  <a:lnTo>
                    <a:pt x="1735" y="497"/>
                  </a:lnTo>
                  <a:lnTo>
                    <a:pt x="1775" y="588"/>
                  </a:lnTo>
                  <a:lnTo>
                    <a:pt x="1802" y="682"/>
                  </a:lnTo>
                  <a:lnTo>
                    <a:pt x="1820" y="778"/>
                  </a:lnTo>
                  <a:lnTo>
                    <a:pt x="1827" y="877"/>
                  </a:lnTo>
                  <a:lnTo>
                    <a:pt x="1820" y="977"/>
                  </a:lnTo>
                  <a:lnTo>
                    <a:pt x="1802" y="1073"/>
                  </a:lnTo>
                  <a:lnTo>
                    <a:pt x="1775" y="1167"/>
                  </a:lnTo>
                  <a:lnTo>
                    <a:pt x="1735" y="1258"/>
                  </a:lnTo>
                  <a:lnTo>
                    <a:pt x="1687" y="1345"/>
                  </a:lnTo>
                  <a:lnTo>
                    <a:pt x="1629" y="1424"/>
                  </a:lnTo>
                  <a:lnTo>
                    <a:pt x="1559" y="1497"/>
                  </a:lnTo>
                  <a:lnTo>
                    <a:pt x="1483" y="1565"/>
                  </a:lnTo>
                  <a:lnTo>
                    <a:pt x="1400" y="1620"/>
                  </a:lnTo>
                  <a:lnTo>
                    <a:pt x="1309" y="1667"/>
                  </a:lnTo>
                  <a:lnTo>
                    <a:pt x="1215" y="1705"/>
                  </a:lnTo>
                  <a:lnTo>
                    <a:pt x="1117" y="1731"/>
                  </a:lnTo>
                  <a:lnTo>
                    <a:pt x="1017" y="1749"/>
                  </a:lnTo>
                  <a:lnTo>
                    <a:pt x="914" y="1755"/>
                  </a:lnTo>
                  <a:lnTo>
                    <a:pt x="810" y="1749"/>
                  </a:lnTo>
                  <a:lnTo>
                    <a:pt x="710" y="1731"/>
                  </a:lnTo>
                  <a:lnTo>
                    <a:pt x="612" y="1705"/>
                  </a:lnTo>
                  <a:lnTo>
                    <a:pt x="518" y="1667"/>
                  </a:lnTo>
                  <a:lnTo>
                    <a:pt x="427" y="1620"/>
                  </a:lnTo>
                  <a:lnTo>
                    <a:pt x="344" y="1565"/>
                  </a:lnTo>
                  <a:lnTo>
                    <a:pt x="268" y="1497"/>
                  </a:lnTo>
                  <a:lnTo>
                    <a:pt x="198" y="1424"/>
                  </a:lnTo>
                  <a:lnTo>
                    <a:pt x="140" y="1345"/>
                  </a:lnTo>
                  <a:lnTo>
                    <a:pt x="92" y="1258"/>
                  </a:lnTo>
                  <a:lnTo>
                    <a:pt x="52" y="1167"/>
                  </a:lnTo>
                  <a:lnTo>
                    <a:pt x="25" y="1073"/>
                  </a:lnTo>
                  <a:lnTo>
                    <a:pt x="7" y="977"/>
                  </a:lnTo>
                  <a:lnTo>
                    <a:pt x="0" y="877"/>
                  </a:lnTo>
                  <a:close/>
                </a:path>
              </a:pathLst>
            </a:custGeom>
            <a:solidFill>
              <a:srgbClr val="FFFFFF"/>
            </a:solidFill>
            <a:ln w="11430">
              <a:solidFill>
                <a:srgbClr val="000000"/>
              </a:solidFill>
              <a:prstDash val="solid"/>
              <a:round/>
              <a:headEnd/>
              <a:tailEnd/>
            </a:ln>
          </p:spPr>
          <p:txBody>
            <a:bodyPr/>
            <a:lstStyle/>
            <a:p>
              <a:endParaRPr lang="en-US" sz="1350"/>
            </a:p>
          </p:txBody>
        </p:sp>
        <p:sp>
          <p:nvSpPr>
            <p:cNvPr id="22546" name="Rectangle 17">
              <a:extLst>
                <a:ext uri="{FF2B5EF4-FFF2-40B4-BE49-F238E27FC236}">
                  <a16:creationId xmlns:a16="http://schemas.microsoft.com/office/drawing/2014/main" id="{B2F0DF63-2787-4B4A-BFD5-4CF03E8410BC}"/>
                </a:ext>
              </a:extLst>
            </p:cNvPr>
            <p:cNvSpPr>
              <a:spLocks noChangeArrowheads="1"/>
            </p:cNvSpPr>
            <p:nvPr/>
          </p:nvSpPr>
          <p:spPr bwMode="auto">
            <a:xfrm>
              <a:off x="5763" y="5578"/>
              <a:ext cx="93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275">
                  <a:solidFill>
                    <a:srgbClr val="000000"/>
                  </a:solidFill>
                  <a:latin typeface="Times New Roman" panose="02020603050405020304" pitchFamily="18" charset="0"/>
                  <a:ea typeface="Batang" panose="02030600000101010101" pitchFamily="18" charset="-127"/>
                  <a:cs typeface="Batang" panose="02030600000101010101" pitchFamily="18" charset="-127"/>
                </a:rPr>
                <a:t>Person</a:t>
              </a:r>
              <a:endParaRPr lang="en-US" altLang="en-US" sz="1500">
                <a:solidFill>
                  <a:srgbClr val="003D7E"/>
                </a:solidFill>
                <a:latin typeface="Times New Roman" panose="02020603050405020304" pitchFamily="18" charset="0"/>
              </a:endParaRPr>
            </a:p>
          </p:txBody>
        </p:sp>
        <p:sp>
          <p:nvSpPr>
            <p:cNvPr id="22547" name="Rectangle 18">
              <a:extLst>
                <a:ext uri="{FF2B5EF4-FFF2-40B4-BE49-F238E27FC236}">
                  <a16:creationId xmlns:a16="http://schemas.microsoft.com/office/drawing/2014/main" id="{58121941-1F59-4601-A768-54CB5943363E}"/>
                </a:ext>
              </a:extLst>
            </p:cNvPr>
            <p:cNvSpPr>
              <a:spLocks noChangeArrowheads="1"/>
            </p:cNvSpPr>
            <p:nvPr/>
          </p:nvSpPr>
          <p:spPr bwMode="auto">
            <a:xfrm>
              <a:off x="5211" y="4525"/>
              <a:ext cx="200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050">
                  <a:solidFill>
                    <a:srgbClr val="000000"/>
                  </a:solidFill>
                  <a:latin typeface="Times New Roman" panose="02020603050405020304" pitchFamily="18" charset="0"/>
                  <a:ea typeface="Batang" panose="02030600000101010101" pitchFamily="18" charset="-127"/>
                  <a:cs typeface="Batang" panose="02030600000101010101" pitchFamily="18" charset="-127"/>
                </a:rPr>
                <a:t>Family &amp; Friends</a:t>
              </a:r>
              <a:endParaRPr lang="en-US" altLang="en-US" sz="1500">
                <a:solidFill>
                  <a:srgbClr val="003D7E"/>
                </a:solidFill>
                <a:latin typeface="Times New Roman" panose="02020603050405020304" pitchFamily="18" charset="0"/>
              </a:endParaRPr>
            </a:p>
          </p:txBody>
        </p:sp>
        <p:sp>
          <p:nvSpPr>
            <p:cNvPr id="22548" name="Rectangle 19">
              <a:extLst>
                <a:ext uri="{FF2B5EF4-FFF2-40B4-BE49-F238E27FC236}">
                  <a16:creationId xmlns:a16="http://schemas.microsoft.com/office/drawing/2014/main" id="{1EAE6B3A-DE11-4377-83DD-CADE4925E2CA}"/>
                </a:ext>
              </a:extLst>
            </p:cNvPr>
            <p:cNvSpPr>
              <a:spLocks noChangeArrowheads="1"/>
            </p:cNvSpPr>
            <p:nvPr/>
          </p:nvSpPr>
          <p:spPr bwMode="auto">
            <a:xfrm>
              <a:off x="5240" y="3783"/>
              <a:ext cx="2050"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050">
                  <a:solidFill>
                    <a:srgbClr val="000000"/>
                  </a:solidFill>
                  <a:latin typeface="Times New Roman" panose="02020603050405020304" pitchFamily="18" charset="0"/>
                  <a:ea typeface="Batang" panose="02030600000101010101" pitchFamily="18" charset="-127"/>
                  <a:cs typeface="Batang" panose="02030600000101010101" pitchFamily="18" charset="-127"/>
                </a:rPr>
                <a:t>Nonpaid Supports</a:t>
              </a:r>
              <a:endParaRPr lang="en-US" altLang="en-US" sz="1500">
                <a:solidFill>
                  <a:srgbClr val="003D7E"/>
                </a:solidFill>
                <a:latin typeface="Times New Roman" panose="02020603050405020304" pitchFamily="18" charset="0"/>
              </a:endParaRPr>
            </a:p>
          </p:txBody>
        </p:sp>
        <p:sp>
          <p:nvSpPr>
            <p:cNvPr id="22549" name="Rectangle 20">
              <a:extLst>
                <a:ext uri="{FF2B5EF4-FFF2-40B4-BE49-F238E27FC236}">
                  <a16:creationId xmlns:a16="http://schemas.microsoft.com/office/drawing/2014/main" id="{8D0F69DE-A7FC-4F3E-AEBF-C72087E627C9}"/>
                </a:ext>
              </a:extLst>
            </p:cNvPr>
            <p:cNvSpPr>
              <a:spLocks noChangeArrowheads="1"/>
            </p:cNvSpPr>
            <p:nvPr/>
          </p:nvSpPr>
          <p:spPr bwMode="auto">
            <a:xfrm>
              <a:off x="5185" y="2932"/>
              <a:ext cx="191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050">
                  <a:solidFill>
                    <a:srgbClr val="000000"/>
                  </a:solidFill>
                  <a:latin typeface="Times New Roman" panose="02020603050405020304" pitchFamily="18" charset="0"/>
                  <a:ea typeface="Batang" panose="02030600000101010101" pitchFamily="18" charset="-127"/>
                  <a:cs typeface="Batang" panose="02030600000101010101" pitchFamily="18" charset="-127"/>
                </a:rPr>
                <a:t>Generic Services</a:t>
              </a:r>
              <a:endParaRPr lang="en-US" altLang="en-US" sz="1500">
                <a:solidFill>
                  <a:srgbClr val="003D7E"/>
                </a:solidFill>
                <a:latin typeface="Times New Roman" panose="02020603050405020304" pitchFamily="18" charset="0"/>
              </a:endParaRPr>
            </a:p>
          </p:txBody>
        </p:sp>
        <p:sp>
          <p:nvSpPr>
            <p:cNvPr id="22550" name="Rectangle 21">
              <a:extLst>
                <a:ext uri="{FF2B5EF4-FFF2-40B4-BE49-F238E27FC236}">
                  <a16:creationId xmlns:a16="http://schemas.microsoft.com/office/drawing/2014/main" id="{99D1BB38-6241-44A5-A73D-8C1E5D188D9B}"/>
                </a:ext>
              </a:extLst>
            </p:cNvPr>
            <p:cNvSpPr>
              <a:spLocks noChangeArrowheads="1"/>
            </p:cNvSpPr>
            <p:nvPr/>
          </p:nvSpPr>
          <p:spPr bwMode="auto">
            <a:xfrm>
              <a:off x="5085" y="2175"/>
              <a:ext cx="232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050">
                  <a:solidFill>
                    <a:srgbClr val="000000"/>
                  </a:solidFill>
                  <a:latin typeface="Times New Roman" panose="02020603050405020304" pitchFamily="18" charset="0"/>
                  <a:ea typeface="Batang" panose="02030600000101010101" pitchFamily="18" charset="-127"/>
                  <a:cs typeface="Batang" panose="02030600000101010101" pitchFamily="18" charset="-127"/>
                </a:rPr>
                <a:t>Specialized Services</a:t>
              </a:r>
              <a:endParaRPr lang="en-US" altLang="en-US" sz="1500">
                <a:solidFill>
                  <a:srgbClr val="003D7E"/>
                </a:solidFill>
                <a:latin typeface="Times New Roman" panose="02020603050405020304" pitchFamily="18" charset="0"/>
              </a:endParaRPr>
            </a:p>
          </p:txBody>
        </p:sp>
      </p:grpSp>
      <p:pic>
        <p:nvPicPr>
          <p:cNvPr id="22532" name="Content Placeholder 2">
            <a:extLst>
              <a:ext uri="{FF2B5EF4-FFF2-40B4-BE49-F238E27FC236}">
                <a16:creationId xmlns:a16="http://schemas.microsoft.com/office/drawing/2014/main" id="{9761E0D2-A6AD-4F9D-88AB-1F36979FA0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03539" y="3688608"/>
            <a:ext cx="570309" cy="579955"/>
          </a:xfrm>
        </p:spPr>
      </p:pic>
      <p:sp>
        <p:nvSpPr>
          <p:cNvPr id="22533" name="Rectangle 4">
            <a:extLst>
              <a:ext uri="{FF2B5EF4-FFF2-40B4-BE49-F238E27FC236}">
                <a16:creationId xmlns:a16="http://schemas.microsoft.com/office/drawing/2014/main" id="{69D932F3-093C-4465-A92D-DD54E57F495B}"/>
              </a:ext>
            </a:extLst>
          </p:cNvPr>
          <p:cNvSpPr>
            <a:spLocks noChangeArrowheads="1"/>
          </p:cNvSpPr>
          <p:nvPr/>
        </p:nvSpPr>
        <p:spPr bwMode="auto">
          <a:xfrm>
            <a:off x="158620" y="1347187"/>
            <a:ext cx="440053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34290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 typeface="Arial" panose="020B0604020202020204" pitchFamily="34" charset="0"/>
              <a:buChar char="•"/>
            </a:pPr>
            <a:r>
              <a:rPr lang="en-US" altLang="en-US" sz="1800" dirty="0">
                <a:solidFill>
                  <a:schemeClr val="tx1"/>
                </a:solidFill>
                <a:latin typeface="+mn-lt"/>
                <a:cs typeface="Times New Roman" panose="02020603050405020304" pitchFamily="18" charset="0"/>
              </a:rPr>
              <a:t>promote the interests and causes of individuals with or without disabilities;</a:t>
            </a:r>
          </a:p>
          <a:p>
            <a:pPr>
              <a:spcBef>
                <a:spcPct val="0"/>
              </a:spcBef>
              <a:buClrTx/>
              <a:buFont typeface="Arial" panose="020B0604020202020204" pitchFamily="34" charset="0"/>
              <a:buChar char="•"/>
            </a:pPr>
            <a:endParaRPr lang="en-US" altLang="en-US" sz="1800" dirty="0">
              <a:solidFill>
                <a:schemeClr val="tx1"/>
              </a:solidFill>
              <a:latin typeface="+mn-lt"/>
              <a:cs typeface="Times New Roman" panose="02020603050405020304" pitchFamily="18" charset="0"/>
            </a:endParaRPr>
          </a:p>
          <a:p>
            <a:pPr>
              <a:spcBef>
                <a:spcPct val="0"/>
              </a:spcBef>
              <a:buClrTx/>
              <a:buFont typeface="Arial" panose="020B0604020202020204" pitchFamily="34" charset="0"/>
              <a:buChar char="•"/>
            </a:pPr>
            <a:r>
              <a:rPr lang="en-US" altLang="en-US" sz="1800" dirty="0">
                <a:solidFill>
                  <a:schemeClr val="tx1"/>
                </a:solidFill>
                <a:latin typeface="+mn-lt"/>
                <a:cs typeface="Times New Roman" panose="02020603050405020304" pitchFamily="18" charset="0"/>
              </a:rPr>
              <a:t>enable them to access opportunities, information, and relationships inherent within integrated work and living environments;</a:t>
            </a:r>
          </a:p>
          <a:p>
            <a:pPr>
              <a:spcBef>
                <a:spcPct val="0"/>
              </a:spcBef>
              <a:buClrTx/>
              <a:buFont typeface="Arial" panose="020B0604020202020204" pitchFamily="34" charset="0"/>
              <a:buChar char="•"/>
            </a:pPr>
            <a:endParaRPr lang="en-US" altLang="en-US" sz="1800" dirty="0">
              <a:solidFill>
                <a:schemeClr val="tx1"/>
              </a:solidFill>
              <a:latin typeface="+mn-lt"/>
              <a:cs typeface="Times New Roman" panose="02020603050405020304" pitchFamily="18" charset="0"/>
            </a:endParaRPr>
          </a:p>
          <a:p>
            <a:pPr>
              <a:spcBef>
                <a:spcPct val="0"/>
              </a:spcBef>
              <a:buClrTx/>
              <a:buFont typeface="Arial" panose="020B0604020202020204" pitchFamily="34" charset="0"/>
              <a:buChar char="•"/>
            </a:pPr>
            <a:r>
              <a:rPr lang="en-US" altLang="en-US" sz="1800" dirty="0">
                <a:solidFill>
                  <a:schemeClr val="tx1"/>
                </a:solidFill>
                <a:latin typeface="+mn-lt"/>
                <a:cs typeface="Times New Roman" panose="02020603050405020304" pitchFamily="18" charset="0"/>
              </a:rPr>
              <a:t>results in enhanced interdependence, productivity, community inclusion, life satisfaction, and human functioning. </a:t>
            </a:r>
          </a:p>
          <a:p>
            <a:pPr>
              <a:spcBef>
                <a:spcPct val="0"/>
              </a:spcBef>
              <a:buClrTx/>
              <a:buFont typeface="Arial" panose="020B0604020202020204" pitchFamily="34" charset="0"/>
              <a:buChar char="•"/>
            </a:pPr>
            <a:endParaRPr lang="en-US" altLang="en-US" sz="1800" dirty="0">
              <a:solidFill>
                <a:schemeClr val="tx1"/>
              </a:solidFill>
              <a:latin typeface="+mn-lt"/>
              <a:cs typeface="Times New Roman" panose="02020603050405020304" pitchFamily="18" charset="0"/>
            </a:endParaRPr>
          </a:p>
          <a:p>
            <a:pPr lvl="1">
              <a:spcBef>
                <a:spcPct val="0"/>
              </a:spcBef>
              <a:buClrTx/>
              <a:buFontTx/>
              <a:buNone/>
            </a:pPr>
            <a:r>
              <a:rPr lang="en-US" altLang="en-US" sz="1800" b="1" dirty="0">
                <a:solidFill>
                  <a:schemeClr val="tx1"/>
                </a:solidFill>
                <a:latin typeface="+mn-lt"/>
                <a:cs typeface="Times New Roman" panose="02020603050405020304" pitchFamily="18" charset="0"/>
              </a:rPr>
              <a:t>In other words, anything that enable a person to live a self-determined life.</a:t>
            </a:r>
          </a:p>
        </p:txBody>
      </p:sp>
      <p:sp>
        <p:nvSpPr>
          <p:cNvPr id="2" name="Rectangle 1">
            <a:extLst>
              <a:ext uri="{FF2B5EF4-FFF2-40B4-BE49-F238E27FC236}">
                <a16:creationId xmlns:a16="http://schemas.microsoft.com/office/drawing/2014/main" id="{E2190091-A0E7-421D-AF9E-88C42B37F228}"/>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995833C-76DE-2494-9FE2-B8A5D0453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2CC12F4-BF34-4783-9119-E0E42882C3BF}"/>
              </a:ext>
            </a:extLst>
          </p:cNvPr>
          <p:cNvSpPr>
            <a:spLocks noGrp="1"/>
          </p:cNvSpPr>
          <p:nvPr>
            <p:ph type="title"/>
          </p:nvPr>
        </p:nvSpPr>
        <p:spPr>
          <a:xfrm>
            <a:off x="570483" y="357312"/>
            <a:ext cx="8242439" cy="706151"/>
          </a:xfrm>
        </p:spPr>
        <p:txBody>
          <a:bodyPr>
            <a:no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Dignity, Autonomy, and Choice</a:t>
            </a:r>
          </a:p>
        </p:txBody>
      </p:sp>
      <p:sp>
        <p:nvSpPr>
          <p:cNvPr id="3" name="Rectangle 2">
            <a:extLst>
              <a:ext uri="{FF2B5EF4-FFF2-40B4-BE49-F238E27FC236}">
                <a16:creationId xmlns:a16="http://schemas.microsoft.com/office/drawing/2014/main" id="{E4BABA21-FA2B-4CDE-8B28-8EBF709F03A7}"/>
              </a:ext>
            </a:extLst>
          </p:cNvPr>
          <p:cNvSpPr/>
          <p:nvPr/>
        </p:nvSpPr>
        <p:spPr>
          <a:xfrm>
            <a:off x="2761103" y="3651413"/>
            <a:ext cx="3861197" cy="1938992"/>
          </a:xfrm>
          <a:prstGeom prst="rect">
            <a:avLst/>
          </a:prstGeom>
        </p:spPr>
        <p:txBody>
          <a:bodyPr>
            <a:spAutoFit/>
          </a:bodyPr>
          <a:lstStyle/>
          <a:p>
            <a:pPr marL="85725">
              <a:defRPr/>
            </a:pPr>
            <a:r>
              <a:rPr lang="en-US" sz="2000" dirty="0">
                <a:effectLst>
                  <a:outerShdw blurRad="38100" dist="38100" dir="2700000" algn="tl">
                    <a:srgbClr val="000000">
                      <a:alpha val="43137"/>
                    </a:srgbClr>
                  </a:outerShdw>
                </a:effectLst>
                <a:cs typeface="Times New Roman" pitchFamily="18" charset="0"/>
              </a:rPr>
              <a:t>Article 3-General Principles, United Nations a. Respect for inherent dignity, individual autonomy including the freedom to make one’s own choices, and independence of persons;</a:t>
            </a:r>
          </a:p>
        </p:txBody>
      </p:sp>
      <p:pic>
        <p:nvPicPr>
          <p:cNvPr id="2050" name="Picture 2" descr="Image result for dignity CRPD">
            <a:extLst>
              <a:ext uri="{FF2B5EF4-FFF2-40B4-BE49-F238E27FC236}">
                <a16:creationId xmlns:a16="http://schemas.microsoft.com/office/drawing/2014/main" id="{CEB77E75-BDA7-4E7D-AD76-FAC774F7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47" y="1564193"/>
            <a:ext cx="4106513" cy="1765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4C9D8D-315E-EEE3-CA4B-705B18D641B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D3EA1C6-91F5-5E43-AF38-3ED062046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97730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B862DA2-704B-4DE7-8148-EF82018049DF}"/>
              </a:ext>
            </a:extLst>
          </p:cNvPr>
          <p:cNvSpPr>
            <a:spLocks noGrp="1" noChangeArrowheads="1"/>
          </p:cNvSpPr>
          <p:nvPr>
            <p:ph type="title"/>
          </p:nvPr>
        </p:nvSpPr>
        <p:spPr>
          <a:xfrm>
            <a:off x="508001" y="4431729"/>
            <a:ext cx="6447501" cy="990600"/>
          </a:xfrm>
        </p:spPr>
        <p:txBody>
          <a:bodyPr anchor="ctr">
            <a:normAutofit/>
          </a:bodyPr>
          <a:lstStyle/>
          <a:p>
            <a:r>
              <a:rPr lang="en-US" altLang="en-US" sz="3300">
                <a:solidFill>
                  <a:schemeClr val="bg1"/>
                </a:solidFill>
                <a:latin typeface="Times New Roman" panose="02020603050405020304" pitchFamily="18" charset="0"/>
                <a:cs typeface="Times New Roman" panose="02020603050405020304" pitchFamily="18" charset="0"/>
              </a:rPr>
              <a:t>Inherent Dignity</a:t>
            </a:r>
          </a:p>
        </p:txBody>
      </p:sp>
      <p:graphicFrame>
        <p:nvGraphicFramePr>
          <p:cNvPr id="8196" name="Content Placeholder 2">
            <a:extLst>
              <a:ext uri="{FF2B5EF4-FFF2-40B4-BE49-F238E27FC236}">
                <a16:creationId xmlns:a16="http://schemas.microsoft.com/office/drawing/2014/main" id="{8D6D4439-EE2B-408F-B734-2E3C0E262819}"/>
              </a:ext>
            </a:extLst>
          </p:cNvPr>
          <p:cNvGraphicFramePr>
            <a:graphicFrameLocks noGrp="1"/>
          </p:cNvGraphicFramePr>
          <p:nvPr>
            <p:ph idx="1"/>
          </p:nvPr>
        </p:nvGraphicFramePr>
        <p:xfrm>
          <a:off x="482204" y="1339454"/>
          <a:ext cx="8179594" cy="2922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AFA235ED-6EB6-386B-7CD4-11289B50A84D}"/>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B37414D-EEFF-4785-FD0D-05967FBA0E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11230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2233-DBD7-4DF6-AF9E-95BCE1D0AC26}"/>
              </a:ext>
            </a:extLst>
          </p:cNvPr>
          <p:cNvSpPr>
            <a:spLocks noGrp="1"/>
          </p:cNvSpPr>
          <p:nvPr>
            <p:ph type="title"/>
          </p:nvPr>
        </p:nvSpPr>
        <p:spPr>
          <a:xfrm>
            <a:off x="295275" y="365126"/>
            <a:ext cx="8696325" cy="1325563"/>
          </a:xfrm>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The Principle of Normalization in </a:t>
            </a:r>
            <a:br>
              <a:rPr lang="en-US" sz="3600" b="1" dirty="0">
                <a:latin typeface="Calibri Light" panose="020F0302020204030204" pitchFamily="34" charset="0"/>
                <a:ea typeface="Calibri Light" panose="020F0302020204030204" pitchFamily="34" charset="0"/>
                <a:cs typeface="Calibri Light" panose="020F0302020204030204" pitchFamily="34" charset="0"/>
              </a:rPr>
            </a:br>
            <a:r>
              <a:rPr lang="en-US" sz="3600" b="1" dirty="0">
                <a:latin typeface="Calibri Light" panose="020F0302020204030204" pitchFamily="34" charset="0"/>
                <a:ea typeface="Calibri Light" panose="020F0302020204030204" pitchFamily="34" charset="0"/>
                <a:cs typeface="Calibri Light" panose="020F0302020204030204" pitchFamily="34" charset="0"/>
              </a:rPr>
              <a:t>Human Services</a:t>
            </a:r>
          </a:p>
        </p:txBody>
      </p:sp>
      <p:pic>
        <p:nvPicPr>
          <p:cNvPr id="6" name="Content Placeholder 5" descr="A group of people sitting at a table&#10;&#10;Description automatically generated">
            <a:extLst>
              <a:ext uri="{FF2B5EF4-FFF2-40B4-BE49-F238E27FC236}">
                <a16:creationId xmlns:a16="http://schemas.microsoft.com/office/drawing/2014/main" id="{774D36BF-F9E3-4561-9503-EE529F2F57E9}"/>
              </a:ext>
            </a:extLst>
          </p:cNvPr>
          <p:cNvPicPr>
            <a:picLocks noGrp="1" noChangeAspect="1"/>
          </p:cNvPicPr>
          <p:nvPr>
            <p:ph sz="half" idx="1"/>
          </p:nvPr>
        </p:nvPicPr>
        <p:blipFill>
          <a:blip r:embed="rId2"/>
          <a:stretch>
            <a:fillRect/>
          </a:stretch>
        </p:blipFill>
        <p:spPr>
          <a:xfrm>
            <a:off x="508397" y="2883891"/>
            <a:ext cx="3137297" cy="2098679"/>
          </a:xfrm>
        </p:spPr>
      </p:pic>
      <p:pic>
        <p:nvPicPr>
          <p:cNvPr id="5122" name="Picture 2" descr="Image result for Wolfensberger &quot;Principle of Normalization in Human Services&quot;">
            <a:extLst>
              <a:ext uri="{FF2B5EF4-FFF2-40B4-BE49-F238E27FC236}">
                <a16:creationId xmlns:a16="http://schemas.microsoft.com/office/drawing/2014/main" id="{879D65DF-7BFB-40E9-9386-1F113ACF49B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82066" y="2477691"/>
            <a:ext cx="2008643" cy="29110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CBEEAF-CA91-005C-5F1B-085508547949}"/>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62A4FA-5F03-4159-2690-BB6F109DB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5426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BDE42D5-5AC9-4675-8C5A-2FC1FD7AAFBC}"/>
              </a:ext>
            </a:extLst>
          </p:cNvPr>
          <p:cNvSpPr>
            <a:spLocks noGrp="1" noChangeArrowheads="1"/>
          </p:cNvSpPr>
          <p:nvPr>
            <p:ph type="title"/>
          </p:nvPr>
        </p:nvSpPr>
        <p:spPr>
          <a:xfrm>
            <a:off x="4152551" y="857250"/>
            <a:ext cx="4300569" cy="1447800"/>
          </a:xfrm>
        </p:spPr>
        <p:txBody>
          <a:bodyPr vert="horz" lIns="68580" tIns="34290" rIns="68580" bIns="34290" rtlCol="0" anchor="t">
            <a:normAutofit/>
          </a:bodyPr>
          <a:lstStyle/>
          <a:p>
            <a:pPr>
              <a:lnSpc>
                <a:spcPct val="90000"/>
              </a:lnSpc>
            </a:pPr>
            <a:r>
              <a:rPr lang="en-US" altLang="en-US" sz="2100" dirty="0">
                <a:cs typeface="Times New Roman" panose="02020603050405020304" pitchFamily="18" charset="0"/>
              </a:rPr>
              <a:t>The Right to Self-Determination</a:t>
            </a:r>
            <a:br>
              <a:rPr lang="en-US" altLang="en-US" sz="1500" dirty="0">
                <a:cs typeface="Times New Roman" panose="02020603050405020304" pitchFamily="18" charset="0"/>
              </a:rPr>
            </a:br>
            <a:r>
              <a:rPr lang="en-US" altLang="en-US" sz="1500" dirty="0">
                <a:cs typeface="Times New Roman" panose="02020603050405020304" pitchFamily="18" charset="0"/>
              </a:rPr>
              <a:t>	</a:t>
            </a:r>
            <a:br>
              <a:rPr lang="en-US" altLang="en-US" sz="1500" dirty="0">
                <a:cs typeface="Times New Roman" panose="02020603050405020304" pitchFamily="18" charset="0"/>
              </a:rPr>
            </a:br>
            <a:r>
              <a:rPr lang="en-US" altLang="en-US" sz="1500" dirty="0">
                <a:cs typeface="Times New Roman" panose="02020603050405020304" pitchFamily="18" charset="0"/>
              </a:rPr>
              <a:t>Bengt </a:t>
            </a:r>
            <a:r>
              <a:rPr lang="en-US" altLang="en-US" sz="1500" dirty="0" err="1">
                <a:cs typeface="Times New Roman" panose="02020603050405020304" pitchFamily="18" charset="0"/>
              </a:rPr>
              <a:t>Nirje</a:t>
            </a:r>
            <a:r>
              <a:rPr lang="en-US" altLang="en-US" sz="1500" dirty="0">
                <a:cs typeface="Times New Roman" panose="02020603050405020304" pitchFamily="18" charset="0"/>
              </a:rPr>
              <a:t> (1972)</a:t>
            </a:r>
          </a:p>
        </p:txBody>
      </p:sp>
      <p:sp>
        <p:nvSpPr>
          <p:cNvPr id="24579" name="Content Placeholder 3">
            <a:extLst>
              <a:ext uri="{FF2B5EF4-FFF2-40B4-BE49-F238E27FC236}">
                <a16:creationId xmlns:a16="http://schemas.microsoft.com/office/drawing/2014/main" id="{30D4683F-7359-4502-905C-BACC68A068D7}"/>
              </a:ext>
            </a:extLst>
          </p:cNvPr>
          <p:cNvSpPr>
            <a:spLocks noGrp="1" noChangeArrowheads="1"/>
          </p:cNvSpPr>
          <p:nvPr>
            <p:ph sz="half" idx="1"/>
          </p:nvPr>
        </p:nvSpPr>
        <p:spPr>
          <a:xfrm>
            <a:off x="3907173" y="2163963"/>
            <a:ext cx="4545947" cy="3523058"/>
          </a:xfrm>
        </p:spPr>
        <p:txBody>
          <a:bodyPr vert="horz" lIns="68580" tIns="34290" rIns="68580" bIns="34290" rtlCol="0">
            <a:normAutofit/>
          </a:bodyPr>
          <a:lstStyle/>
          <a:p>
            <a:pPr marL="85725" indent="0"/>
            <a:r>
              <a:rPr lang="en-US" altLang="en-US" sz="1400" dirty="0">
                <a:latin typeface="+mj-lt"/>
                <a:cs typeface="Times New Roman" panose="02020603050405020304" pitchFamily="18" charset="0"/>
              </a:rPr>
              <a:t>One major facet of the normalization principle is to create conditions through which a disabled person experiences the normal </a:t>
            </a:r>
            <a:r>
              <a:rPr lang="en-US" altLang="en-US" sz="1400" b="1" dirty="0">
                <a:solidFill>
                  <a:schemeClr val="accent1"/>
                </a:solidFill>
                <a:latin typeface="+mj-lt"/>
                <a:cs typeface="Times New Roman" panose="02020603050405020304" pitchFamily="18" charset="0"/>
              </a:rPr>
              <a:t>respect</a:t>
            </a:r>
            <a:r>
              <a:rPr lang="en-US" altLang="en-US" sz="1400" dirty="0">
                <a:latin typeface="+mj-lt"/>
                <a:cs typeface="Times New Roman" panose="02020603050405020304" pitchFamily="18" charset="0"/>
              </a:rPr>
              <a:t> to which any human being is entitled.  Thus, the choices, wishes, desired, and aspirations of a disabled person have to be taken into consideration as much as possible in actions affecting him.  To assert oneself with one’s family, friends, neighbors, co-workers, other people, or vis-à-vis an agency is difficult for many persons.  It is especially difficult for someone who has a disability or is otherwise perceived as devalued.  But, in the end, even the impaired person has to manage as a distinct individual, and thus has his </a:t>
            </a:r>
            <a:r>
              <a:rPr lang="en-US" altLang="en-US" sz="1400" dirty="0">
                <a:solidFill>
                  <a:schemeClr val="accent1"/>
                </a:solidFill>
                <a:latin typeface="+mj-lt"/>
                <a:cs typeface="Times New Roman" panose="02020603050405020304" pitchFamily="18" charset="0"/>
              </a:rPr>
              <a:t>identity</a:t>
            </a:r>
            <a:r>
              <a:rPr lang="en-US" altLang="en-US" sz="1400" dirty="0">
                <a:latin typeface="+mj-lt"/>
                <a:cs typeface="Times New Roman" panose="02020603050405020304" pitchFamily="18" charset="0"/>
              </a:rPr>
              <a:t> defined to himself, and to others, through the circumstances and conditions of his existence.  </a:t>
            </a:r>
            <a:r>
              <a:rPr lang="en-US" altLang="en-US" sz="1400" b="1" dirty="0">
                <a:latin typeface="+mj-lt"/>
                <a:cs typeface="Times New Roman" panose="02020603050405020304" pitchFamily="18" charset="0"/>
              </a:rPr>
              <a:t>Thus, the road to self-determination is indeed both difficult and all-important for a person who is impaired.</a:t>
            </a:r>
          </a:p>
        </p:txBody>
      </p:sp>
      <p:pic>
        <p:nvPicPr>
          <p:cNvPr id="24580" name="Picture 4" descr="Bengt Nirje">
            <a:extLst>
              <a:ext uri="{FF2B5EF4-FFF2-40B4-BE49-F238E27FC236}">
                <a16:creationId xmlns:a16="http://schemas.microsoft.com/office/drawing/2014/main" id="{292790E4-11B6-4C2D-8E1C-11F5214CF27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814" r="1" b="1"/>
          <a:stretch/>
        </p:blipFill>
        <p:spPr>
          <a:xfrm>
            <a:off x="15" y="857250"/>
            <a:ext cx="4046205" cy="51435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E16B2AAB-808F-21D7-3DBE-FB6F959CE51D}"/>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D4FA68-F5BE-7633-047B-0F1DB19A6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8136-7900-46AE-A95C-452F6EB986A5}"/>
              </a:ext>
            </a:extLst>
          </p:cNvPr>
          <p:cNvSpPr>
            <a:spLocks noGrp="1"/>
          </p:cNvSpPr>
          <p:nvPr>
            <p:ph type="title"/>
          </p:nvPr>
        </p:nvSpPr>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Self-Determination and Autonomy</a:t>
            </a:r>
          </a:p>
        </p:txBody>
      </p:sp>
      <p:pic>
        <p:nvPicPr>
          <p:cNvPr id="5" name="Content Placeholder 4" descr="A screenshot of a social media post&#10;&#10;Description automatically generated">
            <a:extLst>
              <a:ext uri="{FF2B5EF4-FFF2-40B4-BE49-F238E27FC236}">
                <a16:creationId xmlns:a16="http://schemas.microsoft.com/office/drawing/2014/main" id="{008D930D-9673-4D31-9B42-B0B5275859C4}"/>
              </a:ext>
            </a:extLst>
          </p:cNvPr>
          <p:cNvPicPr>
            <a:picLocks noGrp="1" noChangeAspect="1"/>
          </p:cNvPicPr>
          <p:nvPr>
            <p:ph idx="1"/>
          </p:nvPr>
        </p:nvPicPr>
        <p:blipFill>
          <a:blip r:embed="rId2"/>
          <a:stretch>
            <a:fillRect/>
          </a:stretch>
        </p:blipFill>
        <p:spPr>
          <a:xfrm>
            <a:off x="715006" y="1940090"/>
            <a:ext cx="7800343" cy="3790150"/>
          </a:xfrm>
        </p:spPr>
      </p:pic>
      <p:sp>
        <p:nvSpPr>
          <p:cNvPr id="3" name="Rectangle 2">
            <a:extLst>
              <a:ext uri="{FF2B5EF4-FFF2-40B4-BE49-F238E27FC236}">
                <a16:creationId xmlns:a16="http://schemas.microsoft.com/office/drawing/2014/main" id="{EB348400-3329-CD8E-5E04-6824B0ECECBB}"/>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5DB5F08-B3D8-E944-662A-7E3239E7B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5834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C84630B2-F75B-4592-8FAF-C37215BB282B}"/>
              </a:ext>
            </a:extLst>
          </p:cNvPr>
          <p:cNvSpPr>
            <a:spLocks noGrp="1" noChangeArrowheads="1"/>
          </p:cNvSpPr>
          <p:nvPr>
            <p:ph type="body" sz="half" idx="1"/>
          </p:nvPr>
        </p:nvSpPr>
        <p:spPr>
          <a:xfrm>
            <a:off x="581023" y="1758587"/>
            <a:ext cx="4383639" cy="3786751"/>
          </a:xfrm>
        </p:spPr>
        <p:txBody>
          <a:bodyPr>
            <a:normAutofit/>
          </a:bodyPr>
          <a:lstStyle/>
          <a:p>
            <a:pPr marL="0" indent="0">
              <a:buNone/>
            </a:pPr>
            <a:r>
              <a:rPr lang="en-US" altLang="en-US" sz="2400" dirty="0">
                <a:latin typeface="Calibri "/>
                <a:cs typeface="Times New Roman" panose="02020603050405020304" pitchFamily="18" charset="0"/>
              </a:rPr>
              <a:t>The world in which we live is not always safe, secure and predictable.... </a:t>
            </a:r>
          </a:p>
          <a:p>
            <a:pPr marL="0" indent="0">
              <a:buNone/>
            </a:pPr>
            <a:r>
              <a:rPr lang="en-US" altLang="en-US" sz="2400" dirty="0">
                <a:latin typeface="Calibri "/>
                <a:cs typeface="Times New Roman" panose="02020603050405020304" pitchFamily="18" charset="0"/>
              </a:rPr>
              <a:t>We must work to develop every human resource within us in order to prepare for these days.  </a:t>
            </a:r>
          </a:p>
          <a:p>
            <a:pPr marL="0" indent="0">
              <a:buNone/>
            </a:pPr>
            <a:r>
              <a:rPr lang="en-US" altLang="en-US" sz="2400" dirty="0">
                <a:latin typeface="Calibri "/>
                <a:cs typeface="Times New Roman" panose="02020603050405020304" pitchFamily="18" charset="0"/>
              </a:rPr>
              <a:t>To deny any person their fair share of risk experiences is to further limit them for healthy living.  (p. 199)</a:t>
            </a:r>
          </a:p>
          <a:p>
            <a:pPr marL="0" indent="0">
              <a:buNone/>
            </a:pPr>
            <a:endParaRPr lang="en-US" altLang="en-US" sz="1800" b="1" dirty="0">
              <a:solidFill>
                <a:schemeClr val="accent2"/>
              </a:solidFill>
            </a:endParaRPr>
          </a:p>
        </p:txBody>
      </p:sp>
      <p:pic>
        <p:nvPicPr>
          <p:cNvPr id="26627" name="Picture 4" descr="picture the Robert and Martha Perske">
            <a:hlinkClick r:id="rId2"/>
            <a:extLst>
              <a:ext uri="{FF2B5EF4-FFF2-40B4-BE49-F238E27FC236}">
                <a16:creationId xmlns:a16="http://schemas.microsoft.com/office/drawing/2014/main" id="{9068A751-BD0A-49D1-86A7-A693B06EBE0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584468" y="2002035"/>
            <a:ext cx="2306240" cy="28539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a:extLst>
              <a:ext uri="{FF2B5EF4-FFF2-40B4-BE49-F238E27FC236}">
                <a16:creationId xmlns:a16="http://schemas.microsoft.com/office/drawing/2014/main" id="{C5CC5C35-2B4B-4AFB-83E1-B5AA2D1448DC}"/>
              </a:ext>
            </a:extLst>
          </p:cNvPr>
          <p:cNvSpPr>
            <a:spLocks noGrp="1" noChangeArrowheads="1"/>
          </p:cNvSpPr>
          <p:nvPr>
            <p:ph type="title"/>
          </p:nvPr>
        </p:nvSpPr>
        <p:spPr>
          <a:xfrm>
            <a:off x="999468" y="420260"/>
            <a:ext cx="7011714" cy="857250"/>
          </a:xfrm>
        </p:spPr>
        <p:txBody>
          <a:bodyPr>
            <a:normAutofit fontScale="90000"/>
          </a:bodyPr>
          <a:lstStyle/>
          <a:p>
            <a:pPr algn="ctr"/>
            <a:r>
              <a:rPr lang="en-US" altLang="en-US" sz="4000" b="1" dirty="0">
                <a:latin typeface="Calibri Light" panose="020F0302020204030204" pitchFamily="34" charset="0"/>
                <a:ea typeface="Calibri Light" panose="020F0302020204030204" pitchFamily="34" charset="0"/>
                <a:cs typeface="Calibri Light" panose="020F0302020204030204" pitchFamily="34" charset="0"/>
              </a:rPr>
              <a:t>The Dignity of Risk</a:t>
            </a:r>
            <a:br>
              <a:rPr lang="en-US" altLang="en-US" b="1" dirty="0">
                <a:cs typeface="Times New Roman" panose="02020603050405020304" pitchFamily="18" charset="0"/>
              </a:rPr>
            </a:br>
            <a:r>
              <a:rPr lang="en-US" altLang="en-US" b="1" dirty="0">
                <a:cs typeface="Times New Roman" panose="02020603050405020304" pitchFamily="18" charset="0"/>
              </a:rPr>
              <a:t>				       </a:t>
            </a:r>
            <a:r>
              <a:rPr lang="en-US" altLang="en-US" sz="2100" dirty="0">
                <a:cs typeface="Times New Roman" panose="02020603050405020304" pitchFamily="18" charset="0"/>
              </a:rPr>
              <a:t>Robert Perske (1972)</a:t>
            </a:r>
          </a:p>
        </p:txBody>
      </p:sp>
      <p:sp>
        <p:nvSpPr>
          <p:cNvPr id="2" name="Rectangle 1">
            <a:extLst>
              <a:ext uri="{FF2B5EF4-FFF2-40B4-BE49-F238E27FC236}">
                <a16:creationId xmlns:a16="http://schemas.microsoft.com/office/drawing/2014/main" id="{D792D311-C7BA-C076-77D8-EDFEDA509A5D}"/>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6274CCA-9616-0F05-2B15-D89DF31C9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1029">
            <a:extLst>
              <a:ext uri="{FF2B5EF4-FFF2-40B4-BE49-F238E27FC236}">
                <a16:creationId xmlns:a16="http://schemas.microsoft.com/office/drawing/2014/main" id="{2DCE4C80-5C5D-4793-8E79-3E7542B91E52}"/>
              </a:ext>
            </a:extLst>
          </p:cNvPr>
          <p:cNvSpPr>
            <a:spLocks noGrp="1" noChangeArrowheads="1"/>
          </p:cNvSpPr>
          <p:nvPr>
            <p:ph type="title"/>
          </p:nvPr>
        </p:nvSpPr>
        <p:spPr>
          <a:xfrm>
            <a:off x="552451" y="0"/>
            <a:ext cx="8429610" cy="990600"/>
          </a:xfrm>
        </p:spPr>
        <p:txBody>
          <a:bodyPr>
            <a:noAutofit/>
          </a:bodyPr>
          <a:lstStyle/>
          <a:p>
            <a:pPr algn="ctr" eaLnBrk="1" hangingPunct="1"/>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Self-Determination and Determinism</a:t>
            </a:r>
          </a:p>
        </p:txBody>
      </p:sp>
      <p:sp>
        <p:nvSpPr>
          <p:cNvPr id="31746" name="Rectangle 2">
            <a:extLst>
              <a:ext uri="{FF2B5EF4-FFF2-40B4-BE49-F238E27FC236}">
                <a16:creationId xmlns:a16="http://schemas.microsoft.com/office/drawing/2014/main" id="{118CB09A-CC49-4175-86AD-3BDC20A59325}"/>
              </a:ext>
            </a:extLst>
          </p:cNvPr>
          <p:cNvSpPr>
            <a:spLocks noGrp="1" noChangeArrowheads="1"/>
          </p:cNvSpPr>
          <p:nvPr>
            <p:ph type="body" idx="1"/>
          </p:nvPr>
        </p:nvSpPr>
        <p:spPr>
          <a:xfrm>
            <a:off x="4154823" y="1998621"/>
            <a:ext cx="4474827" cy="2910580"/>
          </a:xfrm>
        </p:spPr>
        <p:txBody>
          <a:bodyPr>
            <a:normAutofit/>
          </a:bodyPr>
          <a:lstStyle/>
          <a:p>
            <a:r>
              <a:rPr lang="en-US" altLang="en-US" sz="2400" dirty="0">
                <a:latin typeface="Calibri" panose="020F0502020204030204" pitchFamily="34" charset="0"/>
                <a:ea typeface="Calibri" panose="020F0502020204030204" pitchFamily="34" charset="0"/>
                <a:cs typeface="Calibri" panose="020F0502020204030204" pitchFamily="34" charset="0"/>
              </a:rPr>
              <a:t>The philosophical doctrine of determinism posits that actions are </a:t>
            </a:r>
            <a:r>
              <a:rPr lang="en-US" altLang="en-US" sz="2400" i="1" dirty="0">
                <a:latin typeface="Calibri" panose="020F0502020204030204" pitchFamily="34" charset="0"/>
                <a:ea typeface="Calibri" panose="020F0502020204030204" pitchFamily="34" charset="0"/>
                <a:cs typeface="Calibri" panose="020F0502020204030204" pitchFamily="34" charset="0"/>
              </a:rPr>
              <a:t>caused</a:t>
            </a:r>
            <a:r>
              <a:rPr lang="en-US" altLang="en-US" sz="2400" dirty="0">
                <a:latin typeface="Calibri" panose="020F0502020204030204" pitchFamily="34" charset="0"/>
                <a:ea typeface="Calibri" panose="020F0502020204030204" pitchFamily="34" charset="0"/>
                <a:cs typeface="Calibri" panose="020F0502020204030204" pitchFamily="34" charset="0"/>
              </a:rPr>
              <a:t> by events or natural laws that precede or are antecedent to the occurrence of the action.  Behavior, then, is governed by these other events or natural laws. </a:t>
            </a:r>
          </a:p>
        </p:txBody>
      </p:sp>
      <p:pic>
        <p:nvPicPr>
          <p:cNvPr id="31747" name="Picture 2">
            <a:extLst>
              <a:ext uri="{FF2B5EF4-FFF2-40B4-BE49-F238E27FC236}">
                <a16:creationId xmlns:a16="http://schemas.microsoft.com/office/drawing/2014/main" id="{0D5C8E23-32A1-48BB-BC7E-6091F9A37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08" r="2" b="2"/>
          <a:stretch/>
        </p:blipFill>
        <p:spPr bwMode="auto">
          <a:xfrm>
            <a:off x="15" y="857250"/>
            <a:ext cx="4046205" cy="51435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79A168F-9F32-FD6D-A993-9A3C132D67D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EF4608E-E2B8-0E31-19F9-CA917A38D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E7AFC3B-E1A3-44F8-A963-16976EAD85C7}"/>
              </a:ext>
            </a:extLst>
          </p:cNvPr>
          <p:cNvSpPr>
            <a:spLocks noGrp="1" noChangeArrowheads="1"/>
          </p:cNvSpPr>
          <p:nvPr>
            <p:ph type="title"/>
          </p:nvPr>
        </p:nvSpPr>
        <p:spPr>
          <a:xfrm>
            <a:off x="4152551" y="1314450"/>
            <a:ext cx="2802951" cy="990600"/>
          </a:xfrm>
        </p:spPr>
        <p:txBody>
          <a:bodyPr vert="horz" lIns="68580" tIns="34290" rIns="68580" bIns="34290" rtlCol="0" anchor="t">
            <a:normAutofit/>
          </a:bodyPr>
          <a:lstStyle/>
          <a:p>
            <a:pPr>
              <a:lnSpc>
                <a:spcPct val="90000"/>
              </a:lnSpc>
            </a:pPr>
            <a:r>
              <a:rPr lang="en-US" altLang="en-US" sz="2100" dirty="0">
                <a:solidFill>
                  <a:schemeClr val="tx1"/>
                </a:solidFill>
              </a:rPr>
              <a:t>Pearl S. Buck, </a:t>
            </a:r>
            <a:br>
              <a:rPr lang="en-US" altLang="en-US" sz="2100" dirty="0">
                <a:solidFill>
                  <a:schemeClr val="tx1"/>
                </a:solidFill>
              </a:rPr>
            </a:br>
            <a:r>
              <a:rPr lang="en-US" altLang="en-US" sz="2100" dirty="0">
                <a:solidFill>
                  <a:schemeClr val="tx1"/>
                </a:solidFill>
              </a:rPr>
              <a:t>1932 Pulitzer Prize, 1938 Nobel Prize</a:t>
            </a:r>
          </a:p>
        </p:txBody>
      </p:sp>
      <p:sp>
        <p:nvSpPr>
          <p:cNvPr id="43012" name="Rectangle 3">
            <a:extLst>
              <a:ext uri="{FF2B5EF4-FFF2-40B4-BE49-F238E27FC236}">
                <a16:creationId xmlns:a16="http://schemas.microsoft.com/office/drawing/2014/main" id="{A6741C08-4A66-48BE-9343-9354395CAD35}"/>
              </a:ext>
            </a:extLst>
          </p:cNvPr>
          <p:cNvSpPr>
            <a:spLocks noGrp="1" noChangeArrowheads="1"/>
          </p:cNvSpPr>
          <p:nvPr>
            <p:ph sz="half" idx="2"/>
          </p:nvPr>
        </p:nvSpPr>
        <p:spPr>
          <a:xfrm>
            <a:off x="3907173" y="2477692"/>
            <a:ext cx="3417552" cy="2910580"/>
          </a:xfrm>
        </p:spPr>
        <p:txBody>
          <a:bodyPr vert="horz" lIns="68580" tIns="34290" rIns="68580" bIns="34290" rtlCol="0">
            <a:normAutofit/>
          </a:bodyPr>
          <a:lstStyle/>
          <a:p>
            <a:pPr marL="0" indent="0"/>
            <a:r>
              <a:rPr lang="en-US" altLang="en-US" sz="2100" dirty="0"/>
              <a:t>"none who have always been free can understand the terrible fascinating power of the hope of freedom to those who are not free." </a:t>
            </a:r>
          </a:p>
        </p:txBody>
      </p:sp>
      <p:pic>
        <p:nvPicPr>
          <p:cNvPr id="43011" name="Picture 8" descr="24">
            <a:extLst>
              <a:ext uri="{FF2B5EF4-FFF2-40B4-BE49-F238E27FC236}">
                <a16:creationId xmlns:a16="http://schemas.microsoft.com/office/drawing/2014/main" id="{F4AFCF03-C893-403F-839F-A6733C96EDC5}"/>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211" r="-2" b="-2"/>
          <a:stretch/>
        </p:blipFill>
        <p:spPr>
          <a:xfrm>
            <a:off x="15" y="857250"/>
            <a:ext cx="4046205" cy="51435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Rectangle 4">
            <a:extLst>
              <a:ext uri="{FF2B5EF4-FFF2-40B4-BE49-F238E27FC236}">
                <a16:creationId xmlns:a16="http://schemas.microsoft.com/office/drawing/2014/main" id="{460EE62B-B9D0-404B-AEB9-5CDAF8E27B0E}"/>
              </a:ext>
            </a:extLst>
          </p:cNvPr>
          <p:cNvSpPr>
            <a:spLocks noChangeArrowheads="1"/>
          </p:cNvSpPr>
          <p:nvPr/>
        </p:nvSpPr>
        <p:spPr bwMode="auto">
          <a:xfrm>
            <a:off x="4039791" y="2686050"/>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eaLnBrk="1" hangingPunct="1">
              <a:spcBef>
                <a:spcPct val="0"/>
              </a:spcBef>
              <a:buClrTx/>
              <a:buFontTx/>
              <a:buNone/>
            </a:pPr>
            <a:endParaRPr lang="en-US" altLang="en-US" sz="1350">
              <a:solidFill>
                <a:schemeClr val="tx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0475CA-8059-08FF-18D2-DB468C7D29A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EDC0CE6-F795-040C-7405-F9277D33B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7667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2B3BBA-838D-4E20-A968-676766B08D34}"/>
              </a:ext>
            </a:extLst>
          </p:cNvPr>
          <p:cNvSpPr>
            <a:spLocks noGrp="1" noChangeArrowheads="1"/>
          </p:cNvSpPr>
          <p:nvPr>
            <p:ph type="title"/>
          </p:nvPr>
        </p:nvSpPr>
        <p:spPr>
          <a:xfrm>
            <a:off x="615820" y="91849"/>
            <a:ext cx="8173615" cy="990600"/>
          </a:xfrm>
        </p:spPr>
        <p:txBody>
          <a:bodyPr>
            <a:normAutofit/>
          </a:bodyPr>
          <a:lstStyle/>
          <a:p>
            <a:pPr eaLnBrk="1" hangingPunct="1"/>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Self-Determination</a:t>
            </a:r>
            <a:r>
              <a:rPr lang="en-US" altLang="en-US" sz="3100" b="1" dirty="0">
                <a:latin typeface="Calibri Light" panose="020F0302020204030204" pitchFamily="34" charset="0"/>
                <a:ea typeface="Calibri Light" panose="020F0302020204030204" pitchFamily="34" charset="0"/>
                <a:cs typeface="Calibri Light" panose="020F0302020204030204" pitchFamily="34" charset="0"/>
              </a:rPr>
              <a:t>: Dignity, Respect, Equality</a:t>
            </a:r>
            <a:r>
              <a:rPr lang="en-US" altLang="en-US" b="1" dirty="0">
                <a:latin typeface="Calibri Light" panose="020F0302020204030204" pitchFamily="34" charset="0"/>
                <a:ea typeface="Calibri Light" panose="020F0302020204030204" pitchFamily="34" charset="0"/>
                <a:cs typeface="Calibri Light" panose="020F0302020204030204" pitchFamily="34" charset="0"/>
              </a:rPr>
              <a:t>… </a:t>
            </a:r>
          </a:p>
        </p:txBody>
      </p:sp>
      <p:pic>
        <p:nvPicPr>
          <p:cNvPr id="23556" name="Picture 6" descr="Jean-Paul Bovee, Spokesperson for Autism">
            <a:extLst>
              <a:ext uri="{FF2B5EF4-FFF2-40B4-BE49-F238E27FC236}">
                <a16:creationId xmlns:a16="http://schemas.microsoft.com/office/drawing/2014/main" id="{6D07C6E1-ADBF-4898-9B68-7BC08FE93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7" r="9356" b="4"/>
          <a:stretch/>
        </p:blipFill>
        <p:spPr bwMode="auto">
          <a:xfrm>
            <a:off x="1" y="857257"/>
            <a:ext cx="1653569" cy="2575391"/>
          </a:xfrm>
          <a:custGeom>
            <a:avLst/>
            <a:gdLst>
              <a:gd name="connsiteX0" fmla="*/ 0 w 2204759"/>
              <a:gd name="connsiteY0" fmla="*/ 0 h 3433864"/>
              <a:gd name="connsiteX1" fmla="*/ 1674254 w 2204759"/>
              <a:gd name="connsiteY1" fmla="*/ 0 h 3433864"/>
              <a:gd name="connsiteX2" fmla="*/ 2204759 w 2204759"/>
              <a:gd name="connsiteY2" fmla="*/ 3433864 h 3433864"/>
              <a:gd name="connsiteX3" fmla="*/ 0 w 2204759"/>
              <a:gd name="connsiteY3" fmla="*/ 3433864 h 3433864"/>
            </a:gdLst>
            <a:ahLst/>
            <a:cxnLst>
              <a:cxn ang="0">
                <a:pos x="connsiteX0" y="connsiteY0"/>
              </a:cxn>
              <a:cxn ang="0">
                <a:pos x="connsiteX1" y="connsiteY1"/>
              </a:cxn>
              <a:cxn ang="0">
                <a:pos x="connsiteX2" y="connsiteY2"/>
              </a:cxn>
              <a:cxn ang="0">
                <a:pos x="connsiteX3" y="connsiteY3"/>
              </a:cxn>
            </a:cxnLst>
            <a:rect l="l" t="t" r="r" b="b"/>
            <a:pathLst>
              <a:path w="2204759" h="3433864">
                <a:moveTo>
                  <a:pt x="0" y="0"/>
                </a:moveTo>
                <a:lnTo>
                  <a:pt x="1674254" y="0"/>
                </a:lnTo>
                <a:lnTo>
                  <a:pt x="2204759" y="3433864"/>
                </a:lnTo>
                <a:lnTo>
                  <a:pt x="0" y="343386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0" descr="BOB_WILLIAMS">
            <a:extLst>
              <a:ext uri="{FF2B5EF4-FFF2-40B4-BE49-F238E27FC236}">
                <a16:creationId xmlns:a16="http://schemas.microsoft.com/office/drawing/2014/main" id="{014317EC-5A99-4EBF-B0F4-9FC9E9532E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368"/>
          <a:stretch/>
        </p:blipFill>
        <p:spPr bwMode="auto">
          <a:xfrm>
            <a:off x="15" y="3432648"/>
            <a:ext cx="2050527" cy="2575399"/>
          </a:xfrm>
          <a:custGeom>
            <a:avLst/>
            <a:gdLst>
              <a:gd name="connsiteX0" fmla="*/ 0 w 2734056"/>
              <a:gd name="connsiteY0" fmla="*/ 0 h 3433865"/>
              <a:gd name="connsiteX1" fmla="*/ 2204758 w 2734056"/>
              <a:gd name="connsiteY1" fmla="*/ 0 h 3433865"/>
              <a:gd name="connsiteX2" fmla="*/ 2734056 w 2734056"/>
              <a:gd name="connsiteY2" fmla="*/ 3426053 h 3433865"/>
              <a:gd name="connsiteX3" fmla="*/ 2734056 w 2734056"/>
              <a:gd name="connsiteY3" fmla="*/ 3433865 h 3433865"/>
              <a:gd name="connsiteX4" fmla="*/ 461457 w 2734056"/>
              <a:gd name="connsiteY4" fmla="*/ 3433865 h 3433865"/>
              <a:gd name="connsiteX5" fmla="*/ 0 w 2734056"/>
              <a:gd name="connsiteY5" fmla="*/ 706119 h 34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056" h="3433865">
                <a:moveTo>
                  <a:pt x="0" y="0"/>
                </a:moveTo>
                <a:lnTo>
                  <a:pt x="2204758" y="0"/>
                </a:lnTo>
                <a:lnTo>
                  <a:pt x="2734056" y="3426053"/>
                </a:lnTo>
                <a:lnTo>
                  <a:pt x="2734056" y="3433865"/>
                </a:lnTo>
                <a:lnTo>
                  <a:pt x="461457" y="3433865"/>
                </a:lnTo>
                <a:lnTo>
                  <a:pt x="0" y="70611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43" name="Rectangle 3">
            <a:extLst>
              <a:ext uri="{FF2B5EF4-FFF2-40B4-BE49-F238E27FC236}">
                <a16:creationId xmlns:a16="http://schemas.microsoft.com/office/drawing/2014/main" id="{AA2AAEA7-BF53-460F-9F29-691A6925FFE9}"/>
              </a:ext>
            </a:extLst>
          </p:cNvPr>
          <p:cNvSpPr>
            <a:spLocks noGrp="1" noChangeArrowheads="1"/>
          </p:cNvSpPr>
          <p:nvPr>
            <p:ph idx="1"/>
          </p:nvPr>
        </p:nvSpPr>
        <p:spPr>
          <a:xfrm>
            <a:off x="2980106" y="1059026"/>
            <a:ext cx="5463684" cy="4729655"/>
          </a:xfrm>
        </p:spPr>
        <p:txBody>
          <a:bodyPr>
            <a:noAutofit/>
          </a:bodyPr>
          <a:lstStyle/>
          <a:p>
            <a:pPr marL="0" indent="0">
              <a:buNone/>
              <a:defRPr/>
            </a:pPr>
            <a:r>
              <a:rPr lang="en-US" sz="1600" dirty="0">
                <a:latin typeface="Calibri" panose="020F0502020204030204" pitchFamily="34" charset="0"/>
                <a:ea typeface="Calibri" panose="020F0502020204030204" pitchFamily="34" charset="0"/>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People with autism should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  be treated with the same dignity,</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  respect, and equality as people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  without autism.”  </a:t>
            </a:r>
          </a:p>
          <a:p>
            <a:pPr marL="335756" indent="-335756">
              <a:buNone/>
              <a:defRPr/>
            </a:pPr>
            <a:r>
              <a:rPr lang="en-US" sz="2000" b="1" dirty="0">
                <a:latin typeface="Calibri" panose="020F0502020204030204" pitchFamily="34" charset="0"/>
                <a:ea typeface="Calibri" panose="020F0502020204030204" pitchFamily="34" charset="0"/>
                <a:cs typeface="Calibri" panose="020F0502020204030204" pitchFamily="34" charset="0"/>
              </a:rPr>
              <a:t>Jean-Paul </a:t>
            </a:r>
            <a:r>
              <a:rPr lang="en-US" sz="2000" b="1" dirty="0" err="1">
                <a:latin typeface="Calibri" panose="020F0502020204030204" pitchFamily="34" charset="0"/>
                <a:ea typeface="Calibri" panose="020F0502020204030204" pitchFamily="34" charset="0"/>
                <a:cs typeface="Calibri" panose="020F0502020204030204" pitchFamily="34" charset="0"/>
              </a:rPr>
              <a:t>Bovee</a:t>
            </a:r>
            <a:r>
              <a:rPr lang="en-US" sz="2000" b="1" dirty="0">
                <a:latin typeface="Calibri" panose="020F0502020204030204" pitchFamily="34" charset="0"/>
                <a:ea typeface="Calibri" panose="020F0502020204030204" pitchFamily="34" charset="0"/>
                <a:cs typeface="Calibri" panose="020F0502020204030204" pitchFamily="34" charset="0"/>
              </a:rPr>
              <a:t>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		 </a:t>
            </a:r>
          </a:p>
          <a:p>
            <a:pPr marL="335756" indent="-335756">
              <a:buNone/>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"We don't have to be told what self-</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determination means. We know it is just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another word for a life filled with rising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expectations, dignity, respect and </a:t>
            </a:r>
          </a:p>
          <a:p>
            <a:pPr marL="335756" indent="-335756">
              <a:buNone/>
              <a:defRPr/>
            </a:pPr>
            <a:r>
              <a:rPr lang="en-US" sz="2000" dirty="0">
                <a:latin typeface="Calibri" panose="020F0502020204030204" pitchFamily="34" charset="0"/>
                <a:ea typeface="Calibri" panose="020F0502020204030204" pitchFamily="34" charset="0"/>
                <a:cs typeface="Calibri" panose="020F0502020204030204" pitchFamily="34" charset="0"/>
              </a:rPr>
              <a:t>opportunities.“</a:t>
            </a:r>
          </a:p>
          <a:p>
            <a:pPr marL="335756" indent="-335756">
              <a:buNone/>
              <a:defRPr/>
            </a:pPr>
            <a:r>
              <a:rPr lang="en-US" sz="2000" b="1" dirty="0">
                <a:cs typeface="Times New Roman" pitchFamily="18" charset="0"/>
              </a:rPr>
              <a:t>Robert Williams </a:t>
            </a:r>
          </a:p>
        </p:txBody>
      </p:sp>
      <p:sp>
        <p:nvSpPr>
          <p:cNvPr id="2" name="Rectangle 1">
            <a:extLst>
              <a:ext uri="{FF2B5EF4-FFF2-40B4-BE49-F238E27FC236}">
                <a16:creationId xmlns:a16="http://schemas.microsoft.com/office/drawing/2014/main" id="{03F5FD6E-10AB-8B5F-2A18-4304254D03C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3F8B026-5EE5-0723-1531-882F2F7CAB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8903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DF637DB-0DFB-4595-9427-F8CAE60836B1}"/>
              </a:ext>
            </a:extLst>
          </p:cNvPr>
          <p:cNvSpPr>
            <a:spLocks noGrp="1" noChangeArrowheads="1"/>
          </p:cNvSpPr>
          <p:nvPr>
            <p:ph type="title"/>
          </p:nvPr>
        </p:nvSpPr>
        <p:spPr>
          <a:xfrm>
            <a:off x="338137" y="136949"/>
            <a:ext cx="8467725" cy="990600"/>
          </a:xfrm>
        </p:spPr>
        <p:txBody>
          <a:bodyPr vert="horz" lIns="68580" tIns="34290" rIns="68580" bIns="34290" rtlCol="0" anchor="t">
            <a:normAutofit/>
          </a:bodyPr>
          <a:lstStyle/>
          <a:p>
            <a:pPr algn="ctr">
              <a:lnSpc>
                <a:spcPct val="90000"/>
              </a:lnSpc>
            </a:pP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Historic Understandings of Disability</a:t>
            </a:r>
          </a:p>
        </p:txBody>
      </p:sp>
      <p:sp>
        <p:nvSpPr>
          <p:cNvPr id="9219" name="Rectangle 3">
            <a:extLst>
              <a:ext uri="{FF2B5EF4-FFF2-40B4-BE49-F238E27FC236}">
                <a16:creationId xmlns:a16="http://schemas.microsoft.com/office/drawing/2014/main" id="{9603A06A-6DF1-4546-8C95-B9E8567815B0}"/>
              </a:ext>
            </a:extLst>
          </p:cNvPr>
          <p:cNvSpPr>
            <a:spLocks noGrp="1" noChangeArrowheads="1"/>
          </p:cNvSpPr>
          <p:nvPr>
            <p:ph sz="half" idx="1"/>
          </p:nvPr>
        </p:nvSpPr>
        <p:spPr>
          <a:xfrm>
            <a:off x="4250831" y="941613"/>
            <a:ext cx="4788394" cy="4544788"/>
          </a:xfrm>
        </p:spPr>
        <p:txBody>
          <a:bodyPr vert="horz" lIns="68580" tIns="34290" rIns="68580" bIns="34290" rtlCol="0">
            <a:noAutofit/>
          </a:bodyPr>
          <a:lstStyle/>
          <a:p>
            <a:pPr>
              <a:lnSpc>
                <a:spcPct val="90000"/>
              </a:lnSpc>
            </a:pPr>
            <a:r>
              <a:rPr lang="en-US" altLang="ko-KR" sz="1800" dirty="0">
                <a:latin typeface="Calibri" panose="020F0502020204030204" pitchFamily="34" charset="0"/>
                <a:cs typeface="Calibri" panose="020F0502020204030204" pitchFamily="34" charset="0"/>
              </a:rPr>
              <a:t>Historically, disability was understood within a model that was an extension of the medical model, which viewed health problems as an </a:t>
            </a:r>
            <a:r>
              <a:rPr lang="en-US" altLang="ko-KR" sz="1800" i="1" dirty="0">
                <a:latin typeface="Calibri" panose="020F0502020204030204" pitchFamily="34" charset="0"/>
                <a:cs typeface="Calibri" panose="020F0502020204030204" pitchFamily="34" charset="0"/>
              </a:rPr>
              <a:t>individual pathology</a:t>
            </a:r>
            <a:r>
              <a:rPr lang="en-US" altLang="ko-KR" sz="1800" dirty="0">
                <a:latin typeface="Calibri" panose="020F0502020204030204" pitchFamily="34" charset="0"/>
                <a:cs typeface="Calibri" panose="020F0502020204030204" pitchFamily="34" charset="0"/>
              </a:rPr>
              <a:t>; a problem within the person.</a:t>
            </a:r>
          </a:p>
          <a:p>
            <a:pPr>
              <a:lnSpc>
                <a:spcPct val="90000"/>
              </a:lnSpc>
            </a:pPr>
            <a:r>
              <a:rPr lang="en-US" altLang="ko-KR" sz="1800" dirty="0">
                <a:latin typeface="Calibri" panose="020F0502020204030204" pitchFamily="34" charset="0"/>
                <a:cs typeface="Calibri" panose="020F0502020204030204" pitchFamily="34" charset="0"/>
              </a:rPr>
              <a:t>Within such a context, disability was understood as a characteristic of the person; as residing with the person.</a:t>
            </a:r>
          </a:p>
          <a:p>
            <a:pPr lvl="1">
              <a:lnSpc>
                <a:spcPct val="90000"/>
              </a:lnSpc>
            </a:pPr>
            <a:r>
              <a:rPr lang="en-US" altLang="ko-KR" sz="1800" dirty="0">
                <a:latin typeface="Calibri" panose="020F0502020204030204" pitchFamily="34" charset="0"/>
                <a:cs typeface="Calibri" panose="020F0502020204030204" pitchFamily="34" charset="0"/>
              </a:rPr>
              <a:t>The person was seen as broken, diseased, pathological, atypical, or aberrant; as outside the norm.  </a:t>
            </a:r>
          </a:p>
          <a:p>
            <a:pPr lvl="1">
              <a:lnSpc>
                <a:spcPct val="90000"/>
              </a:lnSpc>
            </a:pPr>
            <a:r>
              <a:rPr lang="en-US" altLang="ko-KR" sz="1800" dirty="0">
                <a:latin typeface="Calibri" panose="020F0502020204030204" pitchFamily="34" charset="0"/>
                <a:cs typeface="Calibri" panose="020F0502020204030204" pitchFamily="34" charset="0"/>
              </a:rPr>
              <a:t>Perhaps unavoidably, people with disabilities were, consequently, associated with numerous negative stereotypes.</a:t>
            </a:r>
          </a:p>
          <a:p>
            <a:pPr>
              <a:lnSpc>
                <a:spcPct val="90000"/>
              </a:lnSpc>
            </a:pPr>
            <a:r>
              <a:rPr lang="en-US" altLang="ko-KR" sz="1800" dirty="0">
                <a:latin typeface="Calibri" panose="020F0502020204030204" pitchFamily="34" charset="0"/>
                <a:cs typeface="Calibri" panose="020F0502020204030204" pitchFamily="34" charset="0"/>
              </a:rPr>
              <a:t>Medical-Institutional Paradigm</a:t>
            </a:r>
          </a:p>
          <a:p>
            <a:pPr>
              <a:lnSpc>
                <a:spcPct val="90000"/>
              </a:lnSpc>
            </a:pPr>
            <a:r>
              <a:rPr lang="en-US" altLang="ko-KR" sz="1800" dirty="0">
                <a:latin typeface="Calibri" panose="020F0502020204030204" pitchFamily="34" charset="0"/>
                <a:cs typeface="Calibri" panose="020F0502020204030204" pitchFamily="34" charset="0"/>
              </a:rPr>
              <a:t>Community Services Paradigm</a:t>
            </a:r>
          </a:p>
          <a:p>
            <a:pPr>
              <a:lnSpc>
                <a:spcPct val="90000"/>
              </a:lnSpc>
            </a:pPr>
            <a:r>
              <a:rPr lang="en-US" altLang="ko-KR" sz="1800" dirty="0">
                <a:latin typeface="Calibri" panose="020F0502020204030204" pitchFamily="34" charset="0"/>
                <a:cs typeface="Calibri" panose="020F0502020204030204" pitchFamily="34" charset="0"/>
              </a:rPr>
              <a:t>Supports Paradigm</a:t>
            </a:r>
            <a:endParaRPr lang="en-US" altLang="ko-KR" sz="1600" dirty="0">
              <a:latin typeface="Calibri" panose="020F0502020204030204" pitchFamily="34" charset="0"/>
              <a:cs typeface="Calibri" panose="020F0502020204030204" pitchFamily="34" charset="0"/>
            </a:endParaRPr>
          </a:p>
        </p:txBody>
      </p:sp>
      <p:pic>
        <p:nvPicPr>
          <p:cNvPr id="9220" name="Content Placeholder 7">
            <a:extLst>
              <a:ext uri="{FF2B5EF4-FFF2-40B4-BE49-F238E27FC236}">
                <a16:creationId xmlns:a16="http://schemas.microsoft.com/office/drawing/2014/main" id="{CE7FAA40-28A2-476E-A419-B22128D5DA2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1016" r="2" b="2"/>
          <a:stretch/>
        </p:blipFill>
        <p:spPr>
          <a:xfrm>
            <a:off x="15" y="857250"/>
            <a:ext cx="4046205" cy="51435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Rectangle 1">
            <a:extLst>
              <a:ext uri="{FF2B5EF4-FFF2-40B4-BE49-F238E27FC236}">
                <a16:creationId xmlns:a16="http://schemas.microsoft.com/office/drawing/2014/main" id="{78246212-1862-7694-D6EB-622B09C6FF0D}"/>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43CA3A7-2F98-E3BD-BF41-FED9115EF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949"/>
            <a:ext cx="7886700" cy="1325563"/>
          </a:xfrm>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We Are, All of Us, In the Dignity Business</a:t>
            </a:r>
          </a:p>
        </p:txBody>
      </p:sp>
      <p:pic>
        <p:nvPicPr>
          <p:cNvPr id="6146" name="Picture 2" descr="Jan and M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2" y="2245044"/>
            <a:ext cx="3852863" cy="28896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9D74F6-8BF9-C2B7-C73C-0B41991778CF}"/>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C6D678F-E311-B7C1-E801-60AA9545F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04164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418B-2C1E-4783-8A0D-AFBC2828F6A1}"/>
              </a:ext>
            </a:extLst>
          </p:cNvPr>
          <p:cNvSpPr>
            <a:spLocks noGrp="1"/>
          </p:cNvSpPr>
          <p:nvPr>
            <p:ph type="title"/>
          </p:nvPr>
        </p:nvSpPr>
        <p:spPr>
          <a:xfrm>
            <a:off x="348733" y="1456807"/>
            <a:ext cx="7886700" cy="1325563"/>
          </a:xfrm>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Early Childhood</a:t>
            </a:r>
          </a:p>
        </p:txBody>
      </p:sp>
      <p:sp>
        <p:nvSpPr>
          <p:cNvPr id="3" name="Content Placeholder 2">
            <a:extLst>
              <a:ext uri="{FF2B5EF4-FFF2-40B4-BE49-F238E27FC236}">
                <a16:creationId xmlns:a16="http://schemas.microsoft.com/office/drawing/2014/main" id="{4E705040-72AB-4CE9-9A78-563EB7D85064}"/>
              </a:ext>
            </a:extLst>
          </p:cNvPr>
          <p:cNvSpPr>
            <a:spLocks noGrp="1"/>
          </p:cNvSpPr>
          <p:nvPr>
            <p:ph idx="1"/>
          </p:nvPr>
        </p:nvSpPr>
        <p:spPr>
          <a:xfrm>
            <a:off x="723900" y="2959747"/>
            <a:ext cx="7886700" cy="4351338"/>
          </a:xfrm>
        </p:spPr>
        <p:txBody>
          <a:bodyPr/>
          <a:lstStyle/>
          <a:p>
            <a:pPr marL="0" indent="0" algn="ctr">
              <a:buNone/>
            </a:pPr>
            <a:endParaRPr lang="en-US" b="1" dirty="0">
              <a:solidFill>
                <a:srgbClr val="002060"/>
              </a:solidFill>
              <a:cs typeface="Times New Roman" panose="02020603050405020304" pitchFamily="18" charset="0"/>
            </a:endParaRPr>
          </a:p>
          <a:p>
            <a:pPr marL="0" indent="0" algn="ctr">
              <a:buNone/>
            </a:pPr>
            <a:endParaRPr lang="en-US" b="1" dirty="0">
              <a:solidFill>
                <a:srgbClr val="002060"/>
              </a:solidFill>
              <a:cs typeface="Times New Roman" panose="02020603050405020304" pitchFamily="18" charset="0"/>
            </a:endParaRPr>
          </a:p>
          <a:p>
            <a:pPr marL="0" indent="0" algn="ctr">
              <a:buNone/>
            </a:pPr>
            <a:endParaRPr lang="en-US" b="1" dirty="0">
              <a:solidFill>
                <a:srgbClr val="002060"/>
              </a:solidFill>
              <a:cs typeface="Times New Roman" panose="02020603050405020304" pitchFamily="18" charset="0"/>
            </a:endParaRPr>
          </a:p>
          <a:p>
            <a:pPr marL="0" indent="0" algn="ctr">
              <a:buNone/>
            </a:pPr>
            <a:endParaRPr lang="en-US" b="1" dirty="0">
              <a:solidFill>
                <a:srgbClr val="002060"/>
              </a:solidFill>
              <a:cs typeface="Times New Roman" panose="02020603050405020304" pitchFamily="18" charset="0"/>
            </a:endParaRPr>
          </a:p>
        </p:txBody>
      </p:sp>
      <p:sp>
        <p:nvSpPr>
          <p:cNvPr id="4" name="Rectangle 3">
            <a:extLst>
              <a:ext uri="{FF2B5EF4-FFF2-40B4-BE49-F238E27FC236}">
                <a16:creationId xmlns:a16="http://schemas.microsoft.com/office/drawing/2014/main" id="{348B0106-6A5D-5419-7743-171C6272E31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36AB3B6-086A-B8F7-85C0-5A7ACBDE0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965146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6C1D9271-BEC1-40D8-82EC-7AB3A170113D}"/>
              </a:ext>
            </a:extLst>
          </p:cNvPr>
          <p:cNvSpPr txBox="1">
            <a:spLocks noChangeArrowheads="1"/>
          </p:cNvSpPr>
          <p:nvPr/>
        </p:nvSpPr>
        <p:spPr bwMode="auto">
          <a:xfrm>
            <a:off x="781050" y="779887"/>
            <a:ext cx="78581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i="1" dirty="0">
                <a:latin typeface="Times New Roman" panose="02020603050405020304" pitchFamily="18" charset="0"/>
              </a:rPr>
              <a:t>If you treat an individual as he is he will stay as he is, but if you treat him as he ought to be, and could be, he will become what he ought to be and could be.</a:t>
            </a:r>
          </a:p>
        </p:txBody>
      </p:sp>
      <p:sp>
        <p:nvSpPr>
          <p:cNvPr id="5123" name="Text Box 3">
            <a:extLst>
              <a:ext uri="{FF2B5EF4-FFF2-40B4-BE49-F238E27FC236}">
                <a16:creationId xmlns:a16="http://schemas.microsoft.com/office/drawing/2014/main" id="{DC8CD8F4-4220-4A38-8804-F14A627A3C40}"/>
              </a:ext>
            </a:extLst>
          </p:cNvPr>
          <p:cNvSpPr txBox="1">
            <a:spLocks noChangeArrowheads="1"/>
          </p:cNvSpPr>
          <p:nvPr/>
        </p:nvSpPr>
        <p:spPr bwMode="auto">
          <a:xfrm>
            <a:off x="6481093" y="515882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latin typeface="Times New Roman" panose="02020603050405020304" pitchFamily="18" charset="0"/>
              </a:rPr>
              <a:t>~ Goethe</a:t>
            </a:r>
          </a:p>
        </p:txBody>
      </p:sp>
      <p:sp>
        <p:nvSpPr>
          <p:cNvPr id="2" name="Rectangle 1">
            <a:extLst>
              <a:ext uri="{FF2B5EF4-FFF2-40B4-BE49-F238E27FC236}">
                <a16:creationId xmlns:a16="http://schemas.microsoft.com/office/drawing/2014/main" id="{EBC4D702-792A-4636-641E-3E85BA64F7E3}"/>
              </a:ext>
            </a:extLst>
          </p:cNvPr>
          <p:cNvSpPr/>
          <p:nvPr/>
        </p:nvSpPr>
        <p:spPr>
          <a:xfrm>
            <a:off x="0" y="5917222"/>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0F037B6-448C-CC42-71DA-AB957C9D2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73974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71195-5389-FAFF-DB90-0F78D04B3DA0}"/>
            </a:ext>
          </a:extLst>
        </p:cNvPr>
        <p:cNvGrpSpPr/>
        <p:nvPr/>
      </p:nvGrpSpPr>
      <p:grpSpPr>
        <a:xfrm>
          <a:off x="0" y="0"/>
          <a:ext cx="0" cy="0"/>
          <a:chOff x="0" y="0"/>
          <a:chExt cx="0" cy="0"/>
        </a:xfrm>
      </p:grpSpPr>
      <p:sp>
        <p:nvSpPr>
          <p:cNvPr id="8194" name="Title 1">
            <a:extLst>
              <a:ext uri="{FF2B5EF4-FFF2-40B4-BE49-F238E27FC236}">
                <a16:creationId xmlns:a16="http://schemas.microsoft.com/office/drawing/2014/main" id="{61736A0A-BA11-1C0A-F326-02EA581E6D66}"/>
              </a:ext>
            </a:extLst>
          </p:cNvPr>
          <p:cNvSpPr>
            <a:spLocks noGrp="1" noChangeArrowheads="1"/>
          </p:cNvSpPr>
          <p:nvPr>
            <p:ph type="title"/>
          </p:nvPr>
        </p:nvSpPr>
        <p:spPr>
          <a:xfrm>
            <a:off x="0" y="-241300"/>
            <a:ext cx="9296399" cy="1325563"/>
          </a:xfrm>
        </p:spPr>
        <p:txBody>
          <a:bodyPr>
            <a:normAutofit/>
          </a:bodyPr>
          <a:lstStyle/>
          <a:p>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The Early Beginnings of Early Childhood Education </a:t>
            </a:r>
          </a:p>
        </p:txBody>
      </p:sp>
      <p:sp>
        <p:nvSpPr>
          <p:cNvPr id="8195" name="Content Placeholder 2">
            <a:extLst>
              <a:ext uri="{FF2B5EF4-FFF2-40B4-BE49-F238E27FC236}">
                <a16:creationId xmlns:a16="http://schemas.microsoft.com/office/drawing/2014/main" id="{B8E09712-EF86-5FD0-4E8D-24470C07A4BC}"/>
              </a:ext>
            </a:extLst>
          </p:cNvPr>
          <p:cNvSpPr>
            <a:spLocks noGrp="1" noChangeArrowheads="1"/>
          </p:cNvSpPr>
          <p:nvPr>
            <p:ph idx="1"/>
          </p:nvPr>
        </p:nvSpPr>
        <p:spPr>
          <a:xfrm>
            <a:off x="168275" y="872571"/>
            <a:ext cx="6145212" cy="5181600"/>
          </a:xfrm>
        </p:spPr>
        <p:txBody>
          <a:bodyPr/>
          <a:lstStyle/>
          <a:p>
            <a:r>
              <a:rPr lang="en-US" altLang="en-US" sz="2000" dirty="0">
                <a:latin typeface="Calibri" panose="020F0502020204030204" pitchFamily="34" charset="0"/>
                <a:ea typeface="Calibri" panose="020F0502020204030204" pitchFamily="34" charset="0"/>
                <a:cs typeface="Calibri" panose="020F0502020204030204" pitchFamily="34" charset="0"/>
              </a:rPr>
              <a:t>Kindergartens established in the late 1800s </a:t>
            </a:r>
          </a:p>
          <a:p>
            <a:r>
              <a:rPr lang="en-US" altLang="en-US" sz="2000" dirty="0">
                <a:latin typeface="Calibri" panose="020F0502020204030204" pitchFamily="34" charset="0"/>
                <a:ea typeface="Calibri" panose="020F0502020204030204" pitchFamily="34" charset="0"/>
                <a:cs typeface="Calibri" panose="020F0502020204030204" pitchFamily="34" charset="0"/>
              </a:rPr>
              <a:t>Nursery Schools established in the early 1900s </a:t>
            </a:r>
          </a:p>
          <a:p>
            <a:r>
              <a:rPr lang="en-US" altLang="en-US" sz="2000" dirty="0">
                <a:latin typeface="Calibri" panose="020F0502020204030204" pitchFamily="34" charset="0"/>
                <a:ea typeface="Calibri" panose="020F0502020204030204" pitchFamily="34" charset="0"/>
                <a:cs typeface="Calibri" panose="020F0502020204030204" pitchFamily="34" charset="0"/>
              </a:rPr>
              <a:t>In 1927, the National Committee on Nursery Schools recommended a 4 - year college degree for nursery school teachers </a:t>
            </a:r>
          </a:p>
          <a:p>
            <a:r>
              <a:rPr lang="en-US" altLang="en-US" sz="2000" dirty="0">
                <a:latin typeface="Calibri" panose="020F0502020204030204" pitchFamily="34" charset="0"/>
                <a:ea typeface="Calibri" panose="020F0502020204030204" pitchFamily="34" charset="0"/>
                <a:cs typeface="Calibri" panose="020F0502020204030204" pitchFamily="34" charset="0"/>
              </a:rPr>
              <a:t>During the Great Depression and World War II – Women worked outside of the home – Work Progress Administration (WPA) -1933 supported Nursery Schools </a:t>
            </a:r>
          </a:p>
          <a:p>
            <a:r>
              <a:rPr lang="en-US" altLang="en-US" sz="2000" dirty="0">
                <a:latin typeface="Calibri" panose="020F0502020204030204" pitchFamily="34" charset="0"/>
                <a:ea typeface="Calibri" panose="020F0502020204030204" pitchFamily="34" charset="0"/>
                <a:cs typeface="Calibri" panose="020F0502020204030204" pitchFamily="34" charset="0"/>
              </a:rPr>
              <a:t>Women’s equity movement - The Equal Pay Act of 1963 and Titles VII and IX of the Civil Rights Act of 1964 legislated federal equal rights for women and girls in education and employment including growth in childcare opportunities</a:t>
            </a:r>
          </a:p>
          <a:p>
            <a:r>
              <a:rPr lang="en-US" altLang="en-US" sz="2000" dirty="0">
                <a:latin typeface="Calibri" panose="020F0502020204030204" pitchFamily="34" charset="0"/>
                <a:ea typeface="Calibri" panose="020F0502020204030204" pitchFamily="34" charset="0"/>
                <a:cs typeface="Calibri" panose="020F0502020204030204" pitchFamily="34" charset="0"/>
              </a:rPr>
              <a:t>Families started preschools for children with disabilities under national and local organizations</a:t>
            </a:r>
          </a:p>
        </p:txBody>
      </p:sp>
      <p:pic>
        <p:nvPicPr>
          <p:cNvPr id="8196" name="Picture 5" descr="A group of people on a slide&#10;&#10;Description automatically generated with low confidence">
            <a:extLst>
              <a:ext uri="{FF2B5EF4-FFF2-40B4-BE49-F238E27FC236}">
                <a16:creationId xmlns:a16="http://schemas.microsoft.com/office/drawing/2014/main" id="{7575C244-5455-63BD-15FE-31D99EDAD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0" y="1390650"/>
            <a:ext cx="24352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CAD38DB-9357-B98A-9EAA-7B93C567ACB5}"/>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E39BA29-4241-9E06-5A34-D425CD595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235241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FDAC-1C2B-A665-3720-46ABAD6091AB}"/>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7B699295-F163-D916-6202-0609DA06F126}"/>
              </a:ext>
            </a:extLst>
          </p:cNvPr>
          <p:cNvSpPr>
            <a:spLocks noGrp="1" noChangeArrowheads="1"/>
          </p:cNvSpPr>
          <p:nvPr>
            <p:ph type="title"/>
          </p:nvPr>
        </p:nvSpPr>
        <p:spPr>
          <a:xfrm>
            <a:off x="628650" y="257175"/>
            <a:ext cx="7886700" cy="1325563"/>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Early Childhood Education Policy </a:t>
            </a:r>
          </a:p>
        </p:txBody>
      </p:sp>
      <p:sp>
        <p:nvSpPr>
          <p:cNvPr id="10243" name="Content Placeholder 2">
            <a:extLst>
              <a:ext uri="{FF2B5EF4-FFF2-40B4-BE49-F238E27FC236}">
                <a16:creationId xmlns:a16="http://schemas.microsoft.com/office/drawing/2014/main" id="{F2EC61F2-566F-21A6-33F4-50E9E9807905}"/>
              </a:ext>
            </a:extLst>
          </p:cNvPr>
          <p:cNvSpPr>
            <a:spLocks noGrp="1" noChangeArrowheads="1"/>
          </p:cNvSpPr>
          <p:nvPr>
            <p:ph idx="1"/>
          </p:nvPr>
        </p:nvSpPr>
        <p:spPr>
          <a:xfrm>
            <a:off x="554038" y="1527174"/>
            <a:ext cx="5726112" cy="4035426"/>
          </a:xfrm>
        </p:spPr>
        <p:txBody>
          <a:bodyPr>
            <a:normAutofit lnSpcReduction="10000"/>
          </a:bodyPr>
          <a:lstStyle/>
          <a:p>
            <a:r>
              <a:rPr lang="en-US" altLang="en-US" sz="2400" dirty="0">
                <a:latin typeface="Calibri" panose="020F0502020204030204" pitchFamily="34" charset="0"/>
                <a:ea typeface="Calibri" panose="020F0502020204030204" pitchFamily="34" charset="0"/>
                <a:cs typeface="Calibri" panose="020F0502020204030204" pitchFamily="34" charset="0"/>
              </a:rPr>
              <a:t>The early objective of federal policy was the stimulation of local services and model practices to improve outcomes for children living in poverty and children with disabilities </a:t>
            </a:r>
          </a:p>
          <a:p>
            <a:pPr>
              <a:buClr>
                <a:schemeClr val="tx1"/>
              </a:buClr>
            </a:pP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1964</a:t>
            </a:r>
            <a:r>
              <a:rPr lang="en-US" altLang="en-US" sz="2400" dirty="0">
                <a:latin typeface="Calibri" panose="020F0502020204030204" pitchFamily="34" charset="0"/>
                <a:ea typeface="Calibri" panose="020F0502020204030204" pitchFamily="34" charset="0"/>
                <a:cs typeface="Calibri" panose="020F0502020204030204" pitchFamily="34" charset="0"/>
              </a:rPr>
              <a:t> - The U.S. Congress passed and President Johnson signed the Economic Opportunity Act which included the Head Start Program - Johnson’s War on Poverty</a:t>
            </a:r>
          </a:p>
          <a:p>
            <a:pPr>
              <a:buClr>
                <a:schemeClr val="tx1"/>
              </a:buClr>
            </a:pP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1972</a:t>
            </a:r>
            <a:r>
              <a:rPr lang="en-US" altLang="en-US" sz="2400" dirty="0">
                <a:latin typeface="Calibri" panose="020F0502020204030204" pitchFamily="34" charset="0"/>
                <a:ea typeface="Calibri" panose="020F0502020204030204" pitchFamily="34" charset="0"/>
                <a:cs typeface="Calibri" panose="020F0502020204030204" pitchFamily="34" charset="0"/>
              </a:rPr>
              <a:t> - The Head Start required the programs to enroll 10% of children with disabilities    </a:t>
            </a:r>
          </a:p>
        </p:txBody>
      </p:sp>
      <p:pic>
        <p:nvPicPr>
          <p:cNvPr id="10244" name="Picture 7" descr="A person in a suit&#10;&#10;Description automatically generated with medium confidence">
            <a:extLst>
              <a:ext uri="{FF2B5EF4-FFF2-40B4-BE49-F238E27FC236}">
                <a16:creationId xmlns:a16="http://schemas.microsoft.com/office/drawing/2014/main" id="{912EB95C-4424-C814-0849-DE019914D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3159125"/>
            <a:ext cx="20034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A picture containing text, vector graphics&#10;&#10;Description automatically generated">
            <a:extLst>
              <a:ext uri="{FF2B5EF4-FFF2-40B4-BE49-F238E27FC236}">
                <a16:creationId xmlns:a16="http://schemas.microsoft.com/office/drawing/2014/main" id="{956A9261-3453-F49D-9433-03F590A10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711325"/>
            <a:ext cx="19494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711F6A7-4C34-B0B8-B9A7-CF08DAFFB34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249853E-3BCF-C120-5A08-8A4703983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272596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80B65-7607-5D04-1F72-98DADC9BD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EED85-2585-C29B-661E-005A8B900C76}"/>
              </a:ext>
            </a:extLst>
          </p:cNvPr>
          <p:cNvSpPr>
            <a:spLocks noGrp="1"/>
          </p:cNvSpPr>
          <p:nvPr>
            <p:ph type="title"/>
          </p:nvPr>
        </p:nvSpPr>
        <p:spPr>
          <a:xfrm>
            <a:off x="712626" y="1410154"/>
            <a:ext cx="7886700" cy="1325563"/>
          </a:xfrm>
        </p:spPr>
        <p:txBody>
          <a:bodyPr>
            <a:normAutofit fontScale="90000"/>
          </a:bodyPr>
          <a:lstStyle/>
          <a:p>
            <a:pPr algn="ctr"/>
            <a:r>
              <a:rPr lang="en-US" sz="3600" dirty="0">
                <a:latin typeface="+mj-lt"/>
              </a:rPr>
              <a:t>Early Intervention and </a:t>
            </a:r>
            <a:r>
              <a:rPr lang="en-US" sz="3600" dirty="0"/>
              <a:t>Early </a:t>
            </a:r>
            <a:r>
              <a:rPr lang="en-US" sz="3600" dirty="0">
                <a:latin typeface="+mj-lt"/>
              </a:rPr>
              <a:t>Childhood Special Education = Early Childhood Intervention </a:t>
            </a:r>
          </a:p>
        </p:txBody>
      </p:sp>
      <p:sp>
        <p:nvSpPr>
          <p:cNvPr id="3" name="Rectangle 2">
            <a:extLst>
              <a:ext uri="{FF2B5EF4-FFF2-40B4-BE49-F238E27FC236}">
                <a16:creationId xmlns:a16="http://schemas.microsoft.com/office/drawing/2014/main" id="{2BFCAEEA-9C93-C0E6-6CBE-90F1FDD941BF}"/>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404DA1F-3C65-BFDB-5D62-B6B7B125A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828037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28E9-64FA-49F8-AFEA-E1B33E60AAF7}"/>
              </a:ext>
            </a:extLst>
          </p:cNvPr>
          <p:cNvSpPr>
            <a:spLocks noGrp="1"/>
          </p:cNvSpPr>
          <p:nvPr>
            <p:ph type="title"/>
          </p:nvPr>
        </p:nvSpPr>
        <p:spPr>
          <a:xfrm>
            <a:off x="47625" y="-123660"/>
            <a:ext cx="9340331" cy="1325563"/>
          </a:xfrm>
        </p:spPr>
        <p:txBody>
          <a:bodyPr>
            <a:normAutofit/>
          </a:bodyPr>
          <a:lstStyle/>
          <a:p>
            <a:r>
              <a:rPr lang="en-US" sz="3600" b="1" dirty="0">
                <a:latin typeface="Calibri Light" panose="020F0302020204030204" pitchFamily="34" charset="0"/>
                <a:ea typeface="Calibri Light" panose="020F0302020204030204" pitchFamily="34" charset="0"/>
                <a:cs typeface="Calibri Light" panose="020F0302020204030204" pitchFamily="34" charset="0"/>
              </a:rPr>
              <a:t>Historical Perspectives on Research (1800s-1930s) </a:t>
            </a:r>
          </a:p>
        </p:txBody>
      </p:sp>
      <p:sp>
        <p:nvSpPr>
          <p:cNvPr id="3" name="Content Placeholder 2">
            <a:extLst>
              <a:ext uri="{FF2B5EF4-FFF2-40B4-BE49-F238E27FC236}">
                <a16:creationId xmlns:a16="http://schemas.microsoft.com/office/drawing/2014/main" id="{3168EC12-CE41-48FB-97B5-486BAFF48B3B}"/>
              </a:ext>
            </a:extLst>
          </p:cNvPr>
          <p:cNvSpPr>
            <a:spLocks noGrp="1"/>
          </p:cNvSpPr>
          <p:nvPr>
            <p:ph idx="1"/>
          </p:nvPr>
        </p:nvSpPr>
        <p:spPr>
          <a:xfrm>
            <a:off x="423376" y="1025003"/>
            <a:ext cx="6421374" cy="3263504"/>
          </a:xfrm>
        </p:spPr>
        <p:txBody>
          <a:bodyPr>
            <a:noAutofit/>
          </a:bodyPr>
          <a:lstStyle/>
          <a:p>
            <a:pPr>
              <a:buClr>
                <a:schemeClr val="tx1"/>
              </a:buClr>
            </a:pPr>
            <a:r>
              <a:rPr lang="en-US" sz="2400" dirty="0">
                <a:solidFill>
                  <a:srgbClr val="FF0000"/>
                </a:solidFill>
              </a:rPr>
              <a:t>Jean Marc Gaspard Itard </a:t>
            </a:r>
            <a:r>
              <a:rPr lang="en-US" sz="2400" dirty="0"/>
              <a:t>– Learning is influenced by the environment rather than primarily by genetics</a:t>
            </a:r>
          </a:p>
          <a:p>
            <a:pPr>
              <a:buClr>
                <a:schemeClr val="tx1"/>
              </a:buClr>
            </a:pPr>
            <a:r>
              <a:rPr lang="en-US" sz="2400" dirty="0">
                <a:solidFill>
                  <a:srgbClr val="FF0000"/>
                </a:solidFill>
              </a:rPr>
              <a:t>Edouard Seguin </a:t>
            </a:r>
            <a:r>
              <a:rPr lang="en-US" sz="2400" dirty="0"/>
              <a:t>–Identifying individual strengths and weaknesses to inform intervention </a:t>
            </a:r>
          </a:p>
          <a:p>
            <a:pPr>
              <a:buClr>
                <a:schemeClr val="tx1"/>
              </a:buClr>
            </a:pPr>
            <a:r>
              <a:rPr lang="en-US" sz="2400" dirty="0">
                <a:solidFill>
                  <a:srgbClr val="FF0000"/>
                </a:solidFill>
              </a:rPr>
              <a:t>Arnold Gesell </a:t>
            </a:r>
            <a:r>
              <a:rPr lang="en-US" sz="2400" dirty="0"/>
              <a:t>– Maturation and development are determined biologically- the impact of experiences on the development is minimal </a:t>
            </a:r>
          </a:p>
          <a:p>
            <a:pPr>
              <a:buClr>
                <a:schemeClr val="tx1"/>
              </a:buClr>
            </a:pPr>
            <a:r>
              <a:rPr lang="en-US" sz="2400" dirty="0">
                <a:solidFill>
                  <a:srgbClr val="FF0000"/>
                </a:solidFill>
              </a:rPr>
              <a:t>John Watson, Edward Thorndike, B. F. Skinner, Clark Hull, Kenneth Spence </a:t>
            </a:r>
            <a:r>
              <a:rPr lang="en-US" sz="2400" dirty="0"/>
              <a:t>– Behaviorist theory – development is primarily a result of the experience and environment </a:t>
            </a:r>
          </a:p>
        </p:txBody>
      </p:sp>
      <p:pic>
        <p:nvPicPr>
          <p:cNvPr id="6" name="Picture 5" descr="A picture containing person, person, wall, indoor&#10;&#10;Description automatically generated">
            <a:extLst>
              <a:ext uri="{FF2B5EF4-FFF2-40B4-BE49-F238E27FC236}">
                <a16:creationId xmlns:a16="http://schemas.microsoft.com/office/drawing/2014/main" id="{768F59AF-192E-214C-B578-E812201B3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472" y="4211098"/>
            <a:ext cx="1090422" cy="1090422"/>
          </a:xfrm>
          <a:prstGeom prst="rect">
            <a:avLst/>
          </a:prstGeom>
        </p:spPr>
      </p:pic>
      <p:pic>
        <p:nvPicPr>
          <p:cNvPr id="8" name="Picture 7" descr="Text, whiteboard&#10;&#10;Description automatically generated">
            <a:extLst>
              <a:ext uri="{FF2B5EF4-FFF2-40B4-BE49-F238E27FC236}">
                <a16:creationId xmlns:a16="http://schemas.microsoft.com/office/drawing/2014/main" id="{3DA57145-ABF1-674E-8806-9E8006B2B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473" y="2226469"/>
            <a:ext cx="1090421" cy="1641623"/>
          </a:xfrm>
          <a:prstGeom prst="rect">
            <a:avLst/>
          </a:prstGeom>
        </p:spPr>
      </p:pic>
      <p:sp>
        <p:nvSpPr>
          <p:cNvPr id="4" name="Rectangle 3">
            <a:extLst>
              <a:ext uri="{FF2B5EF4-FFF2-40B4-BE49-F238E27FC236}">
                <a16:creationId xmlns:a16="http://schemas.microsoft.com/office/drawing/2014/main" id="{F644FA2A-5D8C-86B3-705D-434DB01F0FE9}"/>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F13D233-7F64-7870-9932-0D17A3A0C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4193425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7117-6A8E-4E5C-B882-7FEDED2F02B3}"/>
              </a:ext>
            </a:extLst>
          </p:cNvPr>
          <p:cNvSpPr>
            <a:spLocks noGrp="1"/>
          </p:cNvSpPr>
          <p:nvPr>
            <p:ph type="title"/>
          </p:nvPr>
        </p:nvSpPr>
        <p:spPr>
          <a:xfrm>
            <a:off x="0" y="-79695"/>
            <a:ext cx="9257976" cy="1325563"/>
          </a:xfrm>
        </p:spPr>
        <p:txBody>
          <a:bodyPr>
            <a:normAutofit/>
          </a:bodyPr>
          <a:lstStyle/>
          <a:p>
            <a:r>
              <a:rPr lang="en-US" sz="3600" b="1" dirty="0">
                <a:latin typeface="Calibri Light" panose="020F0302020204030204" pitchFamily="34" charset="0"/>
                <a:ea typeface="Calibri Light" panose="020F0302020204030204" pitchFamily="34" charset="0"/>
                <a:cs typeface="Calibri Light" panose="020F0302020204030204" pitchFamily="34" charset="0"/>
              </a:rPr>
              <a:t>Historical Perspectives on Research (1930s-1970s)  </a:t>
            </a:r>
          </a:p>
        </p:txBody>
      </p:sp>
      <p:sp>
        <p:nvSpPr>
          <p:cNvPr id="3" name="Content Placeholder 2">
            <a:extLst>
              <a:ext uri="{FF2B5EF4-FFF2-40B4-BE49-F238E27FC236}">
                <a16:creationId xmlns:a16="http://schemas.microsoft.com/office/drawing/2014/main" id="{2130BB97-73A4-43D0-BD28-DE664333A04F}"/>
              </a:ext>
            </a:extLst>
          </p:cNvPr>
          <p:cNvSpPr>
            <a:spLocks noGrp="1"/>
          </p:cNvSpPr>
          <p:nvPr>
            <p:ph idx="1"/>
          </p:nvPr>
        </p:nvSpPr>
        <p:spPr>
          <a:xfrm>
            <a:off x="628650" y="1140909"/>
            <a:ext cx="7886700" cy="4903351"/>
          </a:xfrm>
        </p:spPr>
        <p:txBody>
          <a:bodyPr>
            <a:normAutofit/>
          </a:bodyPr>
          <a:lstStyle/>
          <a:p>
            <a:pPr>
              <a:buClr>
                <a:schemeClr val="tx1"/>
              </a:buCl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Harold Skeels and H.B. Dyes </a:t>
            </a:r>
            <a:r>
              <a:rPr lang="en-US" sz="2400" dirty="0">
                <a:latin typeface="Calibri" panose="020F0502020204030204" pitchFamily="34" charset="0"/>
                <a:ea typeface="Calibri" panose="020F0502020204030204" pitchFamily="34" charset="0"/>
                <a:cs typeface="Calibri" panose="020F0502020204030204" pitchFamily="34" charset="0"/>
              </a:rPr>
              <a:t>– Changes in the cognitive development influenced by a  change in environment</a:t>
            </a:r>
          </a:p>
          <a:p>
            <a:pPr>
              <a:buClr>
                <a:schemeClr val="tx1"/>
              </a:buCl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Samuel Kirk </a:t>
            </a:r>
            <a:r>
              <a:rPr lang="en-US" sz="2400" dirty="0">
                <a:latin typeface="Calibri" panose="020F0502020204030204" pitchFamily="34" charset="0"/>
                <a:ea typeface="Calibri" panose="020F0502020204030204" pitchFamily="34" charset="0"/>
                <a:cs typeface="Calibri" panose="020F0502020204030204" pitchFamily="34" charset="0"/>
              </a:rPr>
              <a:t>– Affects of preschool experience on IQ  </a:t>
            </a:r>
          </a:p>
          <a:p>
            <a:pPr>
              <a:buClr>
                <a:schemeClr val="tx1"/>
              </a:buCl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Benjamin Bloom; J. McVicker Hunt; Rene Spitz </a:t>
            </a:r>
            <a:r>
              <a:rPr lang="en-US" sz="2400" dirty="0">
                <a:latin typeface="Calibri" panose="020F0502020204030204" pitchFamily="34" charset="0"/>
                <a:ea typeface="Calibri" panose="020F0502020204030204" pitchFamily="34" charset="0"/>
                <a:cs typeface="Calibri" panose="020F0502020204030204" pitchFamily="34" charset="0"/>
              </a:rPr>
              <a:t>– The relationship of a stimulating environment to the development of a child</a:t>
            </a:r>
          </a:p>
          <a:p>
            <a:pPr>
              <a:buClr>
                <a:schemeClr val="tx1"/>
              </a:buCl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Jean Piaget </a:t>
            </a:r>
            <a:r>
              <a:rPr lang="en-US" sz="2400" dirty="0">
                <a:latin typeface="Calibri" panose="020F0502020204030204" pitchFamily="34" charset="0"/>
                <a:ea typeface="Calibri" panose="020F0502020204030204" pitchFamily="34" charset="0"/>
                <a:cs typeface="Calibri" panose="020F0502020204030204" pitchFamily="34" charset="0"/>
              </a:rPr>
              <a:t>–Biological and experiential influences on child development </a:t>
            </a:r>
          </a:p>
          <a:p>
            <a:pPr>
              <a:buClr>
                <a:schemeClr val="tx1"/>
              </a:buClr>
            </a:pPr>
            <a:endPar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Clr>
                <a:schemeClr val="tx1"/>
              </a:buClr>
            </a:pPr>
            <a:endPar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Clr>
                <a:schemeClr val="tx1"/>
              </a:buCl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Arnold Sameroff and Michael Chandler </a:t>
            </a:r>
            <a:r>
              <a:rPr lang="en-US" sz="2400" dirty="0">
                <a:latin typeface="Calibri" panose="020F0502020204030204" pitchFamily="34" charset="0"/>
                <a:ea typeface="Calibri" panose="020F0502020204030204" pitchFamily="34" charset="0"/>
                <a:cs typeface="Calibri" panose="020F0502020204030204" pitchFamily="34" charset="0"/>
              </a:rPr>
              <a:t>–Influence of adult – child and environmental interactions on child development </a:t>
            </a:r>
          </a:p>
        </p:txBody>
      </p:sp>
      <p:sp>
        <p:nvSpPr>
          <p:cNvPr id="4" name="Slide Number Placeholder 3">
            <a:extLst>
              <a:ext uri="{FF2B5EF4-FFF2-40B4-BE49-F238E27FC236}">
                <a16:creationId xmlns:a16="http://schemas.microsoft.com/office/drawing/2014/main" id="{6AF3B4D0-A543-234B-8BF7-E65FDAD396EE}"/>
              </a:ext>
            </a:extLst>
          </p:cNvPr>
          <p:cNvSpPr>
            <a:spLocks noGrp="1"/>
          </p:cNvSpPr>
          <p:nvPr>
            <p:ph type="sldNum" sz="quarter" idx="4294967295"/>
          </p:nvPr>
        </p:nvSpPr>
        <p:spPr>
          <a:xfrm>
            <a:off x="7086600" y="5624513"/>
            <a:ext cx="2057400" cy="273844"/>
          </a:xfrm>
          <a:prstGeom prst="rect">
            <a:avLst/>
          </a:prstGeom>
        </p:spPr>
        <p:txBody>
          <a:bodyPr/>
          <a:lstStyle/>
          <a:p>
            <a:fld id="{9955AC2B-EA45-4D3D-A2D1-564D4070313F}" type="slidenum">
              <a:rPr lang="en-US" smtClean="0"/>
              <a:t>37</a:t>
            </a:fld>
            <a:endParaRPr lang="en-US" dirty="0"/>
          </a:p>
        </p:txBody>
      </p:sp>
      <p:pic>
        <p:nvPicPr>
          <p:cNvPr id="6" name="Picture 5" descr="A person with a beard and glasses&#10;&#10;Description automatically generated with low confidence">
            <a:extLst>
              <a:ext uri="{FF2B5EF4-FFF2-40B4-BE49-F238E27FC236}">
                <a16:creationId xmlns:a16="http://schemas.microsoft.com/office/drawing/2014/main" id="{D20EB3D9-35FD-1643-8852-A0456476B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684" y="1913575"/>
            <a:ext cx="654596" cy="788670"/>
          </a:xfrm>
          <a:prstGeom prst="rect">
            <a:avLst/>
          </a:prstGeom>
        </p:spPr>
      </p:pic>
      <p:pic>
        <p:nvPicPr>
          <p:cNvPr id="7" name="Picture 6" descr="A person wearing a hat and glasses&#10;&#10;Description automatically generated with low confidence">
            <a:extLst>
              <a:ext uri="{FF2B5EF4-FFF2-40B4-BE49-F238E27FC236}">
                <a16:creationId xmlns:a16="http://schemas.microsoft.com/office/drawing/2014/main" id="{4982EDF6-35F7-5246-B055-055EF8DD7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079" y="4118598"/>
            <a:ext cx="721748" cy="984885"/>
          </a:xfrm>
          <a:prstGeom prst="rect">
            <a:avLst/>
          </a:prstGeom>
        </p:spPr>
      </p:pic>
      <p:sp>
        <p:nvSpPr>
          <p:cNvPr id="5" name="Rectangle 4">
            <a:extLst>
              <a:ext uri="{FF2B5EF4-FFF2-40B4-BE49-F238E27FC236}">
                <a16:creationId xmlns:a16="http://schemas.microsoft.com/office/drawing/2014/main" id="{A1CD0716-2F6A-8B66-D29D-6490838BE7F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4A81A27-FA4C-7BB6-0C81-44B6DB5E1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649657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FBA1-8614-452B-809B-E1BC3B78B45E}"/>
              </a:ext>
            </a:extLst>
          </p:cNvPr>
          <p:cNvSpPr>
            <a:spLocks noGrp="1"/>
          </p:cNvSpPr>
          <p:nvPr>
            <p:ph type="title"/>
          </p:nvPr>
        </p:nvSpPr>
        <p:spPr>
          <a:xfrm>
            <a:off x="-176213" y="-130174"/>
            <a:ext cx="9496425" cy="1325563"/>
          </a:xfrm>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Historical Perspectives on Research (1970s-1990s)</a:t>
            </a:r>
          </a:p>
        </p:txBody>
      </p:sp>
      <p:sp>
        <p:nvSpPr>
          <p:cNvPr id="3" name="Content Placeholder 2">
            <a:extLst>
              <a:ext uri="{FF2B5EF4-FFF2-40B4-BE49-F238E27FC236}">
                <a16:creationId xmlns:a16="http://schemas.microsoft.com/office/drawing/2014/main" id="{F5E6DD8F-E3A5-4ECA-9051-05D142540117}"/>
              </a:ext>
            </a:extLst>
          </p:cNvPr>
          <p:cNvSpPr>
            <a:spLocks noGrp="1"/>
          </p:cNvSpPr>
          <p:nvPr>
            <p:ph idx="1"/>
          </p:nvPr>
        </p:nvSpPr>
        <p:spPr>
          <a:xfrm>
            <a:off x="371475" y="1622639"/>
            <a:ext cx="6595110" cy="3867334"/>
          </a:xfrm>
        </p:spPr>
        <p:txBody>
          <a:bodyPr>
            <a:normAutofit/>
          </a:bodyPr>
          <a:lstStyle/>
          <a:p>
            <a:pPr>
              <a:buClr>
                <a:schemeClr val="tx1"/>
              </a:buCl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Bengt </a:t>
            </a:r>
            <a:r>
              <a:rPr lang="en-US" dirty="0" err="1">
                <a:solidFill>
                  <a:srgbClr val="FF0000"/>
                </a:solidFill>
                <a:latin typeface="Calibri" panose="020F0502020204030204" pitchFamily="34" charset="0"/>
                <a:ea typeface="Calibri" panose="020F0502020204030204" pitchFamily="34" charset="0"/>
                <a:cs typeface="Calibri" panose="020F0502020204030204" pitchFamily="34" charset="0"/>
              </a:rPr>
              <a:t>Nirje</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/Wolf </a:t>
            </a:r>
            <a:r>
              <a:rPr lang="en-US" dirty="0" err="1">
                <a:solidFill>
                  <a:srgbClr val="FF0000"/>
                </a:solidFill>
                <a:latin typeface="Calibri" panose="020F0502020204030204" pitchFamily="34" charset="0"/>
                <a:ea typeface="Calibri" panose="020F0502020204030204" pitchFamily="34" charset="0"/>
                <a:cs typeface="Calibri" panose="020F0502020204030204" pitchFamily="34" charset="0"/>
              </a:rPr>
              <a:t>Wolfsenberger</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 Normalization principle </a:t>
            </a:r>
          </a:p>
          <a:p>
            <a:pPr>
              <a:buClr>
                <a:schemeClr val="tx1"/>
              </a:buCl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Urie Bronfenbrenner </a:t>
            </a:r>
            <a:r>
              <a:rPr lang="en-US" dirty="0">
                <a:latin typeface="Calibri" panose="020F0502020204030204" pitchFamily="34" charset="0"/>
                <a:ea typeface="Calibri" panose="020F0502020204030204" pitchFamily="34" charset="0"/>
                <a:cs typeface="Calibri" panose="020F0502020204030204" pitchFamily="34" charset="0"/>
              </a:rPr>
              <a:t>– Ecological model of child development; children develop in systems that influence them </a:t>
            </a:r>
          </a:p>
          <a:p>
            <a:pPr>
              <a:buClr>
                <a:schemeClr val="tx1"/>
              </a:buClr>
            </a:pP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Michael Guralnick </a:t>
            </a:r>
            <a:r>
              <a:rPr lang="en-US" dirty="0">
                <a:latin typeface="Calibri" panose="020F0502020204030204" pitchFamily="34" charset="0"/>
                <a:ea typeface="Calibri" panose="020F0502020204030204" pitchFamily="34" charset="0"/>
                <a:cs typeface="Calibri" panose="020F0502020204030204" pitchFamily="34" charset="0"/>
              </a:rPr>
              <a:t>– Changed research question from efficacy to: what works, for which children and under what conditions  </a:t>
            </a:r>
          </a:p>
        </p:txBody>
      </p:sp>
      <p:pic>
        <p:nvPicPr>
          <p:cNvPr id="6" name="Picture 5" descr="A picture containing person, person, wearing, standing&#10;&#10;Description automatically generated">
            <a:extLst>
              <a:ext uri="{FF2B5EF4-FFF2-40B4-BE49-F238E27FC236}">
                <a16:creationId xmlns:a16="http://schemas.microsoft.com/office/drawing/2014/main" id="{D32F6772-7C98-CB4C-BF4C-C499B8C9B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450" y="3265994"/>
            <a:ext cx="1195007" cy="1721837"/>
          </a:xfrm>
          <a:prstGeom prst="rect">
            <a:avLst/>
          </a:prstGeom>
        </p:spPr>
      </p:pic>
      <p:sp>
        <p:nvSpPr>
          <p:cNvPr id="4" name="Rectangle 3">
            <a:extLst>
              <a:ext uri="{FF2B5EF4-FFF2-40B4-BE49-F238E27FC236}">
                <a16:creationId xmlns:a16="http://schemas.microsoft.com/office/drawing/2014/main" id="{39CD8B11-F30A-4131-A132-FEA98BB9AEF0}"/>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F94D7CB-975E-387A-2B01-43DF2A9FC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381192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EAE9-9862-422E-8BD1-64A6B2D8F985}"/>
              </a:ext>
            </a:extLst>
          </p:cNvPr>
          <p:cNvSpPr>
            <a:spLocks noGrp="1"/>
          </p:cNvSpPr>
          <p:nvPr>
            <p:ph type="title"/>
          </p:nvPr>
        </p:nvSpPr>
        <p:spPr>
          <a:xfrm>
            <a:off x="252412" y="136949"/>
            <a:ext cx="8639175" cy="1325563"/>
          </a:xfrm>
        </p:spPr>
        <p:txBody>
          <a:bodyPr>
            <a:normAutofit/>
          </a:bodyPr>
          <a:lstStyle/>
          <a:p>
            <a:r>
              <a:rPr lang="en-US" sz="3600" b="1" dirty="0">
                <a:latin typeface="Calibri Light" panose="020F0302020204030204" pitchFamily="34" charset="0"/>
                <a:ea typeface="Calibri Light" panose="020F0302020204030204" pitchFamily="34" charset="0"/>
                <a:cs typeface="Calibri Light" panose="020F0302020204030204" pitchFamily="34" charset="0"/>
              </a:rPr>
              <a:t>Current Day Researchers – Interactive Activity </a:t>
            </a:r>
          </a:p>
        </p:txBody>
      </p:sp>
      <p:sp>
        <p:nvSpPr>
          <p:cNvPr id="3" name="Content Placeholder 2">
            <a:extLst>
              <a:ext uri="{FF2B5EF4-FFF2-40B4-BE49-F238E27FC236}">
                <a16:creationId xmlns:a16="http://schemas.microsoft.com/office/drawing/2014/main" id="{BDBEE67F-F452-41EF-B975-ADC382CD42D1}"/>
              </a:ext>
            </a:extLst>
          </p:cNvPr>
          <p:cNvSpPr>
            <a:spLocks noGrp="1"/>
          </p:cNvSpPr>
          <p:nvPr>
            <p:ph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Breakout Group Discussion Questions </a:t>
            </a:r>
          </a:p>
          <a:p>
            <a:pPr lvl="1"/>
            <a:r>
              <a:rPr lang="en-US" dirty="0">
                <a:latin typeface="Calibri" panose="020F0502020204030204" pitchFamily="34" charset="0"/>
                <a:ea typeface="Calibri" panose="020F0502020204030204" pitchFamily="34" charset="0"/>
                <a:cs typeface="Calibri" panose="020F0502020204030204" pitchFamily="34" charset="0"/>
              </a:rPr>
              <a:t>What does scientifically based interventions mean? </a:t>
            </a:r>
          </a:p>
          <a:p>
            <a:pPr lvl="1"/>
            <a:r>
              <a:rPr lang="en-US" dirty="0">
                <a:latin typeface="Calibri" panose="020F0502020204030204" pitchFamily="34" charset="0"/>
                <a:ea typeface="Calibri" panose="020F0502020204030204" pitchFamily="34" charset="0"/>
                <a:cs typeface="Calibri" panose="020F0502020204030204" pitchFamily="34" charset="0"/>
              </a:rPr>
              <a:t>What constitutes evidence?</a:t>
            </a:r>
          </a:p>
          <a:p>
            <a:pPr lvl="1"/>
            <a:r>
              <a:rPr lang="en-US" dirty="0">
                <a:latin typeface="Calibri" panose="020F0502020204030204" pitchFamily="34" charset="0"/>
                <a:ea typeface="Calibri" panose="020F0502020204030204" pitchFamily="34" charset="0"/>
                <a:cs typeface="Calibri" panose="020F0502020204030204" pitchFamily="34" charset="0"/>
              </a:rPr>
              <a:t>How do you know if what you are doing has robust or promising evidence to improve outcomes for infants and young children? </a:t>
            </a:r>
          </a:p>
          <a:p>
            <a:r>
              <a:rPr lang="en-US" dirty="0">
                <a:latin typeface="Calibri" panose="020F0502020204030204" pitchFamily="34" charset="0"/>
                <a:ea typeface="Calibri" panose="020F0502020204030204" pitchFamily="34" charset="0"/>
                <a:cs typeface="Calibri" panose="020F0502020204030204" pitchFamily="34" charset="0"/>
              </a:rPr>
              <a:t>Breakout Sessions – 10 minutes </a:t>
            </a:r>
          </a:p>
          <a:p>
            <a:r>
              <a:rPr lang="en-US" dirty="0">
                <a:latin typeface="Calibri" panose="020F0502020204030204" pitchFamily="34" charset="0"/>
                <a:ea typeface="Calibri" panose="020F0502020204030204" pitchFamily="34" charset="0"/>
                <a:cs typeface="Calibri" panose="020F0502020204030204" pitchFamily="34" charset="0"/>
              </a:rPr>
              <a:t>Report Out in Large Group   </a:t>
            </a:r>
          </a:p>
        </p:txBody>
      </p:sp>
      <p:pic>
        <p:nvPicPr>
          <p:cNvPr id="6" name="Picture 5" descr="A picture containing text&#10;&#10;Description automatically generated">
            <a:extLst>
              <a:ext uri="{FF2B5EF4-FFF2-40B4-BE49-F238E27FC236}">
                <a16:creationId xmlns:a16="http://schemas.microsoft.com/office/drawing/2014/main" id="{4A270B5E-29CF-6C45-8B89-212323DC237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1436"/>
          <a:stretch/>
        </p:blipFill>
        <p:spPr>
          <a:xfrm>
            <a:off x="6377027" y="3876674"/>
            <a:ext cx="1797090" cy="1833563"/>
          </a:xfrm>
          <a:prstGeom prst="rect">
            <a:avLst/>
          </a:prstGeom>
        </p:spPr>
      </p:pic>
      <p:sp>
        <p:nvSpPr>
          <p:cNvPr id="4" name="Rectangle 3">
            <a:extLst>
              <a:ext uri="{FF2B5EF4-FFF2-40B4-BE49-F238E27FC236}">
                <a16:creationId xmlns:a16="http://schemas.microsoft.com/office/drawing/2014/main" id="{15F99287-B528-C8B0-4D66-6E864EC9004D}"/>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3D9AFE4-B288-F279-EFE8-3EC61AB63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27843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3">
            <a:extLst>
              <a:ext uri="{FF2B5EF4-FFF2-40B4-BE49-F238E27FC236}">
                <a16:creationId xmlns:a16="http://schemas.microsoft.com/office/drawing/2014/main" id="{285548D2-1E54-4C3E-A393-725E51D7AF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60" y="392086"/>
            <a:ext cx="3199840" cy="524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a:extLst>
              <a:ext uri="{FF2B5EF4-FFF2-40B4-BE49-F238E27FC236}">
                <a16:creationId xmlns:a16="http://schemas.microsoft.com/office/drawing/2014/main" id="{EBE01511-60AA-4C22-A7CA-5CAA67C6B95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5691914" y="316854"/>
            <a:ext cx="1817879" cy="2807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C9F709D5-3CB0-4A5D-8FF5-0B6F8377C2A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5691914" y="3248528"/>
            <a:ext cx="1817879" cy="2578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Slide Number Placeholder 1">
            <a:extLst>
              <a:ext uri="{FF2B5EF4-FFF2-40B4-BE49-F238E27FC236}">
                <a16:creationId xmlns:a16="http://schemas.microsoft.com/office/drawing/2014/main" id="{812B34B4-31D1-4A45-80D6-B85291A1E8C6}"/>
              </a:ext>
            </a:extLst>
          </p:cNvPr>
          <p:cNvSpPr>
            <a:spLocks noGrp="1"/>
          </p:cNvSpPr>
          <p:nvPr>
            <p:ph type="sldNum" sz="quarter" idx="10"/>
          </p:nvPr>
        </p:nvSpPr>
        <p:spPr>
          <a:xfrm>
            <a:off x="7205133" y="6041362"/>
            <a:ext cx="9119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450"/>
              </a:spcAft>
            </a:pPr>
            <a:fld id="{B61BEF0D-F0BB-DE4B-95CE-6DB70DBA9567}" type="datetimeFigureOut">
              <a:rPr lang="en-US" smtClean="0"/>
              <a:pPr>
                <a:lnSpc>
                  <a:spcPct val="90000"/>
                </a:lnSpc>
                <a:spcAft>
                  <a:spcPts val="450"/>
                </a:spcAft>
              </a:pPr>
              <a:t>1/29/2026</a:t>
            </a:fld>
            <a:endParaRPr lang="en-US" altLang="en-US" sz="1425" b="0"/>
          </a:p>
        </p:txBody>
      </p:sp>
      <p:sp>
        <p:nvSpPr>
          <p:cNvPr id="2" name="Rectangle 1">
            <a:extLst>
              <a:ext uri="{FF2B5EF4-FFF2-40B4-BE49-F238E27FC236}">
                <a16:creationId xmlns:a16="http://schemas.microsoft.com/office/drawing/2014/main" id="{26B30347-5B0B-B6F9-BA3E-728B8B4AF85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AE236EA-2680-711F-7232-A40EC2247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AB5509C-CECF-41BE-8001-13B9246BFD78}"/>
              </a:ext>
            </a:extLst>
          </p:cNvPr>
          <p:cNvSpPr>
            <a:spLocks noGrp="1"/>
          </p:cNvSpPr>
          <p:nvPr>
            <p:ph type="title"/>
          </p:nvPr>
        </p:nvSpPr>
        <p:spPr>
          <a:xfrm>
            <a:off x="457200" y="190556"/>
            <a:ext cx="8229600" cy="1143000"/>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Education Legislation - Disabilities</a:t>
            </a:r>
          </a:p>
        </p:txBody>
      </p:sp>
      <p:sp>
        <p:nvSpPr>
          <p:cNvPr id="23555" name="Content Placeholder 2">
            <a:extLst>
              <a:ext uri="{FF2B5EF4-FFF2-40B4-BE49-F238E27FC236}">
                <a16:creationId xmlns:a16="http://schemas.microsoft.com/office/drawing/2014/main" id="{838BCF86-FD20-439A-A8EE-B642828CC0B2}"/>
              </a:ext>
            </a:extLst>
          </p:cNvPr>
          <p:cNvSpPr>
            <a:spLocks noGrp="1"/>
          </p:cNvSpPr>
          <p:nvPr>
            <p:ph idx="1"/>
          </p:nvPr>
        </p:nvSpPr>
        <p:spPr>
          <a:xfrm>
            <a:off x="581025" y="1634359"/>
            <a:ext cx="8382000" cy="4351338"/>
          </a:xfrm>
        </p:spPr>
        <p:txBody>
          <a:bodyPr>
            <a:normAutofit/>
          </a:bodyPr>
          <a:lstStyle/>
          <a:p>
            <a:r>
              <a:rPr lang="en-US" altLang="en-US" sz="2800" dirty="0">
                <a:latin typeface="Calibri" panose="020F0502020204030204" pitchFamily="34" charset="0"/>
                <a:ea typeface="Calibri" panose="020F0502020204030204" pitchFamily="34" charset="0"/>
                <a:cs typeface="Calibri" panose="020F0502020204030204" pitchFamily="34" charset="0"/>
              </a:rPr>
              <a:t>1966 - </a:t>
            </a:r>
            <a:r>
              <a:rPr lang="en-US" altLang="en-US" sz="2800" b="1" dirty="0">
                <a:latin typeface="Calibri" panose="020F0502020204030204" pitchFamily="34" charset="0"/>
                <a:ea typeface="Calibri" panose="020F0502020204030204" pitchFamily="34" charset="0"/>
                <a:cs typeface="Calibri" panose="020F0502020204030204" pitchFamily="34" charset="0"/>
              </a:rPr>
              <a:t>Elementary and Secondary Education Act</a:t>
            </a:r>
            <a:r>
              <a:rPr lang="en-US" altLang="en-US" sz="2800" dirty="0">
                <a:latin typeface="Calibri" panose="020F0502020204030204" pitchFamily="34" charset="0"/>
                <a:ea typeface="Calibri" panose="020F0502020204030204" pitchFamily="34" charset="0"/>
                <a:cs typeface="Calibri" panose="020F0502020204030204" pitchFamily="34" charset="0"/>
              </a:rPr>
              <a:t>: Bureau of Education for the Handicapped (P.L. 89-750)</a:t>
            </a:r>
          </a:p>
          <a:p>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r>
              <a:rPr lang="en-US" altLang="en-US" sz="2800" dirty="0">
                <a:latin typeface="Calibri" panose="020F0502020204030204" pitchFamily="34" charset="0"/>
                <a:ea typeface="Calibri" panose="020F0502020204030204" pitchFamily="34" charset="0"/>
                <a:cs typeface="Calibri" panose="020F0502020204030204" pitchFamily="34" charset="0"/>
              </a:rPr>
              <a:t>1968 - </a:t>
            </a:r>
            <a:r>
              <a:rPr lang="en-US" altLang="en-US" sz="2800" b="1" dirty="0">
                <a:latin typeface="Calibri" panose="020F0502020204030204" pitchFamily="34" charset="0"/>
                <a:ea typeface="Calibri" panose="020F0502020204030204" pitchFamily="34" charset="0"/>
                <a:cs typeface="Calibri" panose="020F0502020204030204" pitchFamily="34" charset="0"/>
              </a:rPr>
              <a:t>Handicapped Children’s Early Education Assistance Act </a:t>
            </a:r>
            <a:r>
              <a:rPr lang="en-US" altLang="en-US" sz="2800" dirty="0">
                <a:latin typeface="Calibri" panose="020F0502020204030204" pitchFamily="34" charset="0"/>
                <a:ea typeface="Calibri" panose="020F0502020204030204" pitchFamily="34" charset="0"/>
                <a:cs typeface="Calibri" panose="020F0502020204030204" pitchFamily="34" charset="0"/>
              </a:rPr>
              <a:t>(P.L. 90-538)</a:t>
            </a:r>
          </a:p>
          <a:p>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r>
              <a:rPr lang="en-US" altLang="en-US" sz="2800" dirty="0">
                <a:latin typeface="Calibri" panose="020F0502020204030204" pitchFamily="34" charset="0"/>
                <a:ea typeface="Calibri" panose="020F0502020204030204" pitchFamily="34" charset="0"/>
                <a:cs typeface="Calibri" panose="020F0502020204030204" pitchFamily="34" charset="0"/>
              </a:rPr>
              <a:t>1972 - </a:t>
            </a:r>
            <a:r>
              <a:rPr lang="en-US" altLang="en-US" sz="2800" b="1" dirty="0">
                <a:latin typeface="Calibri" panose="020F0502020204030204" pitchFamily="34" charset="0"/>
                <a:ea typeface="Calibri" panose="020F0502020204030204" pitchFamily="34" charset="0"/>
                <a:cs typeface="Calibri" panose="020F0502020204030204" pitchFamily="34" charset="0"/>
              </a:rPr>
              <a:t>Amendments to  the Economic Opportunity Act </a:t>
            </a:r>
            <a:r>
              <a:rPr lang="en-US" altLang="en-US" sz="2800" dirty="0">
                <a:latin typeface="Calibri" panose="020F0502020204030204" pitchFamily="34" charset="0"/>
                <a:ea typeface="Calibri" panose="020F0502020204030204" pitchFamily="34" charset="0"/>
                <a:cs typeface="Calibri" panose="020F0502020204030204" pitchFamily="34" charset="0"/>
              </a:rPr>
              <a:t>to extend Head Start services to children with disabilities (P.L. 92-424)</a:t>
            </a:r>
          </a:p>
          <a:p>
            <a:endParaRPr lang="en-US" altLang="en-US" b="1" dirty="0"/>
          </a:p>
        </p:txBody>
      </p:sp>
      <p:sp>
        <p:nvSpPr>
          <p:cNvPr id="2" name="Rectangle 1">
            <a:extLst>
              <a:ext uri="{FF2B5EF4-FFF2-40B4-BE49-F238E27FC236}">
                <a16:creationId xmlns:a16="http://schemas.microsoft.com/office/drawing/2014/main" id="{38D43811-12FF-84A2-DC00-5DBAF505DA8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F750A74-CD7B-5F73-C602-5FE8AB13B6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148716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9002-C81E-3FBB-719F-2ECD8371E3EF}"/>
            </a:ext>
          </a:extLst>
        </p:cNvPr>
        <p:cNvGrpSpPr/>
        <p:nvPr/>
      </p:nvGrpSpPr>
      <p:grpSpPr>
        <a:xfrm>
          <a:off x="0" y="0"/>
          <a:ext cx="0" cy="0"/>
          <a:chOff x="0" y="0"/>
          <a:chExt cx="0" cy="0"/>
        </a:xfrm>
      </p:grpSpPr>
      <p:sp>
        <p:nvSpPr>
          <p:cNvPr id="15362" name="Title 1">
            <a:extLst>
              <a:ext uri="{FF2B5EF4-FFF2-40B4-BE49-F238E27FC236}">
                <a16:creationId xmlns:a16="http://schemas.microsoft.com/office/drawing/2014/main" id="{0E227C25-C263-1765-C4BA-FCA55C655A19}"/>
              </a:ext>
            </a:extLst>
          </p:cNvPr>
          <p:cNvSpPr>
            <a:spLocks noGrp="1" noChangeArrowheads="1"/>
          </p:cNvSpPr>
          <p:nvPr>
            <p:ph type="title"/>
          </p:nvPr>
        </p:nvSpPr>
        <p:spPr>
          <a:xfrm>
            <a:off x="628650" y="136949"/>
            <a:ext cx="7886700" cy="1325563"/>
          </a:xfrm>
        </p:spPr>
        <p:txBody>
          <a:bodyPr>
            <a:normAutofit/>
          </a:bodyPr>
          <a:lstStyle/>
          <a:p>
            <a:pPr algn="ct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EHA – State Implementation Grants </a:t>
            </a:r>
          </a:p>
        </p:txBody>
      </p:sp>
      <p:sp>
        <p:nvSpPr>
          <p:cNvPr id="3" name="Content Placeholder 2">
            <a:extLst>
              <a:ext uri="{FF2B5EF4-FFF2-40B4-BE49-F238E27FC236}">
                <a16:creationId xmlns:a16="http://schemas.microsoft.com/office/drawing/2014/main" id="{8F365B9F-BBB0-DAB8-DDFF-F944534D33D7}"/>
              </a:ext>
            </a:extLst>
          </p:cNvPr>
          <p:cNvSpPr>
            <a:spLocks noGrp="1"/>
          </p:cNvSpPr>
          <p:nvPr>
            <p:ph idx="1"/>
          </p:nvPr>
        </p:nvSpPr>
        <p:spPr>
          <a:xfrm>
            <a:off x="628650" y="1514198"/>
            <a:ext cx="7886700" cy="4351338"/>
          </a:xfrm>
        </p:spPr>
        <p:txBody>
          <a:bodyPr>
            <a:normAutofit lnSpcReduction="10000"/>
          </a:bodyPr>
          <a:lstStyle/>
          <a:p>
            <a:pPr>
              <a:buClr>
                <a:schemeClr val="tx1"/>
              </a:buClr>
              <a:defRPr/>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1976</a:t>
            </a:r>
            <a:r>
              <a:rPr lang="en-US" sz="2400" dirty="0">
                <a:latin typeface="Calibri" panose="020F0502020204030204" pitchFamily="34" charset="0"/>
                <a:ea typeface="Calibri" panose="020F0502020204030204" pitchFamily="34" charset="0"/>
                <a:cs typeface="Calibri" panose="020F0502020204030204" pitchFamily="34" charset="0"/>
              </a:rPr>
              <a:t> - BEH created a State Implementation Grant (SIG) program for state planning to expand services for young children with disabilities</a:t>
            </a:r>
          </a:p>
          <a:p>
            <a:pPr>
              <a:defRPr/>
            </a:pPr>
            <a:endParaRPr lang="en-US" sz="2400" dirty="0">
              <a:latin typeface="Calibri" panose="020F0502020204030204" pitchFamily="34" charset="0"/>
              <a:ea typeface="Calibri" panose="020F0502020204030204" pitchFamily="34" charset="0"/>
              <a:cs typeface="Calibri" panose="020F0502020204030204" pitchFamily="34" charset="0"/>
            </a:endParaRPr>
          </a:p>
          <a:p>
            <a:pPr>
              <a:defRPr/>
            </a:pPr>
            <a:r>
              <a:rPr lang="en-US" sz="2400" dirty="0">
                <a:latin typeface="Calibri" panose="020F0502020204030204" pitchFamily="34" charset="0"/>
                <a:ea typeface="Calibri" panose="020F0502020204030204" pitchFamily="34" charset="0"/>
                <a:cs typeface="Calibri" panose="020F0502020204030204" pitchFamily="34" charset="0"/>
              </a:rPr>
              <a:t>States competed for the State Implementation Grants that included activities such as need assessments, planning groups, disseminating research findings about effective services and models, providing personnel development, and developing program and personnel standards and guidelines and data collection</a:t>
            </a:r>
          </a:p>
          <a:p>
            <a:pPr>
              <a:defRPr/>
            </a:pPr>
            <a:endParaRPr lang="en-US" sz="2400" dirty="0">
              <a:latin typeface="Calibri" panose="020F0502020204030204" pitchFamily="34" charset="0"/>
              <a:ea typeface="Calibri" panose="020F0502020204030204" pitchFamily="34" charset="0"/>
              <a:cs typeface="Calibri" panose="020F0502020204030204" pitchFamily="34" charset="0"/>
            </a:endParaRPr>
          </a:p>
          <a:p>
            <a:pPr>
              <a:defRPr/>
            </a:pPr>
            <a:r>
              <a:rPr lang="en-US" sz="2400" dirty="0">
                <a:latin typeface="Calibri" panose="020F0502020204030204" pitchFamily="34" charset="0"/>
                <a:ea typeface="Calibri" panose="020F0502020204030204" pitchFamily="34" charset="0"/>
                <a:cs typeface="Calibri" panose="020F0502020204030204" pitchFamily="34" charset="0"/>
              </a:rPr>
              <a:t>SIGs influenced future policy development </a:t>
            </a:r>
          </a:p>
          <a:p>
            <a:pPr>
              <a:defRPr/>
            </a:pPr>
            <a:endParaRPr lang="en-US" dirty="0"/>
          </a:p>
        </p:txBody>
      </p:sp>
      <p:sp>
        <p:nvSpPr>
          <p:cNvPr id="2" name="Rectangle 1">
            <a:extLst>
              <a:ext uri="{FF2B5EF4-FFF2-40B4-BE49-F238E27FC236}">
                <a16:creationId xmlns:a16="http://schemas.microsoft.com/office/drawing/2014/main" id="{9B868548-EDA9-4691-E504-76B84F686E61}"/>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DB6D10D-534C-556A-C928-B776268E4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820993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492C-7174-C40A-B8FB-C3D7146ADE52}"/>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DE6663D7-E8F8-1BB6-31EB-E12F18434794}"/>
              </a:ext>
            </a:extLst>
          </p:cNvPr>
          <p:cNvSpPr>
            <a:spLocks noGrp="1" noChangeArrowheads="1"/>
          </p:cNvSpPr>
          <p:nvPr>
            <p:ph type="title"/>
          </p:nvPr>
        </p:nvSpPr>
        <p:spPr>
          <a:xfrm>
            <a:off x="628650" y="168181"/>
            <a:ext cx="7886700" cy="1325563"/>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Early ECSE and EI Policy – HCEEP   </a:t>
            </a:r>
          </a:p>
        </p:txBody>
      </p:sp>
      <p:sp>
        <p:nvSpPr>
          <p:cNvPr id="3" name="Content Placeholder 2">
            <a:extLst>
              <a:ext uri="{FF2B5EF4-FFF2-40B4-BE49-F238E27FC236}">
                <a16:creationId xmlns:a16="http://schemas.microsoft.com/office/drawing/2014/main" id="{1E0BD2DB-DCBE-035B-EC7E-0C13FAE19749}"/>
              </a:ext>
            </a:extLst>
          </p:cNvPr>
          <p:cNvSpPr>
            <a:spLocks noGrp="1"/>
          </p:cNvSpPr>
          <p:nvPr>
            <p:ph idx="1"/>
          </p:nvPr>
        </p:nvSpPr>
        <p:spPr>
          <a:xfrm>
            <a:off x="416049" y="1634359"/>
            <a:ext cx="7886700" cy="4351338"/>
          </a:xfrm>
        </p:spPr>
        <p:txBody>
          <a:bodyPr>
            <a:normAutofit/>
          </a:bodyPr>
          <a:lstStyle/>
          <a:p>
            <a:pPr marL="0" indent="0">
              <a:lnSpc>
                <a:spcPct val="100000"/>
              </a:lnSpc>
              <a:buFontTx/>
              <a:buNone/>
              <a:defRPr/>
            </a:pPr>
            <a:r>
              <a:rPr lang="en-US" sz="2400" dirty="0">
                <a:latin typeface="Calibri" panose="020F0502020204030204" pitchFamily="34" charset="0"/>
                <a:ea typeface="Calibri" panose="020F0502020204030204" pitchFamily="34" charset="0"/>
                <a:cs typeface="Calibri" panose="020F0502020204030204" pitchFamily="34" charset="0"/>
              </a:rPr>
              <a:t>The body of research, demonstration, outreach and research programs, scientific literature, and a national network of advocates that resulted from the HCEEP program led to:</a:t>
            </a:r>
          </a:p>
          <a:p>
            <a:pPr marL="385763" indent="-385763">
              <a:lnSpc>
                <a:spcPct val="100000"/>
              </a:lnSpc>
              <a:buFont typeface="+mj-lt"/>
              <a:buAutoNum type="alphaLcParenR"/>
              <a:defRPr/>
            </a:pPr>
            <a:r>
              <a:rPr lang="en-US" sz="2400" dirty="0">
                <a:latin typeface="Calibri" panose="020F0502020204030204" pitchFamily="34" charset="0"/>
                <a:ea typeface="Calibri" panose="020F0502020204030204" pitchFamily="34" charset="0"/>
                <a:cs typeface="Calibri" panose="020F0502020204030204" pitchFamily="34" charset="0"/>
              </a:rPr>
              <a:t>knowledge of the efficacy of early intervention;</a:t>
            </a:r>
          </a:p>
          <a:p>
            <a:pPr marL="385763" indent="-385763">
              <a:lnSpc>
                <a:spcPct val="100000"/>
              </a:lnSpc>
              <a:buFont typeface="+mj-lt"/>
              <a:buAutoNum type="alphaLcParenR"/>
              <a:defRPr/>
            </a:pPr>
            <a:r>
              <a:rPr lang="en-US" sz="2400" dirty="0">
                <a:latin typeface="Calibri" panose="020F0502020204030204" pitchFamily="34" charset="0"/>
                <a:ea typeface="Calibri" panose="020F0502020204030204" pitchFamily="34" charset="0"/>
                <a:cs typeface="Calibri" panose="020F0502020204030204" pitchFamily="34" charset="0"/>
              </a:rPr>
              <a:t>advocacy groups that included family members,               researchers, and service providers</a:t>
            </a:r>
          </a:p>
          <a:p>
            <a:pPr marL="385763" indent="-385763">
              <a:lnSpc>
                <a:spcPct val="100000"/>
              </a:lnSpc>
              <a:buFont typeface="+mj-lt"/>
              <a:buAutoNum type="alphaLcParenR"/>
              <a:defRPr/>
            </a:pPr>
            <a:r>
              <a:rPr lang="en-US" sz="2400" dirty="0">
                <a:latin typeface="Calibri" panose="020F0502020204030204" pitchFamily="34" charset="0"/>
                <a:ea typeface="Calibri" panose="020F0502020204030204" pitchFamily="34" charset="0"/>
                <a:cs typeface="Calibri" panose="020F0502020204030204" pitchFamily="34" charset="0"/>
              </a:rPr>
              <a:t>ECSE teacher certification programs</a:t>
            </a:r>
          </a:p>
          <a:p>
            <a:pPr marL="0" indent="-385763">
              <a:lnSpc>
                <a:spcPct val="100000"/>
              </a:lnSpc>
              <a:buFont typeface="+mj-lt"/>
              <a:buAutoNum type="alphaLcParenR"/>
              <a:defRPr/>
            </a:pPr>
            <a:r>
              <a:rPr lang="en-US" sz="2400" dirty="0">
                <a:latin typeface="Calibri" panose="020F0502020204030204" pitchFamily="34" charset="0"/>
                <a:ea typeface="Calibri" panose="020F0502020204030204" pitchFamily="34" charset="0"/>
                <a:cs typeface="Calibri" panose="020F0502020204030204" pitchFamily="34" charset="0"/>
              </a:rPr>
              <a:t>Amendments to P.L. 94-142 to mandate preschool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services and establish a Birth to Three program</a:t>
            </a:r>
          </a:p>
        </p:txBody>
      </p:sp>
      <p:pic>
        <p:nvPicPr>
          <p:cNvPr id="13316" name="Picture 5" descr="A picture containing diagram&#10;&#10;Description automatically generated">
            <a:extLst>
              <a:ext uri="{FF2B5EF4-FFF2-40B4-BE49-F238E27FC236}">
                <a16:creationId xmlns:a16="http://schemas.microsoft.com/office/drawing/2014/main" id="{8FF4229A-DB8C-F151-D67A-68EA8E17A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793" y="2983006"/>
            <a:ext cx="158591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347A6C-5785-9033-9B5A-180FA92713E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4923208-432B-261B-CA48-64C4DEF4D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819646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FEF30-D800-D808-04F6-327EEA2DBB4B}"/>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1E0964F0-7CF6-ECAF-4461-9C85A930B919}"/>
              </a:ext>
            </a:extLst>
          </p:cNvPr>
          <p:cNvSpPr>
            <a:spLocks noGrp="1" noChangeArrowheads="1"/>
          </p:cNvSpPr>
          <p:nvPr>
            <p:ph type="title"/>
          </p:nvPr>
        </p:nvSpPr>
        <p:spPr>
          <a:xfrm>
            <a:off x="628650" y="365125"/>
            <a:ext cx="7886700" cy="593725"/>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HCEEP Expansion</a:t>
            </a:r>
          </a:p>
        </p:txBody>
      </p:sp>
      <p:sp>
        <p:nvSpPr>
          <p:cNvPr id="16387" name="Content Placeholder 2">
            <a:extLst>
              <a:ext uri="{FF2B5EF4-FFF2-40B4-BE49-F238E27FC236}">
                <a16:creationId xmlns:a16="http://schemas.microsoft.com/office/drawing/2014/main" id="{B5583342-7EDC-F2C4-C371-9C3F2525E45D}"/>
              </a:ext>
            </a:extLst>
          </p:cNvPr>
          <p:cNvSpPr>
            <a:spLocks noGrp="1" noChangeArrowheads="1"/>
          </p:cNvSpPr>
          <p:nvPr>
            <p:ph idx="1"/>
          </p:nvPr>
        </p:nvSpPr>
        <p:spPr>
          <a:xfrm>
            <a:off x="463550" y="1409700"/>
            <a:ext cx="7356475" cy="4351338"/>
          </a:xfrm>
        </p:spPr>
        <p:txBody>
          <a:bodyPr>
            <a:normAutofit lnSpcReduction="10000"/>
          </a:bodyPr>
          <a:lstStyle/>
          <a:p>
            <a:pPr>
              <a:buClr>
                <a:schemeClr val="tx1"/>
              </a:buClr>
            </a:pP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1977 </a:t>
            </a:r>
            <a:r>
              <a:rPr lang="en-US" altLang="en-US" sz="2400" dirty="0">
                <a:latin typeface="Calibri" panose="020F0502020204030204" pitchFamily="34" charset="0"/>
                <a:ea typeface="Calibri" panose="020F0502020204030204" pitchFamily="34" charset="0"/>
                <a:cs typeface="Calibri" panose="020F0502020204030204" pitchFamily="34" charset="0"/>
              </a:rPr>
              <a:t>- BEH developed research institutes within HCEEP - homebased services, inclusive/typical classroom services, instructional and assessment practices, and methods of identifying and intervening with children at risk for disability</a:t>
            </a:r>
          </a:p>
          <a:p>
            <a:pPr>
              <a:buClr>
                <a:schemeClr val="tx1"/>
              </a:buClr>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a:buClr>
                <a:schemeClr val="tx1"/>
              </a:buClr>
            </a:pP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1983</a:t>
            </a:r>
            <a:r>
              <a:rPr lang="en-US" altLang="en-US" sz="2400" dirty="0">
                <a:latin typeface="Calibri" panose="020F0502020204030204" pitchFamily="34" charset="0"/>
                <a:ea typeface="Calibri" panose="020F0502020204030204" pitchFamily="34" charset="0"/>
                <a:cs typeface="Calibri" panose="020F0502020204030204" pitchFamily="34" charset="0"/>
              </a:rPr>
              <a:t> - Outreach projects were supported to disseminate the innovative models from the demonstration projects to states and locals with the goal of implementing the effective models on a large scale and with state and local resources. </a:t>
            </a:r>
          </a:p>
          <a:p>
            <a:pPr marL="0" indent="0">
              <a:buClr>
                <a:schemeClr val="tx1"/>
              </a:buClr>
              <a:buNone/>
            </a:pPr>
            <a:r>
              <a:rPr lang="en-US" altLang="en-US" dirty="0"/>
              <a:t> </a:t>
            </a:r>
          </a:p>
        </p:txBody>
      </p:sp>
      <p:pic>
        <p:nvPicPr>
          <p:cNvPr id="16388" name="Picture 5" descr="A picture containing diagram&#10;&#10;Description automatically generated">
            <a:extLst>
              <a:ext uri="{FF2B5EF4-FFF2-40B4-BE49-F238E27FC236}">
                <a16:creationId xmlns:a16="http://schemas.microsoft.com/office/drawing/2014/main" id="{B95E8D8A-A0DE-6501-A3C8-4EA12A829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793" y="3429000"/>
            <a:ext cx="1407195" cy="210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6ED5A51-74AB-839E-7CF1-8CE94858072C}"/>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96E4E37-1AE0-943B-47F7-7B03597C5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59978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5EEF800-32B5-4AA3-8944-608EF1532DE5}"/>
              </a:ext>
            </a:extLst>
          </p:cNvPr>
          <p:cNvSpPr>
            <a:spLocks noGrp="1"/>
          </p:cNvSpPr>
          <p:nvPr>
            <p:ph type="title"/>
          </p:nvPr>
        </p:nvSpPr>
        <p:spPr>
          <a:xfrm>
            <a:off x="486572" y="375168"/>
            <a:ext cx="8229600" cy="1143000"/>
          </a:xfrm>
        </p:spPr>
        <p:txBody>
          <a:bodyPr/>
          <a:lstStyle/>
          <a:p>
            <a:r>
              <a:rPr lang="en-US" altLang="en-US" sz="3600" b="1" dirty="0">
                <a:latin typeface="Calibri" panose="020F0502020204030204" pitchFamily="34" charset="0"/>
                <a:ea typeface="Calibri" panose="020F0502020204030204" pitchFamily="34" charset="0"/>
                <a:cs typeface="Calibri" panose="020F0502020204030204" pitchFamily="34" charset="0"/>
              </a:rPr>
              <a:t>And More….</a:t>
            </a:r>
            <a:endParaRPr lang="en-US"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9F1866-E306-4E74-8356-82C7B28CB76E}"/>
              </a:ext>
            </a:extLst>
          </p:cNvPr>
          <p:cNvSpPr>
            <a:spLocks noGrp="1"/>
          </p:cNvSpPr>
          <p:nvPr>
            <p:ph idx="1"/>
          </p:nvPr>
        </p:nvSpPr>
        <p:spPr>
          <a:xfrm>
            <a:off x="666750" y="805656"/>
            <a:ext cx="8229600" cy="5246687"/>
          </a:xfrm>
        </p:spPr>
        <p:txBody>
          <a:bodyPr>
            <a:normAutofit/>
          </a:bodyPr>
          <a:lstStyle/>
          <a:p>
            <a:pPr marL="0" indent="0">
              <a:buFont typeface="Arial" panose="020B0604020202020204" pitchFamily="34" charset="0"/>
              <a:buNone/>
              <a:defRPr/>
            </a:pPr>
            <a:endParaRPr lang="en-US" sz="2800" b="1" dirty="0"/>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1975</a:t>
            </a:r>
            <a:r>
              <a:rPr lang="en-US" sz="2400" b="1" dirty="0">
                <a:latin typeface="Calibri" panose="020F0502020204030204" pitchFamily="34" charset="0"/>
                <a:ea typeface="Calibri" panose="020F0502020204030204" pitchFamily="34" charset="0"/>
                <a:cs typeface="Calibri" panose="020F0502020204030204" pitchFamily="34" charset="0"/>
              </a:rPr>
              <a:t>-Education for All Handicapped Children’s Act </a:t>
            </a:r>
            <a:r>
              <a:rPr lang="en-US" sz="2400" dirty="0">
                <a:latin typeface="Calibri" panose="020F0502020204030204" pitchFamily="34" charset="0"/>
                <a:ea typeface="Calibri" panose="020F0502020204030204" pitchFamily="34" charset="0"/>
                <a:cs typeface="Calibri" panose="020F0502020204030204" pitchFamily="34" charset="0"/>
              </a:rPr>
              <a:t>(94-142)</a:t>
            </a:r>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1986</a:t>
            </a:r>
            <a:r>
              <a:rPr lang="en-US" sz="2400" b="1" dirty="0">
                <a:latin typeface="Calibri" panose="020F0502020204030204" pitchFamily="34" charset="0"/>
                <a:ea typeface="Calibri" panose="020F0502020204030204" pitchFamily="34" charset="0"/>
                <a:cs typeface="Calibri" panose="020F0502020204030204" pitchFamily="34" charset="0"/>
              </a:rPr>
              <a:t>- Amendments to EHA </a:t>
            </a:r>
            <a:r>
              <a:rPr lang="en-US" sz="2400" dirty="0">
                <a:latin typeface="Calibri" panose="020F0502020204030204" pitchFamily="34" charset="0"/>
                <a:ea typeface="Calibri" panose="020F0502020204030204" pitchFamily="34" charset="0"/>
                <a:cs typeface="Calibri" panose="020F0502020204030204" pitchFamily="34" charset="0"/>
              </a:rPr>
              <a:t>(P.L. 99-457)</a:t>
            </a:r>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1990-</a:t>
            </a:r>
            <a:r>
              <a:rPr lang="en-US" sz="2400" b="1" dirty="0">
                <a:latin typeface="Calibri" panose="020F0502020204030204" pitchFamily="34" charset="0"/>
                <a:ea typeface="Calibri" panose="020F0502020204030204" pitchFamily="34" charset="0"/>
                <a:cs typeface="Calibri" panose="020F0502020204030204" pitchFamily="34" charset="0"/>
              </a:rPr>
              <a:t>The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latin typeface="Calibri" panose="020F0502020204030204" pitchFamily="34" charset="0"/>
                <a:ea typeface="Calibri" panose="020F0502020204030204" pitchFamily="34" charset="0"/>
                <a:cs typeface="Calibri" panose="020F0502020204030204" pitchFamily="34" charset="0"/>
              </a:rPr>
              <a:t>Americans with Disabilities Act </a:t>
            </a:r>
            <a:r>
              <a:rPr lang="en-US" sz="2400" dirty="0">
                <a:latin typeface="Calibri" panose="020F0502020204030204" pitchFamily="34" charset="0"/>
                <a:ea typeface="Calibri" panose="020F0502020204030204" pitchFamily="34" charset="0"/>
                <a:cs typeface="Calibri" panose="020F0502020204030204" pitchFamily="34" charset="0"/>
              </a:rPr>
              <a:t>(P.L.101-336)</a:t>
            </a:r>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1990-</a:t>
            </a:r>
            <a:r>
              <a:rPr lang="en-US" sz="2400" b="1" dirty="0">
                <a:latin typeface="Calibri" panose="020F0502020204030204" pitchFamily="34" charset="0"/>
                <a:ea typeface="Calibri" panose="020F0502020204030204" pitchFamily="34" charset="0"/>
                <a:cs typeface="Calibri" panose="020F0502020204030204" pitchFamily="34" charset="0"/>
              </a:rPr>
              <a:t>Amendments to EHA changed to Individuals with 		Education Assistance Act </a:t>
            </a:r>
            <a:r>
              <a:rPr lang="en-US" sz="2400" dirty="0">
                <a:latin typeface="Calibri" panose="020F0502020204030204" pitchFamily="34" charset="0"/>
                <a:ea typeface="Calibri" panose="020F0502020204030204" pitchFamily="34" charset="0"/>
                <a:cs typeface="Calibri" panose="020F0502020204030204" pitchFamily="34" charset="0"/>
              </a:rPr>
              <a:t>( P.L.101-476)</a:t>
            </a:r>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2004-</a:t>
            </a:r>
            <a:r>
              <a:rPr lang="en-US" sz="2400" b="1" dirty="0">
                <a:latin typeface="Calibri" panose="020F0502020204030204" pitchFamily="34" charset="0"/>
                <a:ea typeface="Calibri" panose="020F0502020204030204" pitchFamily="34" charset="0"/>
                <a:cs typeface="Calibri" panose="020F0502020204030204" pitchFamily="34" charset="0"/>
              </a:rPr>
              <a:t>Amendments to IDEA </a:t>
            </a:r>
            <a:r>
              <a:rPr lang="en-US" sz="2400" dirty="0">
                <a:latin typeface="Calibri" panose="020F0502020204030204" pitchFamily="34" charset="0"/>
                <a:ea typeface="Calibri" panose="020F0502020204030204" pitchFamily="34" charset="0"/>
                <a:cs typeface="Calibri" panose="020F0502020204030204" pitchFamily="34" charset="0"/>
              </a:rPr>
              <a:t>(P.L.108-446)</a:t>
            </a:r>
          </a:p>
          <a:p>
            <a:pPr>
              <a:lnSpc>
                <a:spcPct val="150000"/>
              </a:lnSpc>
              <a:defRPr/>
            </a:pPr>
            <a:r>
              <a:rPr lang="en-US" sz="2400" dirty="0">
                <a:latin typeface="Calibri" panose="020F0502020204030204" pitchFamily="34" charset="0"/>
                <a:ea typeface="Calibri" panose="020F0502020204030204" pitchFamily="34" charset="0"/>
                <a:cs typeface="Calibri" panose="020F0502020204030204" pitchFamily="34" charset="0"/>
              </a:rPr>
              <a:t>2015-Every Student Succeeds Act (P.L. 114-95</a:t>
            </a:r>
            <a:r>
              <a:rPr lang="en-US" sz="2800" dirty="0">
                <a:latin typeface="Calibri" panose="020F0502020204030204" pitchFamily="34" charset="0"/>
                <a:ea typeface="Calibri" panose="020F0502020204030204" pitchFamily="34" charset="0"/>
                <a:cs typeface="Calibri" panose="020F0502020204030204" pitchFamily="34" charset="0"/>
              </a:rPr>
              <a:t>)</a:t>
            </a:r>
          </a:p>
          <a:p>
            <a:pPr>
              <a:lnSpc>
                <a:spcPct val="150000"/>
              </a:lnSpc>
              <a:defRPr/>
            </a:pPr>
            <a:endParaRPr lang="en-US" sz="2800" dirty="0"/>
          </a:p>
          <a:p>
            <a:pPr>
              <a:defRPr/>
            </a:pPr>
            <a:endParaRPr lang="en-US" sz="2800" dirty="0"/>
          </a:p>
          <a:p>
            <a:pPr>
              <a:defRPr/>
            </a:pPr>
            <a:endParaRPr lang="en-US" sz="4000" dirty="0"/>
          </a:p>
          <a:p>
            <a:pPr>
              <a:defRPr/>
            </a:pPr>
            <a:endParaRPr lang="en-US" sz="4000" dirty="0"/>
          </a:p>
        </p:txBody>
      </p:sp>
      <p:sp>
        <p:nvSpPr>
          <p:cNvPr id="2" name="Rectangle 1">
            <a:extLst>
              <a:ext uri="{FF2B5EF4-FFF2-40B4-BE49-F238E27FC236}">
                <a16:creationId xmlns:a16="http://schemas.microsoft.com/office/drawing/2014/main" id="{456356B6-192B-29E5-D64E-9833BE89B360}"/>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404CB-D179-03C1-B287-C686C4F7A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520735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D031045-A41F-45E9-8150-D49674952F80}"/>
              </a:ext>
            </a:extLst>
          </p:cNvPr>
          <p:cNvSpPr>
            <a:spLocks noGrp="1"/>
          </p:cNvSpPr>
          <p:nvPr>
            <p:ph type="title"/>
          </p:nvPr>
        </p:nvSpPr>
        <p:spPr/>
        <p:txBody>
          <a:bodyPr>
            <a:noAutofit/>
          </a:bodyPr>
          <a:lstStyle/>
          <a:p>
            <a:pPr algn="ctr"/>
            <a:b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b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EHA Principles</a:t>
            </a:r>
            <a:b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br>
            <a:endParaRPr lang="en-US" altLang="en-US" sz="36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AC86EB9-5528-4CEF-8136-0F7E2C4BF09E}"/>
              </a:ext>
            </a:extLst>
          </p:cNvPr>
          <p:cNvSpPr>
            <a:spLocks noGrp="1"/>
          </p:cNvSpPr>
          <p:nvPr>
            <p:ph idx="1"/>
          </p:nvPr>
        </p:nvSpPr>
        <p:spPr>
          <a:xfrm>
            <a:off x="457200" y="1464404"/>
            <a:ext cx="8229600" cy="4953000"/>
          </a:xfrm>
        </p:spPr>
        <p:txBody>
          <a:bodyPr>
            <a:normAutofit fontScale="92500"/>
          </a:bodyPr>
          <a:lstStyle/>
          <a:p>
            <a:pPr marL="571500" indent="-457200">
              <a:lnSpc>
                <a:spcPct val="150000"/>
              </a:lnSpc>
              <a:defRPr/>
            </a:pPr>
            <a:r>
              <a:rPr lang="en-US" sz="3500" dirty="0">
                <a:latin typeface="Calibri" panose="020F0502020204030204" pitchFamily="34" charset="0"/>
                <a:ea typeface="Calibri" panose="020F0502020204030204" pitchFamily="34" charset="0"/>
                <a:cs typeface="Calibri" panose="020F0502020204030204" pitchFamily="34" charset="0"/>
              </a:rPr>
              <a:t>Zero Reject</a:t>
            </a:r>
          </a:p>
          <a:p>
            <a:pPr marL="571500" indent="-457200">
              <a:lnSpc>
                <a:spcPct val="150000"/>
              </a:lnSpc>
              <a:defRPr/>
            </a:pPr>
            <a:r>
              <a:rPr lang="en-US" sz="3500" dirty="0">
                <a:latin typeface="Calibri" panose="020F0502020204030204" pitchFamily="34" charset="0"/>
                <a:ea typeface="Calibri" panose="020F0502020204030204" pitchFamily="34" charset="0"/>
                <a:cs typeface="Calibri" panose="020F0502020204030204" pitchFamily="34" charset="0"/>
              </a:rPr>
              <a:t>LRE </a:t>
            </a:r>
          </a:p>
          <a:p>
            <a:pPr marL="571500" indent="-457200">
              <a:lnSpc>
                <a:spcPct val="150000"/>
              </a:lnSpc>
              <a:defRPr/>
            </a:pPr>
            <a:r>
              <a:rPr lang="en-US" sz="3500" dirty="0">
                <a:latin typeface="Calibri" panose="020F0502020204030204" pitchFamily="34" charset="0"/>
                <a:ea typeface="Calibri" panose="020F0502020204030204" pitchFamily="34" charset="0"/>
                <a:cs typeface="Calibri" panose="020F0502020204030204" pitchFamily="34" charset="0"/>
              </a:rPr>
              <a:t>Nondiscriminatory Testing</a:t>
            </a:r>
          </a:p>
          <a:p>
            <a:pPr marL="571500" indent="-457200">
              <a:lnSpc>
                <a:spcPct val="150000"/>
              </a:lnSpc>
              <a:defRPr/>
            </a:pPr>
            <a:r>
              <a:rPr lang="en-US" sz="3500" dirty="0">
                <a:latin typeface="Calibri" panose="020F0502020204030204" pitchFamily="34" charset="0"/>
                <a:ea typeface="Calibri" panose="020F0502020204030204" pitchFamily="34" charset="0"/>
                <a:cs typeface="Calibri" panose="020F0502020204030204" pitchFamily="34" charset="0"/>
              </a:rPr>
              <a:t>IEPs</a:t>
            </a:r>
          </a:p>
          <a:p>
            <a:pPr marL="571500" indent="-457200">
              <a:lnSpc>
                <a:spcPct val="150000"/>
              </a:lnSpc>
              <a:defRPr/>
            </a:pPr>
            <a:r>
              <a:rPr lang="en-US" sz="3500" dirty="0">
                <a:latin typeface="Calibri" panose="020F0502020204030204" pitchFamily="34" charset="0"/>
                <a:ea typeface="Calibri" panose="020F0502020204030204" pitchFamily="34" charset="0"/>
                <a:cs typeface="Calibri" panose="020F0502020204030204" pitchFamily="34" charset="0"/>
              </a:rPr>
              <a:t>Due Process for Families</a:t>
            </a:r>
          </a:p>
          <a:p>
            <a:pPr marL="114300" indent="0">
              <a:lnSpc>
                <a:spcPct val="150000"/>
              </a:lnSpc>
              <a:buFont typeface="Arial" panose="020B0604020202020204" pitchFamily="34" charset="0"/>
              <a:buNone/>
              <a:defRPr/>
            </a:pPr>
            <a:r>
              <a:rPr lang="en-US" sz="2800" dirty="0">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F0AD7000-0B5A-EE24-9C36-28061746628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A1D009-F483-5A90-6B05-989303519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454912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46A0-021F-4A3E-904F-7FDE8E9F5362}"/>
              </a:ext>
            </a:extLst>
          </p:cNvPr>
          <p:cNvSpPr>
            <a:spLocks noGrp="1"/>
          </p:cNvSpPr>
          <p:nvPr>
            <p:ph type="title"/>
          </p:nvPr>
        </p:nvSpPr>
        <p:spPr/>
        <p:txBody>
          <a:bodyPr>
            <a:normAutofit/>
          </a:bodyPr>
          <a:lstStyle/>
          <a:p>
            <a:pPr algn="ctr">
              <a:defRPr/>
            </a:pPr>
            <a:r>
              <a:rPr lang="en-US" sz="3600" b="1" dirty="0">
                <a:latin typeface="Calibri Light" panose="020F0302020204030204" pitchFamily="34" charset="0"/>
                <a:ea typeface="Calibri Light" panose="020F0302020204030204" pitchFamily="34" charset="0"/>
                <a:cs typeface="Calibri Light" panose="020F0302020204030204" pitchFamily="34" charset="0"/>
              </a:rPr>
              <a:t>1986 EHA AMENDMENTS</a:t>
            </a:r>
          </a:p>
        </p:txBody>
      </p:sp>
      <p:sp>
        <p:nvSpPr>
          <p:cNvPr id="3" name="Content Placeholder 2">
            <a:extLst>
              <a:ext uri="{FF2B5EF4-FFF2-40B4-BE49-F238E27FC236}">
                <a16:creationId xmlns:a16="http://schemas.microsoft.com/office/drawing/2014/main" id="{1122D050-BE57-42F9-AB37-410DE94EA4E7}"/>
              </a:ext>
            </a:extLst>
          </p:cNvPr>
          <p:cNvSpPr>
            <a:spLocks noGrp="1"/>
          </p:cNvSpPr>
          <p:nvPr>
            <p:ph idx="1"/>
          </p:nvPr>
        </p:nvSpPr>
        <p:spPr/>
        <p:txBody>
          <a:bodyPr/>
          <a:lstStyle/>
          <a:p>
            <a:pPr marL="114300" indent="0" algn="ctr">
              <a:lnSpc>
                <a:spcPct val="200000"/>
              </a:lnSpc>
              <a:buFont typeface="Arial" panose="020B0604020202020204" pitchFamily="34" charset="0"/>
              <a:buNone/>
              <a:defRPr/>
            </a:pPr>
            <a:r>
              <a:rPr lang="en-US" dirty="0">
                <a:latin typeface="Calibri" panose="020F0502020204030204" pitchFamily="34" charset="0"/>
                <a:ea typeface="Calibri" panose="020F0502020204030204" pitchFamily="34" charset="0"/>
                <a:cs typeface="Calibri" panose="020F0502020204030204" pitchFamily="34" charset="0"/>
              </a:rPr>
              <a:t>required states to provide a free and appropriate public education to preschoolers (Section 619 of Part B) and provided incentives for serving infants and toddlers and their families (Part H).</a:t>
            </a:r>
          </a:p>
          <a:p>
            <a:pPr>
              <a:defRPr/>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114300" indent="0">
              <a:buFont typeface="Arial" panose="020B0604020202020204" pitchFamily="34" charset="0"/>
              <a:buNone/>
              <a:defRPr/>
            </a:pPr>
            <a:endParaRPr lang="en-US" sz="2400" dirty="0">
              <a:ea typeface="Calibri"/>
              <a:cs typeface="Times New Roman"/>
            </a:endParaRPr>
          </a:p>
          <a:p>
            <a:pPr>
              <a:defRPr/>
            </a:pPr>
            <a:endParaRPr lang="en-US" dirty="0"/>
          </a:p>
        </p:txBody>
      </p:sp>
      <p:sp>
        <p:nvSpPr>
          <p:cNvPr id="4" name="Rectangle 3">
            <a:extLst>
              <a:ext uri="{FF2B5EF4-FFF2-40B4-BE49-F238E27FC236}">
                <a16:creationId xmlns:a16="http://schemas.microsoft.com/office/drawing/2014/main" id="{9FFC2246-E7BA-3CFD-F6E6-CBABCFDD27C4}"/>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853385B-C242-D9BD-03B6-D4A30A7A9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4165340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C66C-B077-F0EF-F44C-CEB7CCE19B42}"/>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25BDDFEC-3192-C2AC-C16D-B1862E463238}"/>
              </a:ext>
            </a:extLst>
          </p:cNvPr>
          <p:cNvSpPr>
            <a:spLocks noGrp="1" noChangeArrowheads="1"/>
          </p:cNvSpPr>
          <p:nvPr>
            <p:ph type="title"/>
          </p:nvPr>
        </p:nvSpPr>
        <p:spPr>
          <a:xfrm>
            <a:off x="114300" y="267769"/>
            <a:ext cx="8915400" cy="995362"/>
          </a:xfrm>
        </p:spPr>
        <p:txBody>
          <a:bodyPr>
            <a:no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P.L. 99-457 Early Childhood Legislation </a:t>
            </a:r>
            <a:b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b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for Children With Disabilities and Their Families </a:t>
            </a:r>
          </a:p>
        </p:txBody>
      </p:sp>
      <p:sp>
        <p:nvSpPr>
          <p:cNvPr id="17411" name="Content Placeholder 2">
            <a:extLst>
              <a:ext uri="{FF2B5EF4-FFF2-40B4-BE49-F238E27FC236}">
                <a16:creationId xmlns:a16="http://schemas.microsoft.com/office/drawing/2014/main" id="{B0F1DB0E-9423-0915-F451-FC306E6CB2CB}"/>
              </a:ext>
            </a:extLst>
          </p:cNvPr>
          <p:cNvSpPr>
            <a:spLocks noGrp="1" noChangeArrowheads="1"/>
          </p:cNvSpPr>
          <p:nvPr>
            <p:ph idx="1"/>
          </p:nvPr>
        </p:nvSpPr>
        <p:spPr>
          <a:xfrm>
            <a:off x="699797" y="1925605"/>
            <a:ext cx="7381194" cy="4269921"/>
          </a:xfrm>
        </p:spPr>
        <p:txBody>
          <a:bodyPr>
            <a:noAutofit/>
          </a:bodyPr>
          <a:lstStyle/>
          <a:p>
            <a:pPr>
              <a:buClr>
                <a:schemeClr val="tx1"/>
              </a:buClr>
            </a:pPr>
            <a:r>
              <a:rPr lang="en-US" altLang="en-US" sz="2400" dirty="0">
                <a:solidFill>
                  <a:srgbClr val="FF0000"/>
                </a:solidFill>
                <a:latin typeface="Calibri "/>
              </a:rPr>
              <a:t>1986</a:t>
            </a:r>
            <a:r>
              <a:rPr lang="en-US" altLang="en-US" sz="2400" dirty="0">
                <a:latin typeface="Calibri "/>
              </a:rPr>
              <a:t> - P.L. 99-457 early childhood legislation for young children with disabilities and their families was passed by the U.S. Congress</a:t>
            </a:r>
          </a:p>
          <a:p>
            <a:endParaRPr lang="en-US" altLang="en-US" sz="2400" dirty="0">
              <a:latin typeface="Calibri "/>
            </a:endParaRPr>
          </a:p>
          <a:p>
            <a:r>
              <a:rPr lang="en-US" altLang="en-US" sz="2400" dirty="0">
                <a:latin typeface="Calibri "/>
              </a:rPr>
              <a:t>Amendments created Part B, Section 619 for preschool-aged children (three through five years) with disabilities and a voluntary Part H program (now Part C) for infants and toddlers (birth through age two) with disabilities or at risk for disabilities  </a:t>
            </a:r>
          </a:p>
        </p:txBody>
      </p:sp>
      <p:sp>
        <p:nvSpPr>
          <p:cNvPr id="2" name="Rectangle 1">
            <a:extLst>
              <a:ext uri="{FF2B5EF4-FFF2-40B4-BE49-F238E27FC236}">
                <a16:creationId xmlns:a16="http://schemas.microsoft.com/office/drawing/2014/main" id="{12D7C8B1-D593-68B5-2BE4-D7B2F54781C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34652B0-EBF1-BE47-21EE-615D2C3BAE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745965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21ACCC-95ED-43BC-BC7B-6CB8DCEE610C}"/>
              </a:ext>
            </a:extLst>
          </p:cNvPr>
          <p:cNvSpPr/>
          <p:nvPr/>
        </p:nvSpPr>
        <p:spPr>
          <a:xfrm>
            <a:off x="264160" y="33278"/>
            <a:ext cx="8879840" cy="5478423"/>
          </a:xfrm>
          <a:prstGeom prst="rect">
            <a:avLst/>
          </a:prstGeom>
        </p:spPr>
        <p:txBody>
          <a:bodyPr wrap="square">
            <a:spAutoFit/>
          </a:bodyPr>
          <a:lstStyle/>
          <a:p>
            <a:pPr algn="ctr">
              <a:defRPr/>
            </a:pPr>
            <a:r>
              <a:rPr lang="en-US" sz="36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IDEA-PART C;  Sec. 631 FINDINGS AND POLICY</a:t>
            </a:r>
          </a:p>
          <a:p>
            <a:pPr>
              <a:defRPr/>
            </a:pPr>
            <a:endParaRPr lang="en-US" b="1" dirty="0"/>
          </a:p>
          <a:p>
            <a:pPr>
              <a:defRPr/>
            </a:pPr>
            <a:r>
              <a:rPr lang="en-US" sz="2800" dirty="0">
                <a:latin typeface="+mn-lt"/>
              </a:rPr>
              <a:t>Findings.--Congress finds that there is an urgent and substantial need– </a:t>
            </a:r>
          </a:p>
          <a:p>
            <a:pPr marL="342900" indent="-342900">
              <a:buFontTx/>
              <a:buAutoNum type="alphaLcParenBoth"/>
              <a:defRPr/>
            </a:pPr>
            <a:endParaRPr lang="en-US" sz="2400" dirty="0">
              <a:latin typeface="+mn-lt"/>
            </a:endParaRPr>
          </a:p>
          <a:p>
            <a:pPr marL="457200" indent="-457200">
              <a:buFont typeface="+mj-lt"/>
              <a:buAutoNum type="arabicParenR"/>
              <a:defRPr/>
            </a:pPr>
            <a:r>
              <a:rPr lang="en-US" sz="2400" dirty="0">
                <a:latin typeface="+mn-lt"/>
              </a:rPr>
              <a:t>to</a:t>
            </a:r>
            <a:r>
              <a:rPr lang="en-US" sz="2400" dirty="0">
                <a:solidFill>
                  <a:schemeClr val="tx2">
                    <a:lumMod val="40000"/>
                    <a:lumOff val="60000"/>
                  </a:schemeClr>
                </a:solidFill>
                <a:latin typeface="+mn-lt"/>
              </a:rPr>
              <a:t> </a:t>
            </a:r>
            <a:r>
              <a:rPr lang="en-US" sz="2400" dirty="0">
                <a:latin typeface="+mn-lt"/>
              </a:rPr>
              <a:t>enhance the development of infants and toddlers with disabilities, to minimize their potential for developmental delay, and to recognize the significant brain development that occurs during a child's first 3 years of life; </a:t>
            </a:r>
          </a:p>
          <a:p>
            <a:pPr marL="457200" indent="-457200">
              <a:buFont typeface="+mj-lt"/>
              <a:buAutoNum type="arabicParenR"/>
              <a:defRPr/>
            </a:pPr>
            <a:endParaRPr lang="en-US" sz="2400" dirty="0">
              <a:latin typeface="+mn-lt"/>
            </a:endParaRPr>
          </a:p>
          <a:p>
            <a:pPr marL="457200" indent="-457200">
              <a:buFont typeface="+mj-lt"/>
              <a:buAutoNum type="arabicParenR"/>
              <a:defRPr/>
            </a:pPr>
            <a:r>
              <a:rPr lang="en-US" sz="2400" dirty="0">
                <a:latin typeface="+mn-lt"/>
              </a:rPr>
              <a:t>to reduce the educational costs to our society, including our Nation's schools, by minimizing the need for special education and related services after infants and toddlers with disabilities reach school age; </a:t>
            </a:r>
          </a:p>
        </p:txBody>
      </p:sp>
      <p:sp>
        <p:nvSpPr>
          <p:cNvPr id="2" name="Rectangle 1">
            <a:extLst>
              <a:ext uri="{FF2B5EF4-FFF2-40B4-BE49-F238E27FC236}">
                <a16:creationId xmlns:a16="http://schemas.microsoft.com/office/drawing/2014/main" id="{6349D04F-B792-C3EC-07D0-5C2B6A1002D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E3BE10-46FF-063E-5B5B-74490AD3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761612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52ED-6868-5D08-4340-81437E93F29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CD84A36-3DA4-C4E1-6C48-6ED7FCA5E3CD}"/>
              </a:ext>
            </a:extLst>
          </p:cNvPr>
          <p:cNvSpPr/>
          <p:nvPr/>
        </p:nvSpPr>
        <p:spPr>
          <a:xfrm>
            <a:off x="264160" y="33278"/>
            <a:ext cx="8879840" cy="5447645"/>
          </a:xfrm>
          <a:prstGeom prst="rect">
            <a:avLst/>
          </a:prstGeom>
        </p:spPr>
        <p:txBody>
          <a:bodyPr wrap="square">
            <a:spAutoFit/>
          </a:bodyPr>
          <a:lstStyle/>
          <a:p>
            <a:pPr algn="ctr">
              <a:defRPr/>
            </a:pPr>
            <a:r>
              <a:rPr lang="en-US" sz="36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IDEA-PART C;  Sec. 631 </a:t>
            </a:r>
          </a:p>
          <a:p>
            <a:pPr algn="ctr">
              <a:defRPr/>
            </a:pPr>
            <a:r>
              <a:rPr lang="en-US" sz="36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FINDINGS AND POLICY </a:t>
            </a:r>
            <a:r>
              <a:rPr lang="en-US" sz="24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(cont.)</a:t>
            </a:r>
          </a:p>
          <a:p>
            <a:pPr>
              <a:defRPr/>
            </a:pPr>
            <a:endParaRPr lang="en-US" dirty="0">
              <a:latin typeface="+mn-lt"/>
            </a:endParaRPr>
          </a:p>
          <a:p>
            <a:pPr>
              <a:defRPr/>
            </a:pPr>
            <a:endParaRPr lang="en-US" dirty="0">
              <a:latin typeface="+mn-lt"/>
            </a:endParaRPr>
          </a:p>
          <a:p>
            <a:pPr marL="457200" indent="-457200">
              <a:buFont typeface="+mj-lt"/>
              <a:buAutoNum type="arabicParenR" startAt="3"/>
              <a:defRPr/>
            </a:pPr>
            <a:r>
              <a:rPr lang="en-US" sz="2400" dirty="0">
                <a:latin typeface="+mn-lt"/>
              </a:rPr>
              <a:t>to maximize the potential for individuals with disabilities to live independently in society; </a:t>
            </a:r>
          </a:p>
          <a:p>
            <a:pPr marL="457200" indent="-457200">
              <a:buFont typeface="+mj-lt"/>
              <a:buAutoNum type="arabicParenR" startAt="3"/>
              <a:defRPr/>
            </a:pPr>
            <a:endParaRPr lang="en-US" sz="2400" dirty="0">
              <a:latin typeface="+mn-lt"/>
            </a:endParaRPr>
          </a:p>
          <a:p>
            <a:pPr marL="457200" indent="-457200">
              <a:buFont typeface="+mj-lt"/>
              <a:buAutoNum type="arabicParenR" startAt="3"/>
              <a:defRPr/>
            </a:pPr>
            <a:r>
              <a:rPr lang="en-US" sz="2400" b="1" dirty="0">
                <a:latin typeface="+mn-lt"/>
              </a:rPr>
              <a:t>to enhance the capacity of families to meet the special needs of their infants and toddlers with disabilities; and </a:t>
            </a:r>
          </a:p>
          <a:p>
            <a:pPr marL="457200" indent="-457200">
              <a:buFont typeface="+mj-lt"/>
              <a:buAutoNum type="arabicParenR" startAt="3"/>
              <a:defRPr/>
            </a:pPr>
            <a:endParaRPr lang="en-US" sz="2400" dirty="0">
              <a:latin typeface="+mn-lt"/>
            </a:endParaRPr>
          </a:p>
          <a:p>
            <a:pPr marL="457200" indent="-457200">
              <a:buFont typeface="+mj-lt"/>
              <a:buAutoNum type="arabicParenR" startAt="3"/>
              <a:defRPr/>
            </a:pPr>
            <a:r>
              <a:rPr lang="en-US" sz="2400" dirty="0">
                <a:latin typeface="+mn-lt"/>
              </a:rPr>
              <a:t>to enhance the capacity of State and local agencies and service providers to identify, evaluate, and meet the needs of all children, particularly minority, low-income, inner city, and rural children, and infants and toddlers in foster care. </a:t>
            </a:r>
          </a:p>
        </p:txBody>
      </p:sp>
      <p:sp>
        <p:nvSpPr>
          <p:cNvPr id="2" name="Rectangle 1">
            <a:extLst>
              <a:ext uri="{FF2B5EF4-FFF2-40B4-BE49-F238E27FC236}">
                <a16:creationId xmlns:a16="http://schemas.microsoft.com/office/drawing/2014/main" id="{A0C19ED7-DB9A-23A9-6A10-48E495B1199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57A94CA-921A-2424-B498-D527EDC173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62208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a:extLst>
              <a:ext uri="{FF2B5EF4-FFF2-40B4-BE49-F238E27FC236}">
                <a16:creationId xmlns:a16="http://schemas.microsoft.com/office/drawing/2014/main" id="{492C4016-61B4-4EB6-BBC4-AE2B5DB14E28}"/>
              </a:ext>
            </a:extLst>
          </p:cNvPr>
          <p:cNvSpPr>
            <a:spLocks noGrp="1"/>
          </p:cNvSpPr>
          <p:nvPr>
            <p:ph type="sldNum" sz="quarter" idx="10"/>
          </p:nvPr>
        </p:nvSpPr>
        <p:spPr>
          <a:xfrm>
            <a:off x="7205133" y="6041362"/>
            <a:ext cx="911939" cy="365125"/>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1BEF0D-F0BB-DE4B-95CE-6DB70DBA9567}" type="datetimeFigureOut">
              <a:rPr lang="en-US" smtClean="0"/>
              <a:pPr/>
              <a:t>1/29/2026</a:t>
            </a:fld>
            <a:endParaRPr lang="en-US" altLang="en-US" sz="750" b="0">
              <a:solidFill>
                <a:schemeClr val="tx1"/>
              </a:solidFill>
            </a:endParaRPr>
          </a:p>
        </p:txBody>
      </p:sp>
      <p:sp>
        <p:nvSpPr>
          <p:cNvPr id="11268" name="Rectangle 2">
            <a:extLst>
              <a:ext uri="{FF2B5EF4-FFF2-40B4-BE49-F238E27FC236}">
                <a16:creationId xmlns:a16="http://schemas.microsoft.com/office/drawing/2014/main" id="{209E37E4-C4DC-41DC-BFE8-D07962ED4F12}"/>
              </a:ext>
            </a:extLst>
          </p:cNvPr>
          <p:cNvSpPr>
            <a:spLocks noGrp="1" noChangeArrowheads="1"/>
          </p:cNvSpPr>
          <p:nvPr>
            <p:ph type="title"/>
          </p:nvPr>
        </p:nvSpPr>
        <p:spPr>
          <a:xfrm>
            <a:off x="122884" y="683"/>
            <a:ext cx="8861307" cy="990600"/>
          </a:xfrm>
        </p:spPr>
        <p:txBody>
          <a:bodyPr>
            <a:normAutofit/>
          </a:bodyPr>
          <a:lstStyle/>
          <a:p>
            <a:pPr algn="ctr"/>
            <a:r>
              <a:rPr lang="en-US" altLang="en-US" sz="2800" b="1" dirty="0">
                <a:latin typeface="Calibri Light" panose="020F0302020204030204" pitchFamily="34" charset="0"/>
                <a:ea typeface="Calibri Light" panose="020F0302020204030204" pitchFamily="34" charset="0"/>
                <a:cs typeface="Calibri Light" panose="020F0302020204030204" pitchFamily="34" charset="0"/>
              </a:rPr>
              <a:t>Association of Medical Officers of American Institutions for Idiotic and Feeble-Minded Persons </a:t>
            </a:r>
          </a:p>
        </p:txBody>
      </p:sp>
      <p:grpSp>
        <p:nvGrpSpPr>
          <p:cNvPr id="93204" name="Group 20">
            <a:extLst>
              <a:ext uri="{FF2B5EF4-FFF2-40B4-BE49-F238E27FC236}">
                <a16:creationId xmlns:a16="http://schemas.microsoft.com/office/drawing/2014/main" id="{72A51C58-4DC3-407F-86DB-024C0D032F92}"/>
              </a:ext>
            </a:extLst>
          </p:cNvPr>
          <p:cNvGrpSpPr>
            <a:grpSpLocks/>
          </p:cNvGrpSpPr>
          <p:nvPr/>
        </p:nvGrpSpPr>
        <p:grpSpPr bwMode="auto">
          <a:xfrm>
            <a:off x="159714" y="959408"/>
            <a:ext cx="2171744" cy="2397058"/>
            <a:chOff x="192" y="769"/>
            <a:chExt cx="1775" cy="2086"/>
          </a:xfrm>
        </p:grpSpPr>
        <p:sp>
          <p:nvSpPr>
            <p:cNvPr id="93193" name="Text Box 9">
              <a:extLst>
                <a:ext uri="{FF2B5EF4-FFF2-40B4-BE49-F238E27FC236}">
                  <a16:creationId xmlns:a16="http://schemas.microsoft.com/office/drawing/2014/main" id="{32A6B0B7-C972-4432-951D-2312A3A2200A}"/>
                </a:ext>
              </a:extLst>
            </p:cNvPr>
            <p:cNvSpPr txBox="1">
              <a:spLocks noChangeArrowheads="1"/>
            </p:cNvSpPr>
            <p:nvPr/>
          </p:nvSpPr>
          <p:spPr bwMode="auto">
            <a:xfrm>
              <a:off x="192" y="2553"/>
              <a:ext cx="1775"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a:solidFill>
                    <a:schemeClr val="accent1"/>
                  </a:solidFill>
                  <a:latin typeface="Georgia" pitchFamily="18" charset="0"/>
                </a:rPr>
                <a:t>Edouard Seguin, M.D. </a:t>
              </a:r>
            </a:p>
            <a:p>
              <a:pPr algn="ctr">
                <a:defRPr/>
              </a:pPr>
              <a:r>
                <a:rPr lang="en-US" sz="1200">
                  <a:solidFill>
                    <a:schemeClr val="accent1"/>
                  </a:solidFill>
                  <a:latin typeface="Georgia" pitchFamily="18" charset="0"/>
                </a:rPr>
                <a:t>President 1876 to 1877</a:t>
              </a:r>
            </a:p>
          </p:txBody>
        </p:sp>
        <p:pic>
          <p:nvPicPr>
            <p:cNvPr id="11295" name="Picture 13" descr="pg69 Edouard Seguin">
              <a:extLst>
                <a:ext uri="{FF2B5EF4-FFF2-40B4-BE49-F238E27FC236}">
                  <a16:creationId xmlns:a16="http://schemas.microsoft.com/office/drawing/2014/main" id="{0826C3E1-B6C7-4999-B70E-2F7979EACF1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7" y="769"/>
              <a:ext cx="1236"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205" name="Group 21">
            <a:extLst>
              <a:ext uri="{FF2B5EF4-FFF2-40B4-BE49-F238E27FC236}">
                <a16:creationId xmlns:a16="http://schemas.microsoft.com/office/drawing/2014/main" id="{B0B4D1A1-122E-4EAD-B544-3081570B0E7F}"/>
              </a:ext>
            </a:extLst>
          </p:cNvPr>
          <p:cNvGrpSpPr>
            <a:grpSpLocks/>
          </p:cNvGrpSpPr>
          <p:nvPr/>
        </p:nvGrpSpPr>
        <p:grpSpPr bwMode="auto">
          <a:xfrm>
            <a:off x="57129" y="3646934"/>
            <a:ext cx="2211766" cy="2178700"/>
            <a:chOff x="1836" y="1054"/>
            <a:chExt cx="1775" cy="2242"/>
          </a:xfrm>
        </p:grpSpPr>
        <p:pic>
          <p:nvPicPr>
            <p:cNvPr id="11292" name="Picture 15" descr="pg120 Hervey B">
              <a:extLst>
                <a:ext uri="{FF2B5EF4-FFF2-40B4-BE49-F238E27FC236}">
                  <a16:creationId xmlns:a16="http://schemas.microsoft.com/office/drawing/2014/main" id="{36D60A89-2B3F-491A-A467-767A8C1BA60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57" y="1054"/>
              <a:ext cx="1226"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Text Box 18">
              <a:extLst>
                <a:ext uri="{FF2B5EF4-FFF2-40B4-BE49-F238E27FC236}">
                  <a16:creationId xmlns:a16="http://schemas.microsoft.com/office/drawing/2014/main" id="{18A0AF98-9F44-4109-B182-6CC78E5680C8}"/>
                </a:ext>
              </a:extLst>
            </p:cNvPr>
            <p:cNvSpPr txBox="1">
              <a:spLocks noChangeArrowheads="1"/>
            </p:cNvSpPr>
            <p:nvPr/>
          </p:nvSpPr>
          <p:spPr bwMode="auto">
            <a:xfrm>
              <a:off x="1836" y="2919"/>
              <a:ext cx="1775" cy="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dirty="0">
                  <a:solidFill>
                    <a:schemeClr val="accent1"/>
                  </a:solidFill>
                  <a:latin typeface="Georgia" pitchFamily="18" charset="0"/>
                </a:rPr>
                <a:t>Hervey B. Wilbur, M.D. </a:t>
              </a:r>
            </a:p>
            <a:p>
              <a:pPr algn="ctr">
                <a:defRPr/>
              </a:pPr>
              <a:r>
                <a:rPr lang="en-US" sz="1200" dirty="0">
                  <a:solidFill>
                    <a:schemeClr val="accent1"/>
                  </a:solidFill>
                  <a:latin typeface="Georgia" pitchFamily="18" charset="0"/>
                </a:rPr>
                <a:t>President 1877 to 1878</a:t>
              </a:r>
            </a:p>
          </p:txBody>
        </p:sp>
      </p:grpSp>
      <p:grpSp>
        <p:nvGrpSpPr>
          <p:cNvPr id="93208" name="Group 24">
            <a:extLst>
              <a:ext uri="{FF2B5EF4-FFF2-40B4-BE49-F238E27FC236}">
                <a16:creationId xmlns:a16="http://schemas.microsoft.com/office/drawing/2014/main" id="{7A175FF3-E13A-4DB9-A5D7-F5770432C25C}"/>
              </a:ext>
            </a:extLst>
          </p:cNvPr>
          <p:cNvGrpSpPr>
            <a:grpSpLocks/>
          </p:cNvGrpSpPr>
          <p:nvPr/>
        </p:nvGrpSpPr>
        <p:grpSpPr bwMode="auto">
          <a:xfrm>
            <a:off x="3713691" y="891043"/>
            <a:ext cx="2493815" cy="2406534"/>
            <a:chOff x="3888" y="1266"/>
            <a:chExt cx="1775" cy="2166"/>
          </a:xfrm>
        </p:grpSpPr>
        <p:pic>
          <p:nvPicPr>
            <p:cNvPr id="11290" name="Picture 22" descr="pg122 Issac N">
              <a:extLst>
                <a:ext uri="{FF2B5EF4-FFF2-40B4-BE49-F238E27FC236}">
                  <a16:creationId xmlns:a16="http://schemas.microsoft.com/office/drawing/2014/main" id="{BEBF5541-2529-42E6-8AAE-7782F0A6A5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79" y="1266"/>
              <a:ext cx="1218" cy="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7" name="Text Box 23">
              <a:extLst>
                <a:ext uri="{FF2B5EF4-FFF2-40B4-BE49-F238E27FC236}">
                  <a16:creationId xmlns:a16="http://schemas.microsoft.com/office/drawing/2014/main" id="{8B8E3536-16A0-4E8F-9C38-F7608DA427F7}"/>
                </a:ext>
              </a:extLst>
            </p:cNvPr>
            <p:cNvSpPr txBox="1">
              <a:spLocks noChangeArrowheads="1"/>
            </p:cNvSpPr>
            <p:nvPr/>
          </p:nvSpPr>
          <p:spPr bwMode="auto">
            <a:xfrm>
              <a:off x="3888" y="3016"/>
              <a:ext cx="1775" cy="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a:solidFill>
                    <a:schemeClr val="accent1"/>
                  </a:solidFill>
                  <a:latin typeface="Georgia" pitchFamily="18" charset="0"/>
                </a:rPr>
                <a:t>Isaac N. Kerlin, M.D. </a:t>
              </a:r>
            </a:p>
            <a:p>
              <a:pPr algn="ctr">
                <a:defRPr/>
              </a:pPr>
              <a:r>
                <a:rPr lang="en-US" sz="1200">
                  <a:solidFill>
                    <a:schemeClr val="accent1"/>
                  </a:solidFill>
                  <a:latin typeface="Georgia" pitchFamily="18" charset="0"/>
                </a:rPr>
                <a:t>President 1891 to 1892</a:t>
              </a:r>
            </a:p>
          </p:txBody>
        </p:sp>
      </p:grpSp>
      <p:grpSp>
        <p:nvGrpSpPr>
          <p:cNvPr id="93214" name="Group 30">
            <a:extLst>
              <a:ext uri="{FF2B5EF4-FFF2-40B4-BE49-F238E27FC236}">
                <a16:creationId xmlns:a16="http://schemas.microsoft.com/office/drawing/2014/main" id="{39818F2C-C140-4C04-8C71-140D8BCD0AA4}"/>
              </a:ext>
            </a:extLst>
          </p:cNvPr>
          <p:cNvGrpSpPr>
            <a:grpSpLocks/>
          </p:cNvGrpSpPr>
          <p:nvPr/>
        </p:nvGrpSpPr>
        <p:grpSpPr bwMode="auto">
          <a:xfrm>
            <a:off x="2137055" y="1010570"/>
            <a:ext cx="1980566" cy="2051657"/>
            <a:chOff x="2304" y="1114"/>
            <a:chExt cx="1685" cy="1862"/>
          </a:xfrm>
        </p:grpSpPr>
        <p:sp>
          <p:nvSpPr>
            <p:cNvPr id="93211" name="Text Box 27">
              <a:extLst>
                <a:ext uri="{FF2B5EF4-FFF2-40B4-BE49-F238E27FC236}">
                  <a16:creationId xmlns:a16="http://schemas.microsoft.com/office/drawing/2014/main" id="{C7559235-D04F-4F9E-A903-9CA7559AE86D}"/>
                </a:ext>
              </a:extLst>
            </p:cNvPr>
            <p:cNvSpPr txBox="1">
              <a:spLocks noChangeArrowheads="1"/>
            </p:cNvSpPr>
            <p:nvPr/>
          </p:nvSpPr>
          <p:spPr bwMode="auto">
            <a:xfrm>
              <a:off x="2304" y="2673"/>
              <a:ext cx="1685" cy="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dirty="0">
                  <a:solidFill>
                    <a:schemeClr val="accent1"/>
                  </a:solidFill>
                  <a:latin typeface="Georgia" pitchFamily="18" charset="0"/>
                </a:rPr>
                <a:t>H. M. Knight, M.D. </a:t>
              </a:r>
            </a:p>
            <a:p>
              <a:pPr algn="ctr">
                <a:defRPr/>
              </a:pPr>
              <a:r>
                <a:rPr lang="en-US" sz="1200" dirty="0">
                  <a:solidFill>
                    <a:schemeClr val="accent1"/>
                  </a:solidFill>
                  <a:latin typeface="Georgia" pitchFamily="18" charset="0"/>
                </a:rPr>
                <a:t>President 1879 to 1880</a:t>
              </a:r>
            </a:p>
          </p:txBody>
        </p:sp>
        <p:pic>
          <p:nvPicPr>
            <p:cNvPr id="11289" name="Picture 29" descr="Knight017">
              <a:extLst>
                <a:ext uri="{FF2B5EF4-FFF2-40B4-BE49-F238E27FC236}">
                  <a16:creationId xmlns:a16="http://schemas.microsoft.com/office/drawing/2014/main" id="{A0953959-27C0-4969-8D42-FF9197B3D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0" y="1114"/>
              <a:ext cx="1258" cy="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216" name="Group 32">
            <a:extLst>
              <a:ext uri="{FF2B5EF4-FFF2-40B4-BE49-F238E27FC236}">
                <a16:creationId xmlns:a16="http://schemas.microsoft.com/office/drawing/2014/main" id="{0A5C6ED2-F092-4DE7-978A-F3135BCB3768}"/>
              </a:ext>
            </a:extLst>
          </p:cNvPr>
          <p:cNvGrpSpPr>
            <a:grpSpLocks/>
          </p:cNvGrpSpPr>
          <p:nvPr/>
        </p:nvGrpSpPr>
        <p:grpSpPr bwMode="auto">
          <a:xfrm>
            <a:off x="4120839" y="3369072"/>
            <a:ext cx="1920644" cy="2516098"/>
            <a:chOff x="2513" y="393"/>
            <a:chExt cx="1540" cy="3083"/>
          </a:xfrm>
        </p:grpSpPr>
        <p:pic>
          <p:nvPicPr>
            <p:cNvPr id="11285" name="Picture 11" descr="geo brown AASFM card">
              <a:extLst>
                <a:ext uri="{FF2B5EF4-FFF2-40B4-BE49-F238E27FC236}">
                  <a16:creationId xmlns:a16="http://schemas.microsoft.com/office/drawing/2014/main" id="{8CDAD8AA-4208-45F2-B76E-2863BE495BB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96" y="393"/>
              <a:ext cx="1384"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Text Box 12">
              <a:extLst>
                <a:ext uri="{FF2B5EF4-FFF2-40B4-BE49-F238E27FC236}">
                  <a16:creationId xmlns:a16="http://schemas.microsoft.com/office/drawing/2014/main" id="{EB51DC93-6D2D-4E61-A0BC-FB59D55467EA}"/>
                </a:ext>
              </a:extLst>
            </p:cNvPr>
            <p:cNvSpPr txBox="1">
              <a:spLocks noChangeArrowheads="1"/>
            </p:cNvSpPr>
            <p:nvPr/>
          </p:nvSpPr>
          <p:spPr bwMode="auto">
            <a:xfrm>
              <a:off x="2683" y="3021"/>
              <a:ext cx="1288" cy="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sz="1200">
                  <a:solidFill>
                    <a:schemeClr val="accent1"/>
                  </a:solidFill>
                  <a:latin typeface="Georgia" pitchFamily="18" charset="0"/>
                </a:rPr>
                <a:t>George W. Brown, M.D. </a:t>
              </a:r>
            </a:p>
            <a:p>
              <a:pPr algn="ctr">
                <a:defRPr/>
              </a:pPr>
              <a:r>
                <a:rPr lang="en-US" sz="1200">
                  <a:solidFill>
                    <a:schemeClr val="accent1"/>
                  </a:solidFill>
                  <a:latin typeface="Georgia" pitchFamily="18" charset="0"/>
                </a:rPr>
                <a:t>President 1881 to 1882</a:t>
              </a:r>
            </a:p>
          </p:txBody>
        </p:sp>
        <p:pic>
          <p:nvPicPr>
            <p:cNvPr id="11287" name="Picture 31" descr="brown015">
              <a:extLst>
                <a:ext uri="{FF2B5EF4-FFF2-40B4-BE49-F238E27FC236}">
                  <a16:creationId xmlns:a16="http://schemas.microsoft.com/office/drawing/2014/main" id="{B93E6B36-98AA-4BB3-B40B-60515241DB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 y="1218"/>
              <a:ext cx="1540" cy="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223" name="Group 39">
            <a:extLst>
              <a:ext uri="{FF2B5EF4-FFF2-40B4-BE49-F238E27FC236}">
                <a16:creationId xmlns:a16="http://schemas.microsoft.com/office/drawing/2014/main" id="{205F2373-F56C-4580-9517-3EB62151B6E5}"/>
              </a:ext>
            </a:extLst>
          </p:cNvPr>
          <p:cNvGrpSpPr>
            <a:grpSpLocks/>
          </p:cNvGrpSpPr>
          <p:nvPr/>
        </p:nvGrpSpPr>
        <p:grpSpPr bwMode="auto">
          <a:xfrm>
            <a:off x="6021241" y="1012382"/>
            <a:ext cx="2977104" cy="2344084"/>
            <a:chOff x="1038" y="-381"/>
            <a:chExt cx="1775" cy="1257"/>
          </a:xfrm>
        </p:grpSpPr>
        <p:pic>
          <p:nvPicPr>
            <p:cNvPr id="11283" name="Picture 33" descr="PA3">
              <a:extLst>
                <a:ext uri="{FF2B5EF4-FFF2-40B4-BE49-F238E27FC236}">
                  <a16:creationId xmlns:a16="http://schemas.microsoft.com/office/drawing/2014/main" id="{A918FBBF-466D-4A35-82B4-5EE9AF7BBE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 y="-381"/>
              <a:ext cx="1620"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2" name="Text Box 38">
              <a:extLst>
                <a:ext uri="{FF2B5EF4-FFF2-40B4-BE49-F238E27FC236}">
                  <a16:creationId xmlns:a16="http://schemas.microsoft.com/office/drawing/2014/main" id="{4944649C-F6C3-4744-B420-DAC1D797BF78}"/>
                </a:ext>
              </a:extLst>
            </p:cNvPr>
            <p:cNvSpPr txBox="1">
              <a:spLocks noChangeArrowheads="1"/>
            </p:cNvSpPr>
            <p:nvPr/>
          </p:nvSpPr>
          <p:spPr bwMode="auto">
            <a:xfrm>
              <a:off x="1038" y="735"/>
              <a:ext cx="1775"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a:solidFill>
                    <a:schemeClr val="accent1"/>
                  </a:solidFill>
                  <a:latin typeface="Georgia" pitchFamily="18" charset="0"/>
                </a:rPr>
                <a:t>Pennsylvania Training School, Media PA</a:t>
              </a:r>
            </a:p>
          </p:txBody>
        </p:sp>
      </p:grpSp>
      <p:grpSp>
        <p:nvGrpSpPr>
          <p:cNvPr id="93226" name="Group 42">
            <a:extLst>
              <a:ext uri="{FF2B5EF4-FFF2-40B4-BE49-F238E27FC236}">
                <a16:creationId xmlns:a16="http://schemas.microsoft.com/office/drawing/2014/main" id="{EBD89D86-AF08-44C1-BBAD-61E32C4D33B1}"/>
              </a:ext>
            </a:extLst>
          </p:cNvPr>
          <p:cNvGrpSpPr>
            <a:grpSpLocks/>
          </p:cNvGrpSpPr>
          <p:nvPr/>
        </p:nvGrpSpPr>
        <p:grpSpPr bwMode="auto">
          <a:xfrm>
            <a:off x="6349867" y="3902770"/>
            <a:ext cx="2622469" cy="1648665"/>
            <a:chOff x="2894" y="1198"/>
            <a:chExt cx="3623" cy="2983"/>
          </a:xfrm>
        </p:grpSpPr>
        <p:pic>
          <p:nvPicPr>
            <p:cNvPr id="11281" name="Picture 34" descr="Ohio016">
              <a:extLst>
                <a:ext uri="{FF2B5EF4-FFF2-40B4-BE49-F238E27FC236}">
                  <a16:creationId xmlns:a16="http://schemas.microsoft.com/office/drawing/2014/main" id="{E328A377-0325-408D-A7F3-3E6B633A96E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94" y="1198"/>
              <a:ext cx="3623" cy="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5" name="Text Box 41">
              <a:extLst>
                <a:ext uri="{FF2B5EF4-FFF2-40B4-BE49-F238E27FC236}">
                  <a16:creationId xmlns:a16="http://schemas.microsoft.com/office/drawing/2014/main" id="{BA3B9CB4-349E-4B30-9CE2-B4EC09061384}"/>
                </a:ext>
              </a:extLst>
            </p:cNvPr>
            <p:cNvSpPr txBox="1">
              <a:spLocks noChangeArrowheads="1"/>
            </p:cNvSpPr>
            <p:nvPr/>
          </p:nvSpPr>
          <p:spPr bwMode="auto">
            <a:xfrm>
              <a:off x="2904" y="3674"/>
              <a:ext cx="3606" cy="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350">
                  <a:solidFill>
                    <a:schemeClr val="accent1"/>
                  </a:solidFill>
                  <a:latin typeface="Georgia" pitchFamily="18" charset="0"/>
                </a:rPr>
                <a:t>Second Annual Meeting</a:t>
              </a:r>
            </a:p>
            <a:p>
              <a:pPr algn="ctr">
                <a:defRPr/>
              </a:pPr>
              <a:r>
                <a:rPr lang="en-US" sz="1350">
                  <a:solidFill>
                    <a:schemeClr val="accent1"/>
                  </a:solidFill>
                  <a:latin typeface="Georgia" pitchFamily="18" charset="0"/>
                </a:rPr>
                <a:t>June 12-15, 1877</a:t>
              </a:r>
            </a:p>
          </p:txBody>
        </p:sp>
      </p:grpSp>
      <p:grpSp>
        <p:nvGrpSpPr>
          <p:cNvPr id="93228" name="Group 44">
            <a:extLst>
              <a:ext uri="{FF2B5EF4-FFF2-40B4-BE49-F238E27FC236}">
                <a16:creationId xmlns:a16="http://schemas.microsoft.com/office/drawing/2014/main" id="{3E4CB6ED-76F5-4C0D-9F3F-C9C5082CFCEA}"/>
              </a:ext>
            </a:extLst>
          </p:cNvPr>
          <p:cNvGrpSpPr>
            <a:grpSpLocks/>
          </p:cNvGrpSpPr>
          <p:nvPr/>
        </p:nvGrpSpPr>
        <p:grpSpPr bwMode="auto">
          <a:xfrm>
            <a:off x="1910629" y="3381384"/>
            <a:ext cx="2277354" cy="2343338"/>
            <a:chOff x="990" y="1287"/>
            <a:chExt cx="1775" cy="1982"/>
          </a:xfrm>
        </p:grpSpPr>
        <p:sp>
          <p:nvSpPr>
            <p:cNvPr id="93212" name="Text Box 28">
              <a:extLst>
                <a:ext uri="{FF2B5EF4-FFF2-40B4-BE49-F238E27FC236}">
                  <a16:creationId xmlns:a16="http://schemas.microsoft.com/office/drawing/2014/main" id="{47C3529B-FB15-4A27-B1E9-E82BAFB4E0A3}"/>
                </a:ext>
              </a:extLst>
            </p:cNvPr>
            <p:cNvSpPr txBox="1">
              <a:spLocks noChangeArrowheads="1"/>
            </p:cNvSpPr>
            <p:nvPr/>
          </p:nvSpPr>
          <p:spPr bwMode="auto">
            <a:xfrm>
              <a:off x="990" y="2967"/>
              <a:ext cx="1775"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200">
                  <a:solidFill>
                    <a:schemeClr val="accent1"/>
                  </a:solidFill>
                  <a:latin typeface="Georgia" pitchFamily="18" charset="0"/>
                </a:rPr>
                <a:t>Charles T. Wilbur, M.D. </a:t>
              </a:r>
            </a:p>
            <a:p>
              <a:pPr algn="ctr">
                <a:defRPr/>
              </a:pPr>
              <a:r>
                <a:rPr lang="en-US" sz="1200">
                  <a:solidFill>
                    <a:schemeClr val="accent1"/>
                  </a:solidFill>
                  <a:latin typeface="Georgia" pitchFamily="18" charset="0"/>
                </a:rPr>
                <a:t>President 1880 to 1881</a:t>
              </a:r>
            </a:p>
          </p:txBody>
        </p:sp>
        <p:pic>
          <p:nvPicPr>
            <p:cNvPr id="11280" name="Picture 43" descr="CT Wilbur">
              <a:extLst>
                <a:ext uri="{FF2B5EF4-FFF2-40B4-BE49-F238E27FC236}">
                  <a16:creationId xmlns:a16="http://schemas.microsoft.com/office/drawing/2014/main" id="{DD6DD478-07C2-4B9C-91AF-273BF3071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8" y="1287"/>
              <a:ext cx="1201" cy="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61DEE2A7-9075-425D-2D04-D6224DF7B343}"/>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472189C-F532-824E-F72E-0F281B0B4F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129598"/>
            <a:ext cx="7886700" cy="1325563"/>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IDEA for Infants, Toddlers </a:t>
            </a:r>
            <a:b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b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and Young Children and Their Families</a:t>
            </a:r>
            <a:endParaRPr lang="en-US" sz="36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p:cNvSpPr>
            <a:spLocks noGrp="1"/>
          </p:cNvSpPr>
          <p:nvPr>
            <p:ph sz="half" idx="1"/>
          </p:nvPr>
        </p:nvSpPr>
        <p:spPr>
          <a:xfrm>
            <a:off x="493568" y="1576389"/>
            <a:ext cx="4038600" cy="4842164"/>
          </a:xfrm>
        </p:spPr>
        <p:txBody>
          <a:bodyPr>
            <a:normAutofit fontScale="77500" lnSpcReduction="20000"/>
          </a:bodyPr>
          <a:lstStyle/>
          <a:p>
            <a:pPr marL="114300" indent="0" algn="ctr">
              <a:lnSpc>
                <a:spcPct val="100000"/>
              </a:lnSpc>
              <a:buNone/>
              <a:defRPr/>
            </a:pPr>
            <a:r>
              <a:rPr lang="en-US" sz="3600" b="1" u="sng" dirty="0">
                <a:latin typeface="Calibri "/>
              </a:rPr>
              <a:t>Part C</a:t>
            </a:r>
          </a:p>
          <a:p>
            <a:pPr marL="114300" indent="0" algn="ctr">
              <a:lnSpc>
                <a:spcPct val="100000"/>
              </a:lnSpc>
              <a:buNone/>
              <a:defRPr/>
            </a:pPr>
            <a:endParaRPr lang="en-US" dirty="0">
              <a:latin typeface="Calibri "/>
            </a:endParaRPr>
          </a:p>
          <a:p>
            <a:pPr marL="114300" indent="0" algn="ctr">
              <a:lnSpc>
                <a:spcPct val="100000"/>
              </a:lnSpc>
              <a:buNone/>
              <a:defRPr/>
            </a:pPr>
            <a:r>
              <a:rPr lang="en-US" dirty="0">
                <a:latin typeface="Calibri "/>
              </a:rPr>
              <a:t>Choice of Lead Agency</a:t>
            </a:r>
          </a:p>
          <a:p>
            <a:pPr marL="114300" indent="0" algn="ctr">
              <a:lnSpc>
                <a:spcPct val="100000"/>
              </a:lnSpc>
              <a:buNone/>
              <a:defRPr/>
            </a:pPr>
            <a:endParaRPr lang="en-US" dirty="0">
              <a:latin typeface="Calibri "/>
            </a:endParaRPr>
          </a:p>
          <a:p>
            <a:pPr marL="114300" indent="0" algn="ctr">
              <a:lnSpc>
                <a:spcPct val="100000"/>
              </a:lnSpc>
              <a:buNone/>
              <a:defRPr/>
            </a:pPr>
            <a:r>
              <a:rPr lang="en-US" dirty="0">
                <a:latin typeface="Calibri "/>
              </a:rPr>
              <a:t>IFSP</a:t>
            </a:r>
          </a:p>
          <a:p>
            <a:pPr marL="114300" indent="0" algn="ctr">
              <a:lnSpc>
                <a:spcPct val="100000"/>
              </a:lnSpc>
              <a:buNone/>
              <a:defRPr/>
            </a:pPr>
            <a:endParaRPr lang="en-US" dirty="0">
              <a:latin typeface="Calibri "/>
            </a:endParaRPr>
          </a:p>
          <a:p>
            <a:pPr marL="114300" indent="0" algn="ctr">
              <a:lnSpc>
                <a:spcPct val="100000"/>
              </a:lnSpc>
              <a:buNone/>
              <a:defRPr/>
            </a:pPr>
            <a:r>
              <a:rPr lang="en-US" dirty="0">
                <a:latin typeface="Calibri "/>
              </a:rPr>
              <a:t>Natural Environments</a:t>
            </a:r>
          </a:p>
          <a:p>
            <a:pPr marL="114300" indent="0" algn="ctr">
              <a:lnSpc>
                <a:spcPct val="100000"/>
              </a:lnSpc>
              <a:buNone/>
              <a:defRPr/>
            </a:pPr>
            <a:endParaRPr lang="en-US" dirty="0">
              <a:latin typeface="Calibri "/>
            </a:endParaRPr>
          </a:p>
          <a:p>
            <a:pPr marL="114300" indent="0" algn="ctr">
              <a:lnSpc>
                <a:spcPct val="100000"/>
              </a:lnSpc>
              <a:buNone/>
              <a:defRPr/>
            </a:pPr>
            <a:r>
              <a:rPr lang="en-US" dirty="0">
                <a:latin typeface="Calibri "/>
              </a:rPr>
              <a:t>Service Driven</a:t>
            </a:r>
          </a:p>
          <a:p>
            <a:pPr marL="114300" indent="0" algn="ctr">
              <a:lnSpc>
                <a:spcPct val="100000"/>
              </a:lnSpc>
              <a:buNone/>
              <a:defRPr/>
            </a:pPr>
            <a:endParaRPr lang="en-US" dirty="0">
              <a:latin typeface="Calibri "/>
            </a:endParaRPr>
          </a:p>
          <a:p>
            <a:pPr marL="114300" indent="0" algn="ctr">
              <a:lnSpc>
                <a:spcPct val="100000"/>
              </a:lnSpc>
              <a:buNone/>
              <a:defRPr/>
            </a:pPr>
            <a:r>
              <a:rPr lang="en-US" dirty="0">
                <a:latin typeface="Calibri "/>
              </a:rPr>
              <a:t>Personnel</a:t>
            </a:r>
          </a:p>
          <a:p>
            <a:endParaRPr lang="en-US" dirty="0"/>
          </a:p>
        </p:txBody>
      </p:sp>
      <p:sp>
        <p:nvSpPr>
          <p:cNvPr id="4" name="Content Placeholder 3"/>
          <p:cNvSpPr>
            <a:spLocks noGrp="1"/>
          </p:cNvSpPr>
          <p:nvPr>
            <p:ph sz="half" idx="2"/>
          </p:nvPr>
        </p:nvSpPr>
        <p:spPr>
          <a:xfrm>
            <a:off x="4648200" y="1576389"/>
            <a:ext cx="4038600" cy="4525963"/>
          </a:xfrm>
        </p:spPr>
        <p:txBody>
          <a:bodyPr>
            <a:normAutofit fontScale="77500" lnSpcReduction="20000"/>
          </a:bodyPr>
          <a:lstStyle/>
          <a:p>
            <a:pPr marL="0" indent="0" algn="ctr">
              <a:buNone/>
            </a:pPr>
            <a:r>
              <a:rPr lang="en-US" sz="3600" b="1" u="sng" dirty="0">
                <a:latin typeface="Calibri "/>
              </a:rPr>
              <a:t>Part B</a:t>
            </a:r>
          </a:p>
          <a:p>
            <a:pPr marL="0" indent="0" algn="ctr">
              <a:buNone/>
            </a:pPr>
            <a:endParaRPr lang="en-US" b="1" dirty="0">
              <a:latin typeface="Calibri "/>
            </a:endParaRPr>
          </a:p>
          <a:p>
            <a:pPr marL="114300" indent="0" algn="ctr">
              <a:buNone/>
              <a:defRPr/>
            </a:pPr>
            <a:r>
              <a:rPr lang="en-US" dirty="0">
                <a:latin typeface="Calibri "/>
              </a:rPr>
              <a:t>Education Lead Agency</a:t>
            </a:r>
          </a:p>
          <a:p>
            <a:pPr marL="114300" indent="0" algn="ctr">
              <a:buNone/>
              <a:defRPr/>
            </a:pPr>
            <a:endParaRPr lang="en-US" dirty="0">
              <a:latin typeface="Calibri "/>
            </a:endParaRPr>
          </a:p>
          <a:p>
            <a:pPr marL="114300" indent="0" algn="ctr">
              <a:buNone/>
              <a:defRPr/>
            </a:pPr>
            <a:r>
              <a:rPr lang="en-US" dirty="0">
                <a:latin typeface="Calibri "/>
              </a:rPr>
              <a:t>IEP</a:t>
            </a:r>
          </a:p>
          <a:p>
            <a:pPr marL="114300" indent="0" algn="ctr">
              <a:buNone/>
              <a:defRPr/>
            </a:pPr>
            <a:endParaRPr lang="en-US" dirty="0">
              <a:latin typeface="Calibri "/>
            </a:endParaRPr>
          </a:p>
          <a:p>
            <a:pPr marL="114300" indent="0" algn="ctr">
              <a:lnSpc>
                <a:spcPct val="120000"/>
              </a:lnSpc>
              <a:buNone/>
              <a:defRPr/>
            </a:pPr>
            <a:r>
              <a:rPr lang="en-US" dirty="0">
                <a:latin typeface="Calibri "/>
              </a:rPr>
              <a:t>Least Restrictive Environment</a:t>
            </a:r>
          </a:p>
          <a:p>
            <a:pPr marL="114300" indent="0" algn="ctr">
              <a:lnSpc>
                <a:spcPct val="120000"/>
              </a:lnSpc>
              <a:buNone/>
              <a:defRPr/>
            </a:pPr>
            <a:endParaRPr lang="en-US" dirty="0">
              <a:latin typeface="Calibri "/>
            </a:endParaRPr>
          </a:p>
          <a:p>
            <a:pPr marL="114300" indent="0" algn="ctr">
              <a:lnSpc>
                <a:spcPct val="120000"/>
              </a:lnSpc>
              <a:buNone/>
              <a:defRPr/>
            </a:pPr>
            <a:r>
              <a:rPr lang="en-US" dirty="0">
                <a:latin typeface="Calibri "/>
              </a:rPr>
              <a:t>School Driven</a:t>
            </a:r>
          </a:p>
          <a:p>
            <a:pPr marL="114300" indent="0" algn="ctr">
              <a:buNone/>
              <a:defRPr/>
            </a:pPr>
            <a:endParaRPr lang="en-US" dirty="0">
              <a:latin typeface="Calibri "/>
            </a:endParaRPr>
          </a:p>
          <a:p>
            <a:pPr marL="114300" indent="0" algn="ctr">
              <a:buNone/>
              <a:defRPr/>
            </a:pPr>
            <a:r>
              <a:rPr lang="en-US" dirty="0">
                <a:latin typeface="Calibri "/>
              </a:rPr>
              <a:t>Personnel</a:t>
            </a:r>
          </a:p>
          <a:p>
            <a:pPr marL="0" indent="0" algn="ctr">
              <a:buNone/>
            </a:pPr>
            <a:endParaRPr lang="en-US" b="1" dirty="0"/>
          </a:p>
        </p:txBody>
      </p:sp>
      <p:sp>
        <p:nvSpPr>
          <p:cNvPr id="5" name="Rectangle 4">
            <a:extLst>
              <a:ext uri="{FF2B5EF4-FFF2-40B4-BE49-F238E27FC236}">
                <a16:creationId xmlns:a16="http://schemas.microsoft.com/office/drawing/2014/main" id="{93DAEBB4-E367-A1D8-2FBB-C6525D67AA9A}"/>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A5AB88-5811-94C1-7661-8693443AC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2896432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9BDD960-30C6-49AB-8C23-148EBAAE7229}"/>
              </a:ext>
            </a:extLst>
          </p:cNvPr>
          <p:cNvSpPr>
            <a:spLocks noGrp="1" noChangeArrowheads="1"/>
          </p:cNvSpPr>
          <p:nvPr>
            <p:ph type="title"/>
          </p:nvPr>
        </p:nvSpPr>
        <p:spPr/>
        <p:txBody>
          <a:bodyPr>
            <a:normAutofit/>
          </a:bodyPr>
          <a:lstStyle/>
          <a:p>
            <a:pPr algn="ctr" eaLnBrk="1" hangingPunct="1"/>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Implications for Services</a:t>
            </a:r>
          </a:p>
        </p:txBody>
      </p:sp>
      <p:sp>
        <p:nvSpPr>
          <p:cNvPr id="291843" name="Rectangle 3">
            <a:extLst>
              <a:ext uri="{FF2B5EF4-FFF2-40B4-BE49-F238E27FC236}">
                <a16:creationId xmlns:a16="http://schemas.microsoft.com/office/drawing/2014/main" id="{FCE85CAA-2F44-43B5-9A10-3AE2CFD6D125}"/>
              </a:ext>
            </a:extLst>
          </p:cNvPr>
          <p:cNvSpPr>
            <a:spLocks noGrp="1" noChangeArrowheads="1"/>
          </p:cNvSpPr>
          <p:nvPr>
            <p:ph type="body" idx="1"/>
          </p:nvPr>
        </p:nvSpPr>
        <p:spPr>
          <a:xfrm>
            <a:off x="742950" y="1939371"/>
            <a:ext cx="7772400" cy="4114800"/>
          </a:xfrm>
        </p:spPr>
        <p:txBody>
          <a:bodyPr/>
          <a:lstStyle/>
          <a:p>
            <a:pPr eaLnBrk="1" hangingPunct="1"/>
            <a:r>
              <a:rPr lang="en-US" altLang="en-US" dirty="0">
                <a:latin typeface="Calibri "/>
                <a:ea typeface="Calibri Light" panose="020F0302020204030204" pitchFamily="34" charset="0"/>
                <a:cs typeface="Calibri Light" panose="020F0302020204030204" pitchFamily="34" charset="0"/>
              </a:rPr>
              <a:t>Family-Centered Practices</a:t>
            </a:r>
          </a:p>
          <a:p>
            <a:pPr eaLnBrk="1" hangingPunct="1"/>
            <a:endParaRPr lang="en-US" altLang="en-US" dirty="0">
              <a:latin typeface="Calibri "/>
              <a:ea typeface="Calibri Light" panose="020F0302020204030204" pitchFamily="34" charset="0"/>
              <a:cs typeface="Calibri Light" panose="020F0302020204030204" pitchFamily="34" charset="0"/>
            </a:endParaRPr>
          </a:p>
          <a:p>
            <a:pPr eaLnBrk="1" hangingPunct="1"/>
            <a:r>
              <a:rPr lang="en-US" altLang="en-US" dirty="0">
                <a:latin typeface="Calibri "/>
                <a:ea typeface="Calibri Light" panose="020F0302020204030204" pitchFamily="34" charset="0"/>
                <a:cs typeface="Calibri Light" panose="020F0302020204030204" pitchFamily="34" charset="0"/>
              </a:rPr>
              <a:t>Collaboration/Teaming</a:t>
            </a:r>
          </a:p>
          <a:p>
            <a:pPr eaLnBrk="1" hangingPunct="1"/>
            <a:endParaRPr lang="en-US" altLang="en-US" dirty="0">
              <a:latin typeface="Calibri "/>
              <a:ea typeface="Calibri Light" panose="020F0302020204030204" pitchFamily="34" charset="0"/>
              <a:cs typeface="Calibri Light" panose="020F0302020204030204" pitchFamily="34" charset="0"/>
            </a:endParaRPr>
          </a:p>
          <a:p>
            <a:pPr eaLnBrk="1" hangingPunct="1"/>
            <a:r>
              <a:rPr lang="en-US" altLang="en-US" dirty="0">
                <a:latin typeface="Calibri "/>
                <a:ea typeface="Calibri Light" panose="020F0302020204030204" pitchFamily="34" charset="0"/>
                <a:cs typeface="Calibri Light" panose="020F0302020204030204" pitchFamily="34" charset="0"/>
              </a:rPr>
              <a:t>Natural and Inclusive Learning Opportunities</a:t>
            </a:r>
          </a:p>
          <a:p>
            <a:pPr eaLnBrk="1" hangingPunct="1"/>
            <a:endParaRPr lang="en-US" altLang="en-US" dirty="0">
              <a:latin typeface="Calibri "/>
              <a:ea typeface="Calibri Light" panose="020F0302020204030204" pitchFamily="34" charset="0"/>
              <a:cs typeface="Calibri Light" panose="020F0302020204030204" pitchFamily="34" charset="0"/>
            </a:endParaRPr>
          </a:p>
          <a:p>
            <a:pPr eaLnBrk="1" hangingPunct="1"/>
            <a:r>
              <a:rPr lang="en-US" altLang="en-US" dirty="0">
                <a:latin typeface="Calibri "/>
                <a:ea typeface="Calibri Light" panose="020F0302020204030204" pitchFamily="34" charset="0"/>
                <a:cs typeface="Calibri Light" panose="020F0302020204030204" pitchFamily="34" charset="0"/>
              </a:rPr>
              <a:t>Measurable and Functional Outcomes</a:t>
            </a:r>
          </a:p>
        </p:txBody>
      </p:sp>
      <p:sp>
        <p:nvSpPr>
          <p:cNvPr id="2" name="Rectangle 1">
            <a:extLst>
              <a:ext uri="{FF2B5EF4-FFF2-40B4-BE49-F238E27FC236}">
                <a16:creationId xmlns:a16="http://schemas.microsoft.com/office/drawing/2014/main" id="{DF58CDF3-3207-6996-127B-E0D88CDAA92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D88B89-BC29-DF28-67CC-A1173D5B5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695483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249555A-ECA7-4925-B3A0-AEA424A990FA}"/>
              </a:ext>
            </a:extLst>
          </p:cNvPr>
          <p:cNvSpPr>
            <a:spLocks noGrp="1" noChangeArrowheads="1"/>
          </p:cNvSpPr>
          <p:nvPr>
            <p:ph type="title"/>
          </p:nvPr>
        </p:nvSpPr>
        <p:spPr>
          <a:xfrm>
            <a:off x="581025" y="65088"/>
            <a:ext cx="7772400" cy="1143000"/>
          </a:xfrm>
        </p:spPr>
        <p:txBody>
          <a:bodyPr>
            <a:normAutofit/>
          </a:bodyPr>
          <a:lstStyle/>
          <a:p>
            <a:pPr algn="ctr" eaLnBrk="1" hangingPunct="1">
              <a:defRPr/>
            </a:pP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Early Intervention Practice</a:t>
            </a:r>
          </a:p>
        </p:txBody>
      </p:sp>
      <p:sp>
        <p:nvSpPr>
          <p:cNvPr id="24579" name="Text Box 6">
            <a:extLst>
              <a:ext uri="{FF2B5EF4-FFF2-40B4-BE49-F238E27FC236}">
                <a16:creationId xmlns:a16="http://schemas.microsoft.com/office/drawing/2014/main" id="{1C9C8063-B738-4ABF-813B-8AFBA0CFB45C}"/>
              </a:ext>
            </a:extLst>
          </p:cNvPr>
          <p:cNvSpPr txBox="1">
            <a:spLocks noChangeArrowheads="1"/>
          </p:cNvSpPr>
          <p:nvPr/>
        </p:nvSpPr>
        <p:spPr bwMode="auto">
          <a:xfrm>
            <a:off x="1876425" y="1808163"/>
            <a:ext cx="2155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latin typeface="Times New Roman" panose="02020603050405020304" pitchFamily="18" charset="0"/>
              </a:rPr>
              <a:t>Family Centered </a:t>
            </a:r>
          </a:p>
        </p:txBody>
      </p:sp>
      <p:sp>
        <p:nvSpPr>
          <p:cNvPr id="24580" name="Text Box 7">
            <a:extLst>
              <a:ext uri="{FF2B5EF4-FFF2-40B4-BE49-F238E27FC236}">
                <a16:creationId xmlns:a16="http://schemas.microsoft.com/office/drawing/2014/main" id="{ED309BB3-9A11-48C3-BA76-4079BC4569FD}"/>
              </a:ext>
            </a:extLst>
          </p:cNvPr>
          <p:cNvSpPr txBox="1">
            <a:spLocks noChangeArrowheads="1"/>
          </p:cNvSpPr>
          <p:nvPr/>
        </p:nvSpPr>
        <p:spPr bwMode="auto">
          <a:xfrm>
            <a:off x="4950829" y="1802249"/>
            <a:ext cx="203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pPr>
            <a:r>
              <a:rPr lang="en-US" altLang="en-US" sz="1600" b="1" dirty="0">
                <a:latin typeface="Times New Roman" panose="02020603050405020304" pitchFamily="18" charset="0"/>
              </a:rPr>
              <a:t>Collaborating and Teaming</a:t>
            </a:r>
          </a:p>
        </p:txBody>
      </p:sp>
      <p:sp>
        <p:nvSpPr>
          <p:cNvPr id="24581" name="Text Box 8">
            <a:extLst>
              <a:ext uri="{FF2B5EF4-FFF2-40B4-BE49-F238E27FC236}">
                <a16:creationId xmlns:a16="http://schemas.microsoft.com/office/drawing/2014/main" id="{828ACEED-2BB7-4D5A-8370-32234D723715}"/>
              </a:ext>
            </a:extLst>
          </p:cNvPr>
          <p:cNvSpPr txBox="1">
            <a:spLocks noChangeArrowheads="1"/>
          </p:cNvSpPr>
          <p:nvPr/>
        </p:nvSpPr>
        <p:spPr bwMode="auto">
          <a:xfrm>
            <a:off x="3152775" y="4551363"/>
            <a:ext cx="284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dirty="0">
                <a:latin typeface="Times New Roman" panose="02020603050405020304" pitchFamily="18" charset="0"/>
              </a:rPr>
              <a:t>Natural and Inclusive Early Childhood Environments</a:t>
            </a:r>
          </a:p>
        </p:txBody>
      </p:sp>
      <p:sp>
        <p:nvSpPr>
          <p:cNvPr id="24582" name="Text Box 9">
            <a:extLst>
              <a:ext uri="{FF2B5EF4-FFF2-40B4-BE49-F238E27FC236}">
                <a16:creationId xmlns:a16="http://schemas.microsoft.com/office/drawing/2014/main" id="{877AB6C4-7873-428D-B040-F99C6799D7F2}"/>
              </a:ext>
            </a:extLst>
          </p:cNvPr>
          <p:cNvSpPr txBox="1">
            <a:spLocks noChangeArrowheads="1"/>
          </p:cNvSpPr>
          <p:nvPr/>
        </p:nvSpPr>
        <p:spPr bwMode="auto">
          <a:xfrm>
            <a:off x="2724150" y="3635375"/>
            <a:ext cx="15430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latin typeface="Times New Roman" panose="02020603050405020304" pitchFamily="18" charset="0"/>
              </a:rPr>
              <a:t>Family/</a:t>
            </a:r>
          </a:p>
          <a:p>
            <a:pPr algn="ctr" eaLnBrk="1" hangingPunct="1">
              <a:spcBef>
                <a:spcPct val="0"/>
              </a:spcBef>
              <a:buFontTx/>
              <a:buNone/>
            </a:pPr>
            <a:r>
              <a:rPr lang="en-US" altLang="en-US" sz="1200" dirty="0">
                <a:latin typeface="Times New Roman" panose="02020603050405020304" pitchFamily="18" charset="0"/>
              </a:rPr>
              <a:t>Community </a:t>
            </a:r>
          </a:p>
          <a:p>
            <a:pPr algn="ctr" eaLnBrk="1" hangingPunct="1">
              <a:spcBef>
                <a:spcPct val="0"/>
              </a:spcBef>
              <a:buFontTx/>
              <a:buNone/>
            </a:pPr>
            <a:r>
              <a:rPr lang="en-US" altLang="en-US" sz="1200" dirty="0">
                <a:latin typeface="Times New Roman" panose="02020603050405020304" pitchFamily="18" charset="0"/>
              </a:rPr>
              <a:t>Activity Settings</a:t>
            </a:r>
          </a:p>
        </p:txBody>
      </p:sp>
      <p:sp>
        <p:nvSpPr>
          <p:cNvPr id="24583" name="Text Box 10">
            <a:extLst>
              <a:ext uri="{FF2B5EF4-FFF2-40B4-BE49-F238E27FC236}">
                <a16:creationId xmlns:a16="http://schemas.microsoft.com/office/drawing/2014/main" id="{9C303FCF-BD18-41E5-8C6A-01C6873A9B18}"/>
              </a:ext>
            </a:extLst>
          </p:cNvPr>
          <p:cNvSpPr txBox="1">
            <a:spLocks noChangeArrowheads="1"/>
          </p:cNvSpPr>
          <p:nvPr/>
        </p:nvSpPr>
        <p:spPr bwMode="auto">
          <a:xfrm>
            <a:off x="4692650" y="3638550"/>
            <a:ext cx="172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latin typeface="Times New Roman" panose="02020603050405020304" pitchFamily="18" charset="0"/>
              </a:rPr>
              <a:t>Learning </a:t>
            </a:r>
          </a:p>
          <a:p>
            <a:pPr algn="ctr" eaLnBrk="1" hangingPunct="1">
              <a:spcBef>
                <a:spcPct val="0"/>
              </a:spcBef>
              <a:buFontTx/>
              <a:buNone/>
            </a:pPr>
            <a:r>
              <a:rPr lang="en-US" altLang="en-US" sz="1200" dirty="0">
                <a:latin typeface="Times New Roman" panose="02020603050405020304" pitchFamily="18" charset="0"/>
              </a:rPr>
              <a:t>Opportunities</a:t>
            </a:r>
          </a:p>
          <a:p>
            <a:pPr algn="ctr" eaLnBrk="1" hangingPunct="1">
              <a:spcBef>
                <a:spcPct val="0"/>
              </a:spcBef>
              <a:buFontTx/>
              <a:buNone/>
            </a:pPr>
            <a:r>
              <a:rPr lang="en-US" altLang="en-US" sz="1200" dirty="0">
                <a:latin typeface="Times New Roman" panose="02020603050405020304" pitchFamily="18" charset="0"/>
              </a:rPr>
              <a:t>And Instruction</a:t>
            </a:r>
          </a:p>
        </p:txBody>
      </p:sp>
      <p:sp>
        <p:nvSpPr>
          <p:cNvPr id="24584" name="Text Box 11">
            <a:extLst>
              <a:ext uri="{FF2B5EF4-FFF2-40B4-BE49-F238E27FC236}">
                <a16:creationId xmlns:a16="http://schemas.microsoft.com/office/drawing/2014/main" id="{AC486A3C-566D-4308-83E7-5AFC8E59240C}"/>
              </a:ext>
            </a:extLst>
          </p:cNvPr>
          <p:cNvSpPr txBox="1">
            <a:spLocks noChangeArrowheads="1"/>
          </p:cNvSpPr>
          <p:nvPr/>
        </p:nvSpPr>
        <p:spPr bwMode="auto">
          <a:xfrm>
            <a:off x="3498850" y="2759075"/>
            <a:ext cx="203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Times New Roman" panose="02020603050405020304" pitchFamily="18" charset="0"/>
              </a:rPr>
              <a:t>Learning and Development Outcomes</a:t>
            </a:r>
          </a:p>
        </p:txBody>
      </p:sp>
      <p:sp>
        <p:nvSpPr>
          <p:cNvPr id="24585" name="Text Box 12">
            <a:extLst>
              <a:ext uri="{FF2B5EF4-FFF2-40B4-BE49-F238E27FC236}">
                <a16:creationId xmlns:a16="http://schemas.microsoft.com/office/drawing/2014/main" id="{7A030D69-CC8E-4BEF-B689-2FB83E09B93A}"/>
              </a:ext>
            </a:extLst>
          </p:cNvPr>
          <p:cNvSpPr txBox="1">
            <a:spLocks noChangeArrowheads="1"/>
          </p:cNvSpPr>
          <p:nvPr/>
        </p:nvSpPr>
        <p:spPr bwMode="auto">
          <a:xfrm>
            <a:off x="3705225" y="1835150"/>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latin typeface="Times New Roman" panose="02020603050405020304" pitchFamily="18" charset="0"/>
              </a:rPr>
              <a:t>Collaborating </a:t>
            </a:r>
          </a:p>
          <a:p>
            <a:pPr algn="ctr" eaLnBrk="1" hangingPunct="1">
              <a:spcBef>
                <a:spcPct val="0"/>
              </a:spcBef>
              <a:buFontTx/>
              <a:buNone/>
            </a:pPr>
            <a:r>
              <a:rPr lang="en-US" altLang="en-US" sz="1200" dirty="0">
                <a:latin typeface="Times New Roman" panose="02020603050405020304" pitchFamily="18" charset="0"/>
              </a:rPr>
              <a:t>and Teaming  </a:t>
            </a:r>
          </a:p>
        </p:txBody>
      </p:sp>
      <p:sp>
        <p:nvSpPr>
          <p:cNvPr id="24586" name="Oval 13">
            <a:extLst>
              <a:ext uri="{FF2B5EF4-FFF2-40B4-BE49-F238E27FC236}">
                <a16:creationId xmlns:a16="http://schemas.microsoft.com/office/drawing/2014/main" id="{59604EEF-A7F0-4C8C-B5EF-1DAE5BF51C89}"/>
              </a:ext>
            </a:extLst>
          </p:cNvPr>
          <p:cNvSpPr>
            <a:spLocks noChangeArrowheads="1"/>
          </p:cNvSpPr>
          <p:nvPr/>
        </p:nvSpPr>
        <p:spPr bwMode="auto">
          <a:xfrm>
            <a:off x="1876425" y="1190625"/>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24587" name="Oval 14">
            <a:extLst>
              <a:ext uri="{FF2B5EF4-FFF2-40B4-BE49-F238E27FC236}">
                <a16:creationId xmlns:a16="http://schemas.microsoft.com/office/drawing/2014/main" id="{7C337FAD-E5D7-4BB6-BFAB-A147A4EF3EAB}"/>
              </a:ext>
            </a:extLst>
          </p:cNvPr>
          <p:cNvSpPr>
            <a:spLocks noChangeArrowheads="1"/>
          </p:cNvSpPr>
          <p:nvPr/>
        </p:nvSpPr>
        <p:spPr bwMode="auto">
          <a:xfrm>
            <a:off x="3746638" y="1200150"/>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24588" name="Oval 15">
            <a:extLst>
              <a:ext uri="{FF2B5EF4-FFF2-40B4-BE49-F238E27FC236}">
                <a16:creationId xmlns:a16="http://schemas.microsoft.com/office/drawing/2014/main" id="{197ACECE-C10B-4E7B-A404-1713E3546331}"/>
              </a:ext>
            </a:extLst>
          </p:cNvPr>
          <p:cNvSpPr>
            <a:spLocks noChangeArrowheads="1"/>
          </p:cNvSpPr>
          <p:nvPr/>
        </p:nvSpPr>
        <p:spPr bwMode="auto">
          <a:xfrm>
            <a:off x="2819400" y="2447925"/>
            <a:ext cx="33528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2" name="Rectangle 1">
            <a:extLst>
              <a:ext uri="{FF2B5EF4-FFF2-40B4-BE49-F238E27FC236}">
                <a16:creationId xmlns:a16="http://schemas.microsoft.com/office/drawing/2014/main" id="{1D44E587-DBDA-BD9D-ED8C-EC922A5D7FE0}"/>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207EB8C-3974-2AB9-72BD-5B7F17FC5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283276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9E7106D3-7EC9-4420-AD95-5B1362E8AEE5}"/>
              </a:ext>
            </a:extLst>
          </p:cNvPr>
          <p:cNvSpPr>
            <a:spLocks noGrp="1"/>
          </p:cNvSpPr>
          <p:nvPr>
            <p:ph type="title"/>
          </p:nvPr>
        </p:nvSpPr>
        <p:spPr>
          <a:xfrm>
            <a:off x="457200" y="1524000"/>
            <a:ext cx="8229600" cy="1143000"/>
          </a:xfrm>
        </p:spPr>
        <p:txBody>
          <a:bodyPr/>
          <a:lstStyle/>
          <a:p>
            <a:pPr algn="ctr"/>
            <a:r>
              <a:rPr lang="en-US" altLang="en-US" sz="3600" b="1" dirty="0">
                <a:latin typeface="+mj-lt"/>
                <a:cs typeface="Times New Roman" panose="02020603050405020304" pitchFamily="18" charset="0"/>
              </a:rPr>
              <a:t>Current ECI Systems Thinking</a:t>
            </a:r>
          </a:p>
        </p:txBody>
      </p:sp>
      <p:sp>
        <p:nvSpPr>
          <p:cNvPr id="2" name="Rectangle 1">
            <a:extLst>
              <a:ext uri="{FF2B5EF4-FFF2-40B4-BE49-F238E27FC236}">
                <a16:creationId xmlns:a16="http://schemas.microsoft.com/office/drawing/2014/main" id="{219CFA1A-6C4A-8957-47C1-BB08506E62C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28D00F4-FFD6-BEC9-DF13-107AF60724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32">
            <a:extLst>
              <a:ext uri="{FF2B5EF4-FFF2-40B4-BE49-F238E27FC236}">
                <a16:creationId xmlns:a16="http://schemas.microsoft.com/office/drawing/2014/main" id="{4DF1C1B1-4FB9-412C-B78C-2D1993F0E501}"/>
              </a:ext>
            </a:extLst>
          </p:cNvPr>
          <p:cNvSpPr>
            <a:spLocks noChangeArrowheads="1"/>
          </p:cNvSpPr>
          <p:nvPr/>
        </p:nvSpPr>
        <p:spPr bwMode="auto">
          <a:xfrm>
            <a:off x="0" y="76200"/>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Developmental Systems Model</a:t>
            </a:r>
          </a:p>
        </p:txBody>
      </p:sp>
      <p:pic>
        <p:nvPicPr>
          <p:cNvPr id="17" name="Picture 16">
            <a:extLst>
              <a:ext uri="{FF2B5EF4-FFF2-40B4-BE49-F238E27FC236}">
                <a16:creationId xmlns:a16="http://schemas.microsoft.com/office/drawing/2014/main" id="{934329A6-8ABC-FB3B-F6A4-C11EF9E9DB12}"/>
              </a:ext>
            </a:extLst>
          </p:cNvPr>
          <p:cNvPicPr>
            <a:picLocks noChangeAspect="1"/>
          </p:cNvPicPr>
          <p:nvPr/>
        </p:nvPicPr>
        <p:blipFill>
          <a:blip r:embed="rId2"/>
          <a:stretch>
            <a:fillRect/>
          </a:stretch>
        </p:blipFill>
        <p:spPr>
          <a:xfrm>
            <a:off x="476249" y="707936"/>
            <a:ext cx="7915275" cy="5213528"/>
          </a:xfrm>
          <a:prstGeom prst="rect">
            <a:avLst/>
          </a:prstGeom>
        </p:spPr>
      </p:pic>
      <p:sp>
        <p:nvSpPr>
          <p:cNvPr id="18" name="Rectangle 17">
            <a:extLst>
              <a:ext uri="{FF2B5EF4-FFF2-40B4-BE49-F238E27FC236}">
                <a16:creationId xmlns:a16="http://schemas.microsoft.com/office/drawing/2014/main" id="{9E8E50F1-B998-021F-84F1-3E4B3199D4F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8E6926E-CBC6-25D1-A8A4-9E7D80BAF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CC6A-9E17-46B7-6233-E6B6C61AC83D}"/>
            </a:ext>
          </a:extLst>
        </p:cNvPr>
        <p:cNvGrpSpPr/>
        <p:nvPr/>
      </p:nvGrpSpPr>
      <p:grpSpPr>
        <a:xfrm>
          <a:off x="0" y="0"/>
          <a:ext cx="0" cy="0"/>
          <a:chOff x="0" y="0"/>
          <a:chExt cx="0" cy="0"/>
        </a:xfrm>
      </p:grpSpPr>
      <p:sp>
        <p:nvSpPr>
          <p:cNvPr id="63490" name="Slide Number Placeholder 3">
            <a:extLst>
              <a:ext uri="{FF2B5EF4-FFF2-40B4-BE49-F238E27FC236}">
                <a16:creationId xmlns:a16="http://schemas.microsoft.com/office/drawing/2014/main" id="{ACC48767-7E7D-169E-FC59-CC79A9D11BF7}"/>
              </a:ext>
            </a:extLst>
          </p:cNvPr>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FontTx/>
              <a:buNone/>
              <a:defRPr/>
            </a:pPr>
            <a:fld id="{BBADED3E-DC11-4608-8795-06F9CAF4A873}" type="slidenum">
              <a:rPr lang="en-US" altLang="en-US" smtClean="0"/>
              <a:pPr>
                <a:spcBef>
                  <a:spcPct val="0"/>
                </a:spcBef>
                <a:buFontTx/>
                <a:buNone/>
                <a:defRPr/>
              </a:pPr>
              <a:t>55</a:t>
            </a:fld>
            <a:endParaRPr lang="en-US" altLang="en-US" sz="1200">
              <a:solidFill>
                <a:srgbClr val="FFCC00"/>
              </a:solidFill>
              <a:latin typeface="Times New Roman" panose="02020603050405020304" pitchFamily="18" charset="0"/>
            </a:endParaRPr>
          </a:p>
        </p:txBody>
      </p:sp>
      <p:sp>
        <p:nvSpPr>
          <p:cNvPr id="7" name="Title 1">
            <a:extLst>
              <a:ext uri="{FF2B5EF4-FFF2-40B4-BE49-F238E27FC236}">
                <a16:creationId xmlns:a16="http://schemas.microsoft.com/office/drawing/2014/main" id="{FFE15333-A0F8-5C10-58D3-FD55A831B159}"/>
              </a:ext>
            </a:extLst>
          </p:cNvPr>
          <p:cNvSpPr>
            <a:spLocks noGrp="1"/>
          </p:cNvSpPr>
          <p:nvPr>
            <p:ph type="title"/>
          </p:nvPr>
        </p:nvSpPr>
        <p:spPr>
          <a:xfrm>
            <a:off x="457200" y="0"/>
            <a:ext cx="8229600" cy="1143000"/>
          </a:xfrm>
        </p:spPr>
        <p:txBody>
          <a:bodyPr>
            <a:noAutofit/>
          </a:bodyPr>
          <a:lstStyle/>
          <a:p>
            <a:pPr>
              <a:defRPr/>
            </a:pPr>
            <a:r>
              <a:rPr lang="en-US" sz="3600" b="1" dirty="0">
                <a:latin typeface="Calibri Light" panose="020F0302020204030204" pitchFamily="34" charset="0"/>
                <a:ea typeface="Calibri Light" panose="020F0302020204030204" pitchFamily="34" charset="0"/>
                <a:cs typeface="Calibri Light" panose="020F0302020204030204" pitchFamily="34" charset="0"/>
              </a:rPr>
              <a:t>History of Our Systems Efforts: Ovals or Silos</a:t>
            </a:r>
            <a:endParaRPr lang="en-US" sz="3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3492" name="Picture 2">
            <a:extLst>
              <a:ext uri="{FF2B5EF4-FFF2-40B4-BE49-F238E27FC236}">
                <a16:creationId xmlns:a16="http://schemas.microsoft.com/office/drawing/2014/main" id="{3D2C6ED7-E260-AF1B-4D92-769D958DA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6"/>
          <a:stretch>
            <a:fillRect/>
          </a:stretch>
        </p:blipFill>
        <p:spPr bwMode="auto">
          <a:xfrm>
            <a:off x="1336572" y="1061358"/>
            <a:ext cx="6470855" cy="485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C773D0D-C8BE-BA0C-0FB4-97E8956474C6}"/>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C159530-5870-683D-07EF-25DAC0833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85303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J:\MAIN DISSEMINATION\Photos\photos for website\From MB 10.30.09\DSCN0953.JPG">
            <a:extLst>
              <a:ext uri="{FF2B5EF4-FFF2-40B4-BE49-F238E27FC236}">
                <a16:creationId xmlns:a16="http://schemas.microsoft.com/office/drawing/2014/main" id="{DC06916E-2E93-45F9-91CF-E1748E8BA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684213"/>
            <a:ext cx="625475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C8E7933-CDFD-5517-3E72-1DF1BF4F954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55EAAC6-85F2-D24E-D31B-6D58DD89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654567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F2DD99F-A721-4F88-827F-6BFA674B6986}"/>
              </a:ext>
            </a:extLst>
          </p:cNvPr>
          <p:cNvSpPr>
            <a:spLocks noGrp="1"/>
          </p:cNvSpPr>
          <p:nvPr>
            <p:ph type="title"/>
          </p:nvPr>
        </p:nvSpPr>
        <p:spPr>
          <a:xfrm>
            <a:off x="685800" y="304800"/>
            <a:ext cx="7772400" cy="1143000"/>
          </a:xfrm>
        </p:spPr>
        <p:txBody>
          <a:bodyPr>
            <a:normAutofit/>
          </a:bodyPr>
          <a:lstStyle/>
          <a:p>
            <a:pPr algn="ctr" eaLnBrk="1" hangingPunct="1"/>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Elements of Change</a:t>
            </a:r>
          </a:p>
        </p:txBody>
      </p:sp>
      <p:sp>
        <p:nvSpPr>
          <p:cNvPr id="81923" name="Rectangle 3">
            <a:extLst>
              <a:ext uri="{FF2B5EF4-FFF2-40B4-BE49-F238E27FC236}">
                <a16:creationId xmlns:a16="http://schemas.microsoft.com/office/drawing/2014/main" id="{D284356F-2BF9-447F-A520-50D21C694357}"/>
              </a:ext>
            </a:extLst>
          </p:cNvPr>
          <p:cNvSpPr>
            <a:spLocks noGrp="1"/>
          </p:cNvSpPr>
          <p:nvPr>
            <p:ph type="body" idx="1"/>
          </p:nvPr>
        </p:nvSpPr>
        <p:spPr>
          <a:xfrm>
            <a:off x="685800" y="1371600"/>
            <a:ext cx="7772400" cy="4114800"/>
          </a:xfrm>
        </p:spPr>
        <p:txBody>
          <a:bodyPr/>
          <a:lstStyle/>
          <a:p>
            <a:pPr eaLnBrk="1" hangingPunct="1"/>
            <a:endParaRPr lang="en-US" altLang="en-US" dirty="0"/>
          </a:p>
          <a:p>
            <a:pPr eaLnBrk="1" hangingPunct="1"/>
            <a:r>
              <a:rPr lang="en-US" altLang="en-US" dirty="0">
                <a:latin typeface="Calibri" panose="020F0502020204030204" pitchFamily="34" charset="0"/>
                <a:ea typeface="Calibri" panose="020F0502020204030204" pitchFamily="34" charset="0"/>
                <a:cs typeface="Calibri" panose="020F0502020204030204" pitchFamily="34" charset="0"/>
              </a:rPr>
              <a:t>Where are we now?</a:t>
            </a:r>
          </a:p>
          <a:p>
            <a:pPr eaLnBrk="1" hangingPunct="1">
              <a:buFontTx/>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eaLnBrk="1" hangingPunct="1"/>
            <a:r>
              <a:rPr lang="en-US" altLang="en-US" dirty="0">
                <a:latin typeface="Calibri" panose="020F0502020204030204" pitchFamily="34" charset="0"/>
                <a:ea typeface="Calibri" panose="020F0502020204030204" pitchFamily="34" charset="0"/>
                <a:cs typeface="Calibri" panose="020F0502020204030204" pitchFamily="34" charset="0"/>
              </a:rPr>
              <a:t>Where do we want to be?</a:t>
            </a:r>
          </a:p>
          <a:p>
            <a:pPr eaLnBrk="1" hangingPunct="1">
              <a:buFontTx/>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eaLnBrk="1" hangingPunct="1"/>
            <a:r>
              <a:rPr lang="en-US" altLang="en-US" dirty="0">
                <a:latin typeface="Calibri" panose="020F0502020204030204" pitchFamily="34" charset="0"/>
                <a:ea typeface="Calibri" panose="020F0502020204030204" pitchFamily="34" charset="0"/>
                <a:cs typeface="Calibri" panose="020F0502020204030204" pitchFamily="34" charset="0"/>
              </a:rPr>
              <a:t>What do we need to do to get from here to</a:t>
            </a:r>
          </a:p>
          <a:p>
            <a:pPr eaLnBrk="1" hangingPunct="1">
              <a:spcBef>
                <a:spcPct val="0"/>
              </a:spcBef>
              <a:buFontTx/>
              <a:buNone/>
            </a:pPr>
            <a:r>
              <a:rPr lang="en-US" altLang="en-US" dirty="0">
                <a:latin typeface="Calibri" panose="020F0502020204030204" pitchFamily="34" charset="0"/>
                <a:ea typeface="Calibri" panose="020F0502020204030204" pitchFamily="34" charset="0"/>
                <a:cs typeface="Calibri" panose="020F0502020204030204" pitchFamily="34" charset="0"/>
              </a:rPr>
              <a:t>    there?</a:t>
            </a:r>
          </a:p>
        </p:txBody>
      </p:sp>
      <p:sp>
        <p:nvSpPr>
          <p:cNvPr id="2" name="Rectangle 1">
            <a:extLst>
              <a:ext uri="{FF2B5EF4-FFF2-40B4-BE49-F238E27FC236}">
                <a16:creationId xmlns:a16="http://schemas.microsoft.com/office/drawing/2014/main" id="{E928A906-A9BE-DAA3-A8AB-B310A0436EC7}"/>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CBAB8AA-B8E7-9F29-C4DA-34ADA6CF0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1068435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370E0774-9C37-46AD-A4CF-69A7C18CA452}"/>
              </a:ext>
            </a:extLst>
          </p:cNvPr>
          <p:cNvSpPr>
            <a:spLocks noGrp="1"/>
          </p:cNvSpPr>
          <p:nvPr>
            <p:ph type="ctrTitle"/>
          </p:nvPr>
        </p:nvSpPr>
        <p:spPr>
          <a:xfrm>
            <a:off x="2667000" y="1"/>
            <a:ext cx="6324600" cy="1009650"/>
          </a:xfrm>
        </p:spPr>
        <p:txBody>
          <a:bodyPr>
            <a:normAutofit/>
          </a:bodyPr>
          <a:lstStyle/>
          <a:p>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Goal Setting</a:t>
            </a:r>
          </a:p>
        </p:txBody>
      </p:sp>
      <p:sp>
        <p:nvSpPr>
          <p:cNvPr id="76803" name="Subtitle 2">
            <a:extLst>
              <a:ext uri="{FF2B5EF4-FFF2-40B4-BE49-F238E27FC236}">
                <a16:creationId xmlns:a16="http://schemas.microsoft.com/office/drawing/2014/main" id="{F0824568-1CD7-49E7-A972-030233FDB9DC}"/>
              </a:ext>
            </a:extLst>
          </p:cNvPr>
          <p:cNvSpPr>
            <a:spLocks noGrp="1"/>
          </p:cNvSpPr>
          <p:nvPr>
            <p:ph type="subTitle" idx="1"/>
          </p:nvPr>
        </p:nvSpPr>
        <p:spPr>
          <a:xfrm>
            <a:off x="2895600" y="1447800"/>
            <a:ext cx="6019800" cy="4724400"/>
          </a:xfrm>
        </p:spPr>
        <p:txBody>
          <a:bodyPr>
            <a:normAutofit fontScale="92500" lnSpcReduction="10000"/>
          </a:bodyPr>
          <a:lstStyle/>
          <a:p>
            <a:pPr>
              <a:defRPr/>
            </a:pPr>
            <a:r>
              <a:rPr lang="en-US" altLang="en-US" sz="2400" dirty="0">
                <a:latin typeface="Calibri" panose="020F0502020204030204" pitchFamily="34" charset="0"/>
                <a:ea typeface="Calibri" panose="020F0502020204030204" pitchFamily="34" charset="0"/>
                <a:cs typeface="Calibri" panose="020F0502020204030204" pitchFamily="34" charset="0"/>
              </a:rPr>
              <a:t>“Can you tell me please which way I ought to go from here?”</a:t>
            </a:r>
          </a:p>
          <a:p>
            <a:pPr>
              <a:defRPr/>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defRPr/>
            </a:pPr>
            <a:r>
              <a:rPr lang="en-US" altLang="en-US" sz="2400" dirty="0">
                <a:latin typeface="Calibri" panose="020F0502020204030204" pitchFamily="34" charset="0"/>
                <a:ea typeface="Calibri" panose="020F0502020204030204" pitchFamily="34" charset="0"/>
                <a:cs typeface="Calibri" panose="020F0502020204030204" pitchFamily="34" charset="0"/>
              </a:rPr>
              <a:t>“That depends a good deal on where you want to go to,” said the Cat.</a:t>
            </a:r>
          </a:p>
          <a:p>
            <a:pPr>
              <a:defRPr/>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defRPr/>
            </a:pPr>
            <a:r>
              <a:rPr lang="en-US" altLang="en-US" sz="2400" dirty="0">
                <a:latin typeface="Calibri" panose="020F0502020204030204" pitchFamily="34" charset="0"/>
                <a:ea typeface="Calibri" panose="020F0502020204030204" pitchFamily="34" charset="0"/>
                <a:cs typeface="Calibri" panose="020F0502020204030204" pitchFamily="34" charset="0"/>
              </a:rPr>
              <a:t>“I don’t much care where,” said Alice.</a:t>
            </a:r>
          </a:p>
          <a:p>
            <a:pPr>
              <a:defRPr/>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defRPr/>
            </a:pPr>
            <a:r>
              <a:rPr lang="en-US" altLang="en-US" sz="2400" dirty="0">
                <a:latin typeface="Calibri" panose="020F0502020204030204" pitchFamily="34" charset="0"/>
                <a:ea typeface="Calibri" panose="020F0502020204030204" pitchFamily="34" charset="0"/>
                <a:cs typeface="Calibri" panose="020F0502020204030204" pitchFamily="34" charset="0"/>
              </a:rPr>
              <a:t>“Then it doesn’t matter which way you walk,” said the Cat. </a:t>
            </a:r>
          </a:p>
          <a:p>
            <a:pPr>
              <a:defRPr/>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lgn="r">
              <a:defRPr/>
            </a:pPr>
            <a:r>
              <a:rPr lang="en-US" altLang="en-US" sz="1400" dirty="0">
                <a:latin typeface="Calibri" panose="020F0502020204030204" pitchFamily="34" charset="0"/>
                <a:ea typeface="Calibri" panose="020F0502020204030204" pitchFamily="34" charset="0"/>
                <a:cs typeface="Calibri" panose="020F0502020204030204" pitchFamily="34" charset="0"/>
              </a:rPr>
              <a:t>Lewis Carroll</a:t>
            </a:r>
          </a:p>
          <a:p>
            <a:pPr algn="r">
              <a:defRPr/>
            </a:pPr>
            <a:r>
              <a:rPr lang="en-US" altLang="en-US" sz="1400" dirty="0">
                <a:latin typeface="Calibri" panose="020F0502020204030204" pitchFamily="34" charset="0"/>
                <a:ea typeface="Calibri" panose="020F0502020204030204" pitchFamily="34" charset="0"/>
                <a:cs typeface="Calibri" panose="020F0502020204030204" pitchFamily="34" charset="0"/>
              </a:rPr>
              <a:t>Alice’s Adventures in Wonderland</a:t>
            </a:r>
          </a:p>
          <a:p>
            <a:pPr>
              <a:defRPr/>
            </a:pPr>
            <a:endParaRPr lang="en-US" altLang="en-US" sz="2400" dirty="0"/>
          </a:p>
        </p:txBody>
      </p:sp>
      <p:pic>
        <p:nvPicPr>
          <p:cNvPr id="78852" name="Picture 2" descr="http://www.alice-in-wonderland.net/alicepic/alice-in-wonderland/1book22.jpg">
            <a:extLst>
              <a:ext uri="{FF2B5EF4-FFF2-40B4-BE49-F238E27FC236}">
                <a16:creationId xmlns:a16="http://schemas.microsoft.com/office/drawing/2014/main" id="{4C6ED6EF-E285-4E85-BEC5-49457F705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2971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33988CF-DF18-931B-1C9E-CCF71C1D4B1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8B6424-622C-EC41-7581-FC991E5F0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8978-769C-A839-37CC-CBC883DDE2AC}"/>
            </a:ext>
          </a:extLst>
        </p:cNvPr>
        <p:cNvGrpSpPr/>
        <p:nvPr/>
      </p:nvGrpSpPr>
      <p:grpSpPr>
        <a:xfrm>
          <a:off x="0" y="0"/>
          <a:ext cx="0" cy="0"/>
          <a:chOff x="0" y="0"/>
          <a:chExt cx="0" cy="0"/>
        </a:xfrm>
      </p:grpSpPr>
      <p:sp>
        <p:nvSpPr>
          <p:cNvPr id="80898" name="Title 1">
            <a:extLst>
              <a:ext uri="{FF2B5EF4-FFF2-40B4-BE49-F238E27FC236}">
                <a16:creationId xmlns:a16="http://schemas.microsoft.com/office/drawing/2014/main" id="{F392565F-7585-C5BB-FC2E-34D859B0B20E}"/>
              </a:ext>
            </a:extLst>
          </p:cNvPr>
          <p:cNvSpPr>
            <a:spLocks noGrp="1"/>
          </p:cNvSpPr>
          <p:nvPr>
            <p:ph type="title"/>
          </p:nvPr>
        </p:nvSpPr>
        <p:spPr>
          <a:xfrm>
            <a:off x="628650" y="46037"/>
            <a:ext cx="7886700" cy="1325563"/>
          </a:xfrm>
        </p:spPr>
        <p:txBody>
          <a:bodyPr/>
          <a:lstStyle/>
          <a:p>
            <a:pPr algn="ctr"/>
            <a:r>
              <a:rPr lang="en-US" altLang="en-US" dirty="0"/>
              <a:t>Action Plan</a:t>
            </a:r>
          </a:p>
        </p:txBody>
      </p:sp>
      <p:graphicFrame>
        <p:nvGraphicFramePr>
          <p:cNvPr id="5" name="Content Placeholder 4">
            <a:extLst>
              <a:ext uri="{FF2B5EF4-FFF2-40B4-BE49-F238E27FC236}">
                <a16:creationId xmlns:a16="http://schemas.microsoft.com/office/drawing/2014/main" id="{7098FFEF-F074-4E89-352E-F1FB38071C28}"/>
              </a:ext>
            </a:extLst>
          </p:cNvPr>
          <p:cNvGraphicFramePr>
            <a:graphicFrameLocks noGrp="1"/>
          </p:cNvGraphicFramePr>
          <p:nvPr>
            <p:ph idx="1"/>
            <p:extLst>
              <p:ext uri="{D42A27DB-BD31-4B8C-83A1-F6EECF244321}">
                <p14:modId xmlns:p14="http://schemas.microsoft.com/office/powerpoint/2010/main" val="36090317"/>
              </p:ext>
            </p:extLst>
          </p:nvPr>
        </p:nvGraphicFramePr>
        <p:xfrm>
          <a:off x="381000" y="1181100"/>
          <a:ext cx="8610601" cy="4624386"/>
        </p:xfrm>
        <a:graphic>
          <a:graphicData uri="http://schemas.openxmlformats.org/drawingml/2006/table">
            <a:tbl>
              <a:tblPr firstRow="1" bandRow="1">
                <a:tableStyleId>{69012ECD-51FC-41F1-AA8D-1B2483CD663E}</a:tableStyleId>
              </a:tblPr>
              <a:tblGrid>
                <a:gridCol w="2981632">
                  <a:extLst>
                    <a:ext uri="{9D8B030D-6E8A-4147-A177-3AD203B41FA5}">
                      <a16:colId xmlns:a16="http://schemas.microsoft.com/office/drawing/2014/main" val="20000"/>
                    </a:ext>
                  </a:extLst>
                </a:gridCol>
                <a:gridCol w="1100980">
                  <a:extLst>
                    <a:ext uri="{9D8B030D-6E8A-4147-A177-3AD203B41FA5}">
                      <a16:colId xmlns:a16="http://schemas.microsoft.com/office/drawing/2014/main" val="20001"/>
                    </a:ext>
                  </a:extLst>
                </a:gridCol>
                <a:gridCol w="1236640">
                  <a:extLst>
                    <a:ext uri="{9D8B030D-6E8A-4147-A177-3AD203B41FA5}">
                      <a16:colId xmlns:a16="http://schemas.microsoft.com/office/drawing/2014/main" val="20002"/>
                    </a:ext>
                  </a:extLst>
                </a:gridCol>
                <a:gridCol w="990239">
                  <a:extLst>
                    <a:ext uri="{9D8B030D-6E8A-4147-A177-3AD203B41FA5}">
                      <a16:colId xmlns:a16="http://schemas.microsoft.com/office/drawing/2014/main" val="20003"/>
                    </a:ext>
                  </a:extLst>
                </a:gridCol>
                <a:gridCol w="1184921">
                  <a:extLst>
                    <a:ext uri="{9D8B030D-6E8A-4147-A177-3AD203B41FA5}">
                      <a16:colId xmlns:a16="http://schemas.microsoft.com/office/drawing/2014/main" val="20004"/>
                    </a:ext>
                  </a:extLst>
                </a:gridCol>
                <a:gridCol w="1116189">
                  <a:extLst>
                    <a:ext uri="{9D8B030D-6E8A-4147-A177-3AD203B41FA5}">
                      <a16:colId xmlns:a16="http://schemas.microsoft.com/office/drawing/2014/main" val="20005"/>
                    </a:ext>
                  </a:extLst>
                </a:gridCol>
              </a:tblGrid>
              <a:tr h="579114">
                <a:tc>
                  <a:txBody>
                    <a:bodyPr/>
                    <a:lstStyle/>
                    <a:p>
                      <a:pPr algn="ctr"/>
                      <a:r>
                        <a:rPr lang="en-US" sz="1400" dirty="0">
                          <a:latin typeface="Times New Roman" panose="02020603050405020304" pitchFamily="18" charset="0"/>
                          <a:cs typeface="Times New Roman" panose="02020603050405020304" pitchFamily="18" charset="0"/>
                        </a:rPr>
                        <a:t>Goals/Objectives</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Strategy</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Persons Responsible</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Timeline</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Completion</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Evaluation</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7106">
                <a:tc>
                  <a:txBody>
                    <a:bodyPr/>
                    <a:lstStyle/>
                    <a:p>
                      <a:r>
                        <a:rPr lang="en-US" sz="1400" b="1" dirty="0">
                          <a:latin typeface="Times New Roman" panose="02020603050405020304" pitchFamily="18" charset="0"/>
                          <a:cs typeface="Times New Roman" panose="02020603050405020304" pitchFamily="18" charset="0"/>
                        </a:rPr>
                        <a:t>GOAL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7106">
                <a:tc>
                  <a:txBody>
                    <a:bodyPr/>
                    <a:lstStyle/>
                    <a:p>
                      <a:r>
                        <a:rPr lang="en-US" sz="1400" b="1" dirty="0">
                          <a:latin typeface="Times New Roman" panose="02020603050405020304" pitchFamily="18" charset="0"/>
                          <a:cs typeface="Times New Roman" panose="02020603050405020304" pitchFamily="18" charset="0"/>
                        </a:rPr>
                        <a:t>GOAL 2.</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7106">
                <a:tc>
                  <a:txBody>
                    <a:bodyPr/>
                    <a:lstStyle/>
                    <a:p>
                      <a:r>
                        <a:rPr lang="en-US" sz="1400" b="1" dirty="0">
                          <a:latin typeface="Times New Roman" panose="02020603050405020304" pitchFamily="18" charset="0"/>
                          <a:cs typeface="Times New Roman" panose="02020603050405020304" pitchFamily="18" charset="0"/>
                        </a:rPr>
                        <a:t>GOAL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2" name="Rectangle 1">
            <a:extLst>
              <a:ext uri="{FF2B5EF4-FFF2-40B4-BE49-F238E27FC236}">
                <a16:creationId xmlns:a16="http://schemas.microsoft.com/office/drawing/2014/main" id="{DF53C0B0-9476-E1B6-6C9A-EE382069F6A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A570C1C-099F-7180-FB40-8AA233BB9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417869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7">
            <a:extLst>
              <a:ext uri="{FF2B5EF4-FFF2-40B4-BE49-F238E27FC236}">
                <a16:creationId xmlns:a16="http://schemas.microsoft.com/office/drawing/2014/main" id="{0F9EDB28-4727-4F6D-ACC3-62EBD7A78D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3197" y="2063331"/>
            <a:ext cx="3487503" cy="2737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a:extLst>
              <a:ext uri="{FF2B5EF4-FFF2-40B4-BE49-F238E27FC236}">
                <a16:creationId xmlns:a16="http://schemas.microsoft.com/office/drawing/2014/main" id="{5BFC82BC-7910-40B4-8765-B8E7BD88B7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0775" y="2102564"/>
            <a:ext cx="3487503" cy="26592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Slide Number Placeholder 1">
            <a:extLst>
              <a:ext uri="{FF2B5EF4-FFF2-40B4-BE49-F238E27FC236}">
                <a16:creationId xmlns:a16="http://schemas.microsoft.com/office/drawing/2014/main" id="{1CD109BF-D679-4B9B-9EE7-389247EEEDEA}"/>
              </a:ext>
            </a:extLst>
          </p:cNvPr>
          <p:cNvSpPr>
            <a:spLocks noGrp="1"/>
          </p:cNvSpPr>
          <p:nvPr>
            <p:ph type="sldNum" sz="quarter" idx="10"/>
          </p:nvPr>
        </p:nvSpPr>
        <p:spPr>
          <a:xfrm>
            <a:off x="7205133" y="6041362"/>
            <a:ext cx="9119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450"/>
              </a:spcAft>
            </a:pPr>
            <a:fld id="{B61BEF0D-F0BB-DE4B-95CE-6DB70DBA9567}" type="datetimeFigureOut">
              <a:rPr lang="en-US" smtClean="0"/>
              <a:pPr>
                <a:lnSpc>
                  <a:spcPct val="90000"/>
                </a:lnSpc>
                <a:spcAft>
                  <a:spcPts val="450"/>
                </a:spcAft>
              </a:pPr>
              <a:t>1/29/2026</a:t>
            </a:fld>
            <a:endParaRPr lang="en-US" altLang="en-US" sz="1425" b="0">
              <a:solidFill>
                <a:srgbClr val="FFFFFF"/>
              </a:solidFill>
            </a:endParaRPr>
          </a:p>
        </p:txBody>
      </p:sp>
      <p:sp>
        <p:nvSpPr>
          <p:cNvPr id="2" name="Rectangle 1">
            <a:extLst>
              <a:ext uri="{FF2B5EF4-FFF2-40B4-BE49-F238E27FC236}">
                <a16:creationId xmlns:a16="http://schemas.microsoft.com/office/drawing/2014/main" id="{E795A076-0C5E-DB08-FE67-A63DEC95EB86}"/>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8E6B8AC-64CF-D982-F7BC-DCA0ED346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BAEC-DD9D-4437-94F8-D5684A02A5FB}"/>
              </a:ext>
            </a:extLst>
          </p:cNvPr>
          <p:cNvSpPr>
            <a:spLocks noGrp="1"/>
          </p:cNvSpPr>
          <p:nvPr>
            <p:ph type="title"/>
          </p:nvPr>
        </p:nvSpPr>
        <p:spPr>
          <a:xfrm>
            <a:off x="1173192" y="196173"/>
            <a:ext cx="6676845" cy="485314"/>
          </a:xfrm>
        </p:spPr>
        <p:txBody>
          <a:bodyPr>
            <a:noAutofit/>
          </a:bodyPr>
          <a:lstStyle/>
          <a:p>
            <a:pPr algn="ctr"/>
            <a:br>
              <a:rPr lang="en-US" sz="3600" dirty="0">
                <a:latin typeface="Calibri Light" panose="020F0302020204030204" pitchFamily="34" charset="0"/>
                <a:ea typeface="Calibri Light" panose="020F0302020204030204" pitchFamily="34" charset="0"/>
                <a:cs typeface="Calibri Light" panose="020F0302020204030204" pitchFamily="34" charset="0"/>
              </a:rPr>
            </a:br>
            <a:r>
              <a:rPr lang="en-US" sz="3600" dirty="0">
                <a:latin typeface="Calibri Light" panose="020F0302020204030204" pitchFamily="34" charset="0"/>
                <a:ea typeface="Calibri Light" panose="020F0302020204030204" pitchFamily="34" charset="0"/>
                <a:cs typeface="Calibri Light" panose="020F0302020204030204" pitchFamily="34" charset="0"/>
              </a:rPr>
              <a:t>What is an Action Plan?</a:t>
            </a:r>
            <a:br>
              <a:rPr lang="en-US" sz="3600" dirty="0">
                <a:latin typeface="Calibri Light" panose="020F0302020204030204" pitchFamily="34" charset="0"/>
                <a:ea typeface="Calibri Light" panose="020F0302020204030204" pitchFamily="34" charset="0"/>
                <a:cs typeface="Calibri Light" panose="020F0302020204030204" pitchFamily="34" charset="0"/>
              </a:rPr>
            </a:br>
            <a:endParaRPr lang="en-US" sz="36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4" name="Diagram 3">
            <a:extLst>
              <a:ext uri="{FF2B5EF4-FFF2-40B4-BE49-F238E27FC236}">
                <a16:creationId xmlns:a16="http://schemas.microsoft.com/office/drawing/2014/main" id="{D57009EF-B839-498B-AD8A-B2A10EB9E8EC}"/>
              </a:ext>
            </a:extLst>
          </p:cNvPr>
          <p:cNvGraphicFramePr/>
          <p:nvPr>
            <p:extLst>
              <p:ext uri="{D42A27DB-BD31-4B8C-83A1-F6EECF244321}">
                <p14:modId xmlns:p14="http://schemas.microsoft.com/office/powerpoint/2010/main" val="4024213395"/>
              </p:ext>
            </p:extLst>
          </p:nvPr>
        </p:nvGraphicFramePr>
        <p:xfrm>
          <a:off x="541269" y="933449"/>
          <a:ext cx="8192192" cy="4915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2A0092F-4165-C8BD-3366-83319B6559D2}"/>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7F522D8-0251-FE0D-E17A-D892F040BC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027000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1B4E-5B11-432F-9E4D-8840143F212B}"/>
              </a:ext>
            </a:extLst>
          </p:cNvPr>
          <p:cNvSpPr>
            <a:spLocks noGrp="1"/>
          </p:cNvSpPr>
          <p:nvPr>
            <p:ph type="title"/>
          </p:nvPr>
        </p:nvSpPr>
        <p:spPr>
          <a:xfrm>
            <a:off x="379477" y="58495"/>
            <a:ext cx="8345715" cy="694416"/>
          </a:xfrm>
        </p:spPr>
        <p:txBody>
          <a:bodyPr>
            <a:no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Start with a Smart Goal</a:t>
            </a:r>
          </a:p>
        </p:txBody>
      </p:sp>
      <p:graphicFrame>
        <p:nvGraphicFramePr>
          <p:cNvPr id="4" name="Diagram 3">
            <a:extLst>
              <a:ext uri="{FF2B5EF4-FFF2-40B4-BE49-F238E27FC236}">
                <a16:creationId xmlns:a16="http://schemas.microsoft.com/office/drawing/2014/main" id="{97C9640C-FE62-456A-87E9-B08346E3A223}"/>
              </a:ext>
            </a:extLst>
          </p:cNvPr>
          <p:cNvGraphicFramePr/>
          <p:nvPr>
            <p:extLst>
              <p:ext uri="{D42A27DB-BD31-4B8C-83A1-F6EECF244321}">
                <p14:modId xmlns:p14="http://schemas.microsoft.com/office/powerpoint/2010/main" val="311946917"/>
              </p:ext>
            </p:extLst>
          </p:nvPr>
        </p:nvGraphicFramePr>
        <p:xfrm>
          <a:off x="418808" y="634130"/>
          <a:ext cx="8306384" cy="5427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E783C79-BF3E-9768-D44B-5DC7651F1E0F}"/>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2653B1-9EAC-F8F6-47D8-616FEE14D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454351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3" y="-131976"/>
            <a:ext cx="5912285" cy="1103087"/>
          </a:xfrm>
        </p:spPr>
        <p:txBody>
          <a:bodyPr>
            <a:norm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Action Plan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9853407"/>
              </p:ext>
            </p:extLst>
          </p:nvPr>
        </p:nvGraphicFramePr>
        <p:xfrm>
          <a:off x="391736" y="874487"/>
          <a:ext cx="8507168" cy="4889652"/>
        </p:xfrm>
        <a:graphic>
          <a:graphicData uri="http://schemas.openxmlformats.org/drawingml/2006/table">
            <a:tbl>
              <a:tblPr firstRow="1" bandRow="1">
                <a:tableStyleId>{69012ECD-51FC-41F1-AA8D-1B2483CD663E}</a:tableStyleId>
              </a:tblPr>
              <a:tblGrid>
                <a:gridCol w="2118382">
                  <a:extLst>
                    <a:ext uri="{9D8B030D-6E8A-4147-A177-3AD203B41FA5}">
                      <a16:colId xmlns:a16="http://schemas.microsoft.com/office/drawing/2014/main" val="20000"/>
                    </a:ext>
                  </a:extLst>
                </a:gridCol>
                <a:gridCol w="1335741">
                  <a:extLst>
                    <a:ext uri="{9D8B030D-6E8A-4147-A177-3AD203B41FA5}">
                      <a16:colId xmlns:a16="http://schemas.microsoft.com/office/drawing/2014/main" val="20001"/>
                    </a:ext>
                  </a:extLst>
                </a:gridCol>
                <a:gridCol w="1165412">
                  <a:extLst>
                    <a:ext uri="{9D8B030D-6E8A-4147-A177-3AD203B41FA5}">
                      <a16:colId xmlns:a16="http://schemas.microsoft.com/office/drawing/2014/main" val="20002"/>
                    </a:ext>
                  </a:extLst>
                </a:gridCol>
                <a:gridCol w="987291">
                  <a:extLst>
                    <a:ext uri="{9D8B030D-6E8A-4147-A177-3AD203B41FA5}">
                      <a16:colId xmlns:a16="http://schemas.microsoft.com/office/drawing/2014/main" val="20003"/>
                    </a:ext>
                  </a:extLst>
                </a:gridCol>
                <a:gridCol w="987291">
                  <a:extLst>
                    <a:ext uri="{9D8B030D-6E8A-4147-A177-3AD203B41FA5}">
                      <a16:colId xmlns:a16="http://schemas.microsoft.com/office/drawing/2014/main" val="1589165645"/>
                    </a:ext>
                  </a:extLst>
                </a:gridCol>
                <a:gridCol w="1913051">
                  <a:extLst>
                    <a:ext uri="{9D8B030D-6E8A-4147-A177-3AD203B41FA5}">
                      <a16:colId xmlns:a16="http://schemas.microsoft.com/office/drawing/2014/main" val="20005"/>
                    </a:ext>
                  </a:extLst>
                </a:gridCol>
              </a:tblGrid>
              <a:tr h="821401">
                <a:tc>
                  <a:txBody>
                    <a:bodyPr/>
                    <a:lstStyle/>
                    <a:p>
                      <a:pPr algn="ctr"/>
                      <a:r>
                        <a:rPr lang="en-US" sz="1600" dirty="0">
                          <a:latin typeface="Times New Roman" panose="02020603050405020304" pitchFamily="18" charset="0"/>
                          <a:cs typeface="Times New Roman" panose="02020603050405020304" pitchFamily="18" charset="0"/>
                        </a:rPr>
                        <a:t>Goals/Objectives</a:t>
                      </a:r>
                    </a:p>
                    <a:p>
                      <a:pPr algn="ctr"/>
                      <a:r>
                        <a:rPr lang="en-US" sz="1600" dirty="0">
                          <a:latin typeface="Times New Roman" panose="02020603050405020304" pitchFamily="18" charset="0"/>
                          <a:cs typeface="Times New Roman" panose="02020603050405020304" pitchFamily="18" charset="0"/>
                        </a:rPr>
                        <a:t>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Person(s) Responsible</a:t>
                      </a:r>
                    </a:p>
                    <a:p>
                      <a:pPr algn="ct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latin typeface="Times New Roman" panose="02020603050405020304" pitchFamily="18" charset="0"/>
                          <a:cs typeface="Times New Roman" panose="02020603050405020304" pitchFamily="18" charset="0"/>
                        </a:rPr>
                        <a:t>Resources</a:t>
                      </a:r>
                    </a:p>
                    <a:p>
                      <a:pPr algn="ctr"/>
                      <a:r>
                        <a:rPr lang="en-US" sz="1600" dirty="0">
                          <a:latin typeface="Times New Roman" panose="02020603050405020304" pitchFamily="18" charset="0"/>
                          <a:cs typeface="Times New Roman" panose="02020603050405020304" pitchFamily="18" charset="0"/>
                        </a:rPr>
                        <a:t>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latin typeface="Times New Roman" panose="02020603050405020304" pitchFamily="18" charset="0"/>
                          <a:cs typeface="Times New Roman" panose="02020603050405020304" pitchFamily="18" charset="0"/>
                        </a:rPr>
                        <a:t>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Timelines</a:t>
                      </a:r>
                    </a:p>
                    <a:p>
                      <a:pPr algn="ct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latin typeface="Times New Roman" panose="02020603050405020304" pitchFamily="18" charset="0"/>
                          <a:cs typeface="Times New Roman" panose="02020603050405020304" pitchFamily="18" charset="0"/>
                        </a:rPr>
                        <a:t>Criteria for 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8891">
                <a:tc>
                  <a:txBody>
                    <a:bodyPr/>
                    <a:lstStyle/>
                    <a:p>
                      <a:r>
                        <a:rPr lang="en-US" sz="1400" b="1" dirty="0">
                          <a:latin typeface="Times New Roman" panose="02020603050405020304" pitchFamily="18" charset="0"/>
                          <a:cs typeface="Times New Roman" panose="02020603050405020304" pitchFamily="18" charset="0"/>
                        </a:rPr>
                        <a:t>GOAL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891">
                <a:tc>
                  <a:txBody>
                    <a:bodyPr/>
                    <a:lstStyle/>
                    <a:p>
                      <a:pPr marL="233363" indent="0"/>
                      <a:r>
                        <a:rPr lang="en-US" sz="1200" baseline="0" dirty="0">
                          <a:latin typeface="Times New Roman" panose="02020603050405020304" pitchFamily="18" charset="0"/>
                          <a:cs typeface="Times New Roman" panose="02020603050405020304" pitchFamily="18" charset="0"/>
                        </a:rPr>
                        <a:t>          Activity 1.1.1.</a:t>
                      </a:r>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891">
                <a:tc>
                  <a:txBody>
                    <a:bodyPr/>
                    <a:lstStyle/>
                    <a:p>
                      <a:r>
                        <a:rPr lang="en-US" sz="1400" b="1" dirty="0">
                          <a:latin typeface="Times New Roman" panose="02020603050405020304" pitchFamily="18" charset="0"/>
                          <a:cs typeface="Times New Roman" panose="02020603050405020304" pitchFamily="18" charset="0"/>
                        </a:rPr>
                        <a:t>GOAL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2.2</a:t>
                      </a:r>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891">
                <a:tc>
                  <a:txBody>
                    <a:bodyPr/>
                    <a:lstStyle/>
                    <a:p>
                      <a:r>
                        <a:rPr lang="en-US" sz="1400" b="1" dirty="0">
                          <a:latin typeface="Times New Roman" panose="02020603050405020304" pitchFamily="18" charset="0"/>
                          <a:cs typeface="Times New Roman" panose="02020603050405020304" pitchFamily="18" charset="0"/>
                        </a:rPr>
                        <a:t>GOAL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3.2</a:t>
                      </a:r>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891">
                <a:tc>
                  <a:txBody>
                    <a:bodyPr/>
                    <a:lstStyle/>
                    <a:p>
                      <a:pPr marL="233363" indent="0"/>
                      <a:r>
                        <a:rPr lang="en-US" sz="1200" dirty="0">
                          <a:latin typeface="Times New Roman" panose="02020603050405020304" pitchFamily="18" charset="0"/>
                          <a:cs typeface="Times New Roman" panose="02020603050405020304" pitchFamily="18" charset="0"/>
                        </a:rPr>
                        <a:t>Objective 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3" name="Rectangle 2">
            <a:extLst>
              <a:ext uri="{FF2B5EF4-FFF2-40B4-BE49-F238E27FC236}">
                <a16:creationId xmlns:a16="http://schemas.microsoft.com/office/drawing/2014/main" id="{CB6C2F28-93E9-4B0A-C8FA-F92EC45718B8}"/>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C22B242-BFF4-9011-A1D1-A19865DD3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364328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9444-6167-47AE-A28C-13352331AEFB}"/>
              </a:ext>
            </a:extLst>
          </p:cNvPr>
          <p:cNvSpPr>
            <a:spLocks noGrp="1"/>
          </p:cNvSpPr>
          <p:nvPr>
            <p:ph type="title"/>
          </p:nvPr>
        </p:nvSpPr>
        <p:spPr>
          <a:xfrm>
            <a:off x="152400" y="116327"/>
            <a:ext cx="9144000" cy="369332"/>
          </a:xfrm>
        </p:spPr>
        <p:txBody>
          <a:bodyPr>
            <a:noAutofit/>
          </a:bodyPr>
          <a:lstStyle/>
          <a:p>
            <a:pPr algn="ctr"/>
            <a:r>
              <a:rPr lang="en-US" sz="3600" b="1" dirty="0">
                <a:latin typeface="Calibri Light" panose="020F0302020204030204" pitchFamily="34" charset="0"/>
                <a:ea typeface="Calibri Light" panose="020F0302020204030204" pitchFamily="34" charset="0"/>
                <a:cs typeface="Calibri Light" panose="020F0302020204030204" pitchFamily="34" charset="0"/>
              </a:rPr>
              <a:t>Action Plan Evaluation Tool</a:t>
            </a:r>
          </a:p>
        </p:txBody>
      </p:sp>
      <p:graphicFrame>
        <p:nvGraphicFramePr>
          <p:cNvPr id="4" name="Table 3">
            <a:extLst>
              <a:ext uri="{FF2B5EF4-FFF2-40B4-BE49-F238E27FC236}">
                <a16:creationId xmlns:a16="http://schemas.microsoft.com/office/drawing/2014/main" id="{0A60C3AD-539C-3B49-9A91-5A7D6BA8342C}"/>
              </a:ext>
            </a:extLst>
          </p:cNvPr>
          <p:cNvGraphicFramePr>
            <a:graphicFrameLocks noGrp="1"/>
          </p:cNvGraphicFramePr>
          <p:nvPr>
            <p:extLst>
              <p:ext uri="{D42A27DB-BD31-4B8C-83A1-F6EECF244321}">
                <p14:modId xmlns:p14="http://schemas.microsoft.com/office/powerpoint/2010/main" val="3302627964"/>
              </p:ext>
            </p:extLst>
          </p:nvPr>
        </p:nvGraphicFramePr>
        <p:xfrm>
          <a:off x="152400" y="488524"/>
          <a:ext cx="8915397" cy="5444410"/>
        </p:xfrm>
        <a:graphic>
          <a:graphicData uri="http://schemas.openxmlformats.org/drawingml/2006/table">
            <a:tbl>
              <a:tblPr firstRow="1" bandRow="1">
                <a:tableStyleId>{5C22544A-7EE6-4342-B048-85BDC9FD1C3A}</a:tableStyleId>
              </a:tblPr>
              <a:tblGrid>
                <a:gridCol w="6560982">
                  <a:extLst>
                    <a:ext uri="{9D8B030D-6E8A-4147-A177-3AD203B41FA5}">
                      <a16:colId xmlns:a16="http://schemas.microsoft.com/office/drawing/2014/main" val="433218657"/>
                    </a:ext>
                  </a:extLst>
                </a:gridCol>
                <a:gridCol w="533667">
                  <a:extLst>
                    <a:ext uri="{9D8B030D-6E8A-4147-A177-3AD203B41FA5}">
                      <a16:colId xmlns:a16="http://schemas.microsoft.com/office/drawing/2014/main" val="4235617467"/>
                    </a:ext>
                  </a:extLst>
                </a:gridCol>
                <a:gridCol w="455187">
                  <a:extLst>
                    <a:ext uri="{9D8B030D-6E8A-4147-A177-3AD203B41FA5}">
                      <a16:colId xmlns:a16="http://schemas.microsoft.com/office/drawing/2014/main" val="430264681"/>
                    </a:ext>
                  </a:extLst>
                </a:gridCol>
                <a:gridCol w="1365561">
                  <a:extLst>
                    <a:ext uri="{9D8B030D-6E8A-4147-A177-3AD203B41FA5}">
                      <a16:colId xmlns:a16="http://schemas.microsoft.com/office/drawing/2014/main" val="2806404742"/>
                    </a:ext>
                  </a:extLst>
                </a:gridCol>
              </a:tblGrid>
              <a:tr h="503781">
                <a:tc>
                  <a:txBody>
                    <a:bodyPr/>
                    <a:lstStyle/>
                    <a:p>
                      <a:pPr algn="ctr"/>
                      <a:r>
                        <a:rPr lang="en-US" sz="1400" dirty="0"/>
                        <a:t>Criteria</a:t>
                      </a:r>
                    </a:p>
                  </a:txBody>
                  <a:tcPr/>
                </a:tc>
                <a:tc>
                  <a:txBody>
                    <a:bodyPr/>
                    <a:lstStyle/>
                    <a:p>
                      <a:r>
                        <a:rPr lang="en-US" sz="1400" dirty="0"/>
                        <a:t>Yes</a:t>
                      </a:r>
                    </a:p>
                  </a:txBody>
                  <a:tcPr/>
                </a:tc>
                <a:tc>
                  <a:txBody>
                    <a:bodyPr/>
                    <a:lstStyle/>
                    <a:p>
                      <a:r>
                        <a:rPr lang="en-US" sz="1400" dirty="0"/>
                        <a:t>No</a:t>
                      </a:r>
                    </a:p>
                  </a:txBody>
                  <a:tcPr/>
                </a:tc>
                <a:tc>
                  <a:txBody>
                    <a:bodyPr/>
                    <a:lstStyle/>
                    <a:p>
                      <a:r>
                        <a:rPr lang="en-US" sz="1400" dirty="0"/>
                        <a:t>Improvements Needed:</a:t>
                      </a:r>
                    </a:p>
                  </a:txBody>
                  <a:tcPr/>
                </a:tc>
                <a:extLst>
                  <a:ext uri="{0D108BD9-81ED-4DB2-BD59-A6C34878D82A}">
                    <a16:rowId xmlns:a16="http://schemas.microsoft.com/office/drawing/2014/main" val="1955787112"/>
                  </a:ext>
                </a:extLst>
              </a:tr>
              <a:tr h="376298">
                <a:tc>
                  <a:txBody>
                    <a:bodyPr/>
                    <a:lstStyle/>
                    <a:p>
                      <a:pPr marL="0" marR="0" lvl="0" indent="0">
                        <a:spcBef>
                          <a:spcPts val="0"/>
                        </a:spcBef>
                        <a:spcAft>
                          <a:spcPts val="1200"/>
                        </a:spcAft>
                        <a:buFontTx/>
                        <a:buNone/>
                      </a:pPr>
                      <a:r>
                        <a:rPr lang="en-US" sz="1200" b="1" kern="1200" dirty="0">
                          <a:solidFill>
                            <a:schemeClr val="dk1"/>
                          </a:solidFill>
                          <a:effectLst/>
                          <a:latin typeface="+mn-lt"/>
                          <a:ea typeface="+mn-ea"/>
                          <a:cs typeface="+mn-cs"/>
                        </a:rPr>
                        <a:t>Value: </a:t>
                      </a:r>
                      <a:r>
                        <a:rPr lang="en-US" sz="1200" kern="1200" dirty="0">
                          <a:solidFill>
                            <a:schemeClr val="dk1"/>
                          </a:solidFill>
                          <a:effectLst/>
                          <a:latin typeface="+mn-lt"/>
                          <a:ea typeface="+mn-ea"/>
                          <a:cs typeface="+mn-cs"/>
                        </a:rPr>
                        <a:t>Objectives in the plan are clearly and directly related to the goal </a:t>
                      </a:r>
                      <a:r>
                        <a:rPr lang="en-US" sz="1200" i="1" kern="1200" dirty="0">
                          <a:solidFill>
                            <a:schemeClr val="dk1"/>
                          </a:solidFill>
                          <a:effectLst/>
                          <a:latin typeface="+mn-lt"/>
                          <a:ea typeface="+mn-ea"/>
                          <a:cs typeface="+mn-cs"/>
                        </a:rPr>
                        <a:t>(e.g., development of CSPD)</a:t>
                      </a:r>
                      <a:r>
                        <a:rPr lang="en-US" sz="1200" kern="1200" dirty="0">
                          <a:solidFill>
                            <a:schemeClr val="dk1"/>
                          </a:solidFill>
                          <a:effectLst/>
                          <a:latin typeface="+mn-lt"/>
                          <a:ea typeface="+mn-ea"/>
                          <a:cs typeface="+mn-cs"/>
                        </a:rPr>
                        <a:t>.</a:t>
                      </a: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878211121"/>
                  </a:ext>
                </a:extLst>
              </a:tr>
              <a:tr h="456933">
                <a:tc>
                  <a:txBody>
                    <a:bodyPr/>
                    <a:lstStyle/>
                    <a:p>
                      <a:r>
                        <a:rPr lang="en-US" sz="1200" b="1" kern="1200" dirty="0">
                          <a:solidFill>
                            <a:schemeClr val="dk1"/>
                          </a:solidFill>
                          <a:effectLst/>
                          <a:latin typeface="+mn-lt"/>
                          <a:ea typeface="+mn-ea"/>
                          <a:cs typeface="+mn-cs"/>
                        </a:rPr>
                        <a:t>Value: </a:t>
                      </a:r>
                      <a:r>
                        <a:rPr lang="en-US" sz="1200" kern="1200" dirty="0">
                          <a:solidFill>
                            <a:schemeClr val="dk1"/>
                          </a:solidFill>
                          <a:effectLst/>
                          <a:latin typeface="+mn-lt"/>
                          <a:ea typeface="+mn-ea"/>
                          <a:cs typeface="+mn-cs"/>
                        </a:rPr>
                        <a:t>Activities in the plan target the system at multiple levels (</a:t>
                      </a:r>
                      <a:r>
                        <a:rPr lang="en-US" sz="1200" i="1" kern="1200" dirty="0">
                          <a:solidFill>
                            <a:schemeClr val="dk1"/>
                          </a:solidFill>
                          <a:effectLst/>
                          <a:latin typeface="+mn-lt"/>
                          <a:ea typeface="+mn-ea"/>
                          <a:cs typeface="+mn-cs"/>
                        </a:rPr>
                        <a:t>e.g., state &amp; local administration, providers, practitioners, service recipients</a:t>
                      </a:r>
                      <a:r>
                        <a:rPr lang="en-US" sz="1200" kern="1200" dirty="0">
                          <a:solidFill>
                            <a:schemeClr val="dk1"/>
                          </a:solidFill>
                          <a:effectLst/>
                          <a:latin typeface="+mn-lt"/>
                          <a:ea typeface="+mn-ea"/>
                          <a:cs typeface="+mn-cs"/>
                        </a:rPr>
                        <a:t>)</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789189823"/>
                  </a:ext>
                </a:extLst>
              </a:tr>
              <a:tr h="324596">
                <a:tc>
                  <a:txBody>
                    <a:bodyPr/>
                    <a:lstStyle/>
                    <a:p>
                      <a:r>
                        <a:rPr lang="en-US" sz="1200" b="1" kern="1200" dirty="0">
                          <a:solidFill>
                            <a:schemeClr val="dk1"/>
                          </a:solidFill>
                          <a:effectLst/>
                          <a:latin typeface="+mn-lt"/>
                          <a:ea typeface="+mn-ea"/>
                          <a:cs typeface="+mn-cs"/>
                        </a:rPr>
                        <a:t>Value: </a:t>
                      </a:r>
                      <a:r>
                        <a:rPr lang="en-US" sz="1200" kern="1200" dirty="0">
                          <a:solidFill>
                            <a:schemeClr val="dk1"/>
                          </a:solidFill>
                          <a:effectLst/>
                          <a:latin typeface="+mn-lt"/>
                          <a:ea typeface="+mn-ea"/>
                          <a:cs typeface="+mn-cs"/>
                        </a:rPr>
                        <a:t>The plan addresses most of the elements of quality in the CSPD framework</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136611291"/>
                  </a:ext>
                </a:extLst>
              </a:tr>
              <a:tr h="456933">
                <a:tc>
                  <a:txBody>
                    <a:bodyPr/>
                    <a:lstStyle/>
                    <a:p>
                      <a:r>
                        <a:rPr lang="en-US" sz="1200" b="1" kern="1200" dirty="0">
                          <a:solidFill>
                            <a:schemeClr val="dk1"/>
                          </a:solidFill>
                          <a:effectLst/>
                          <a:latin typeface="+mn-lt"/>
                          <a:ea typeface="+mn-ea"/>
                          <a:cs typeface="+mn-cs"/>
                        </a:rPr>
                        <a:t>Value: </a:t>
                      </a:r>
                      <a:r>
                        <a:rPr lang="en-US" sz="1200" kern="1200" dirty="0">
                          <a:solidFill>
                            <a:schemeClr val="dk1"/>
                          </a:solidFill>
                          <a:effectLst/>
                          <a:latin typeface="+mn-lt"/>
                          <a:ea typeface="+mn-ea"/>
                          <a:cs typeface="+mn-cs"/>
                        </a:rPr>
                        <a:t>Activities in the plan, when completed, can reasonably be expected to result in achieving the objective</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77889019"/>
                  </a:ext>
                </a:extLst>
              </a:tr>
              <a:tr h="456933">
                <a:tc>
                  <a:txBody>
                    <a:bodyPr/>
                    <a:lstStyle/>
                    <a:p>
                      <a:r>
                        <a:rPr lang="en-US" sz="1200" b="1" kern="1200" dirty="0">
                          <a:solidFill>
                            <a:schemeClr val="dk1"/>
                          </a:solidFill>
                          <a:effectLst/>
                          <a:latin typeface="+mn-lt"/>
                          <a:ea typeface="+mn-ea"/>
                          <a:cs typeface="+mn-cs"/>
                        </a:rPr>
                        <a:t>Ethical: </a:t>
                      </a:r>
                      <a:r>
                        <a:rPr lang="en-US" sz="1200" kern="1200" dirty="0">
                          <a:solidFill>
                            <a:schemeClr val="dk1"/>
                          </a:solidFill>
                          <a:effectLst/>
                          <a:latin typeface="+mn-lt"/>
                          <a:ea typeface="+mn-ea"/>
                          <a:cs typeface="+mn-cs"/>
                        </a:rPr>
                        <a:t>Activities in the plan include clearly identified feedback loops (</a:t>
                      </a:r>
                      <a:r>
                        <a:rPr lang="en-US" sz="1200" i="1" kern="1200" dirty="0">
                          <a:solidFill>
                            <a:schemeClr val="dk1"/>
                          </a:solidFill>
                          <a:effectLst/>
                          <a:latin typeface="+mn-lt"/>
                          <a:ea typeface="+mn-ea"/>
                          <a:cs typeface="+mn-cs"/>
                        </a:rPr>
                        <a:t>e.g., eliciting stakeholder input; providing information; seeking feedback</a:t>
                      </a:r>
                      <a:r>
                        <a:rPr lang="en-US" sz="1200" kern="1200" dirty="0">
                          <a:solidFill>
                            <a:schemeClr val="dk1"/>
                          </a:solidFill>
                          <a:effectLst/>
                          <a:latin typeface="+mn-lt"/>
                          <a:ea typeface="+mn-ea"/>
                          <a:cs typeface="+mn-cs"/>
                        </a:rPr>
                        <a:t>)</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177671058"/>
                  </a:ext>
                </a:extLst>
              </a:tr>
              <a:tr h="645082">
                <a:tc>
                  <a:txBody>
                    <a:bodyPr/>
                    <a:lstStyle/>
                    <a:p>
                      <a:r>
                        <a:rPr lang="en-US" sz="1200" b="1" kern="1200" dirty="0">
                          <a:solidFill>
                            <a:schemeClr val="dk1"/>
                          </a:solidFill>
                          <a:effectLst/>
                          <a:latin typeface="+mn-lt"/>
                          <a:ea typeface="+mn-ea"/>
                          <a:cs typeface="+mn-cs"/>
                        </a:rPr>
                        <a:t>Ethical: </a:t>
                      </a:r>
                      <a:r>
                        <a:rPr lang="en-US" sz="1200" kern="1200" dirty="0">
                          <a:solidFill>
                            <a:schemeClr val="dk1"/>
                          </a:solidFill>
                          <a:effectLst/>
                          <a:latin typeface="+mn-lt"/>
                          <a:ea typeface="+mn-ea"/>
                          <a:cs typeface="+mn-cs"/>
                        </a:rPr>
                        <a:t>Criteria (</a:t>
                      </a:r>
                      <a:r>
                        <a:rPr lang="en-US" sz="1200" i="1" kern="1200" dirty="0">
                          <a:solidFill>
                            <a:schemeClr val="dk1"/>
                          </a:solidFill>
                          <a:effectLst/>
                          <a:latin typeface="+mn-lt"/>
                          <a:ea typeface="+mn-ea"/>
                          <a:cs typeface="+mn-cs"/>
                        </a:rPr>
                        <a:t>e.g., will include these elements; will address these issues; will meet this standard</a:t>
                      </a:r>
                      <a:r>
                        <a:rPr lang="en-US" sz="1200" kern="1200" dirty="0">
                          <a:solidFill>
                            <a:schemeClr val="dk1"/>
                          </a:solidFill>
                          <a:effectLst/>
                          <a:latin typeface="+mn-lt"/>
                          <a:ea typeface="+mn-ea"/>
                          <a:cs typeface="+mn-cs"/>
                        </a:rPr>
                        <a:t>) and purpose(s) (</a:t>
                      </a:r>
                      <a:r>
                        <a:rPr lang="en-US" sz="1200" i="1" kern="1200" dirty="0">
                          <a:solidFill>
                            <a:schemeClr val="dk1"/>
                          </a:solidFill>
                          <a:effectLst/>
                          <a:latin typeface="+mn-lt"/>
                          <a:ea typeface="+mn-ea"/>
                          <a:cs typeface="+mn-cs"/>
                        </a:rPr>
                        <a:t>e.g., in order to…; to be used by…</a:t>
                      </a:r>
                      <a:r>
                        <a:rPr lang="en-US" sz="1200" kern="1200" dirty="0">
                          <a:solidFill>
                            <a:schemeClr val="dk1"/>
                          </a:solidFill>
                          <a:effectLst/>
                          <a:latin typeface="+mn-lt"/>
                          <a:ea typeface="+mn-ea"/>
                          <a:cs typeface="+mn-cs"/>
                        </a:rPr>
                        <a:t>) are clearly stated in objectives and select activities</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031089035"/>
                  </a:ext>
                </a:extLst>
              </a:tr>
              <a:tr h="324596">
                <a:tc>
                  <a:txBody>
                    <a:bodyPr/>
                    <a:lstStyle/>
                    <a:p>
                      <a:r>
                        <a:rPr lang="en-US" sz="1200" b="1" kern="1200" dirty="0">
                          <a:solidFill>
                            <a:schemeClr val="dk1"/>
                          </a:solidFill>
                          <a:effectLst/>
                          <a:latin typeface="+mn-lt"/>
                          <a:ea typeface="+mn-ea"/>
                          <a:cs typeface="+mn-cs"/>
                        </a:rPr>
                        <a:t>Feasibility: </a:t>
                      </a:r>
                      <a:r>
                        <a:rPr lang="en-US" sz="1200" kern="1200" dirty="0">
                          <a:solidFill>
                            <a:schemeClr val="dk1"/>
                          </a:solidFill>
                          <a:effectLst/>
                          <a:latin typeface="+mn-lt"/>
                          <a:ea typeface="+mn-ea"/>
                          <a:cs typeface="+mn-cs"/>
                        </a:rPr>
                        <a:t>Activities in the plan are logical in sequence</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05038995"/>
                  </a:ext>
                </a:extLst>
              </a:tr>
              <a:tr h="324596">
                <a:tc>
                  <a:txBody>
                    <a:bodyPr/>
                    <a:lstStyle/>
                    <a:p>
                      <a:r>
                        <a:rPr lang="en-US" sz="1200" b="1" kern="1200" dirty="0">
                          <a:solidFill>
                            <a:schemeClr val="dk1"/>
                          </a:solidFill>
                          <a:effectLst/>
                          <a:latin typeface="+mn-lt"/>
                          <a:ea typeface="+mn-ea"/>
                          <a:cs typeface="+mn-cs"/>
                        </a:rPr>
                        <a:t>Feasibility: </a:t>
                      </a:r>
                      <a:r>
                        <a:rPr lang="en-US" sz="1200" kern="1200" dirty="0">
                          <a:solidFill>
                            <a:schemeClr val="dk1"/>
                          </a:solidFill>
                          <a:effectLst/>
                          <a:latin typeface="+mn-lt"/>
                          <a:ea typeface="+mn-ea"/>
                          <a:cs typeface="+mn-cs"/>
                        </a:rPr>
                        <a:t>Timelines are realistic, and the plan is feasible given the time and resources</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704461043"/>
                  </a:ext>
                </a:extLst>
              </a:tr>
              <a:tr h="645082">
                <a:tc>
                  <a:txBody>
                    <a:bodyPr/>
                    <a:lstStyle/>
                    <a:p>
                      <a:r>
                        <a:rPr lang="en-US" sz="1200" b="1" kern="1200" dirty="0">
                          <a:solidFill>
                            <a:schemeClr val="dk1"/>
                          </a:solidFill>
                          <a:effectLst/>
                          <a:latin typeface="+mn-lt"/>
                          <a:ea typeface="+mn-ea"/>
                          <a:cs typeface="+mn-cs"/>
                        </a:rPr>
                        <a:t>Measurable: </a:t>
                      </a:r>
                      <a:r>
                        <a:rPr lang="en-US" sz="1200" kern="1200" dirty="0">
                          <a:solidFill>
                            <a:schemeClr val="dk1"/>
                          </a:solidFill>
                          <a:effectLst/>
                          <a:latin typeface="+mn-lt"/>
                          <a:ea typeface="+mn-ea"/>
                          <a:cs typeface="+mn-cs"/>
                        </a:rPr>
                        <a:t>Progress is documented at least monthly, and the plan is revised as necessary based on accomplishments, unanticipated events, performance data, feedback, and so forth</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41864394"/>
                  </a:ext>
                </a:extLst>
              </a:tr>
              <a:tr h="456933">
                <a:tc>
                  <a:txBody>
                    <a:bodyPr/>
                    <a:lstStyle/>
                    <a:p>
                      <a:r>
                        <a:rPr lang="en-US" sz="1200" b="1" kern="1200" dirty="0">
                          <a:solidFill>
                            <a:schemeClr val="dk1"/>
                          </a:solidFill>
                          <a:effectLst/>
                          <a:latin typeface="+mn-lt"/>
                          <a:ea typeface="+mn-ea"/>
                          <a:cs typeface="+mn-cs"/>
                        </a:rPr>
                        <a:t>Measurable: </a:t>
                      </a:r>
                      <a:r>
                        <a:rPr lang="en-US" sz="1200" kern="1200" dirty="0">
                          <a:solidFill>
                            <a:schemeClr val="dk1"/>
                          </a:solidFill>
                          <a:effectLst/>
                          <a:latin typeface="+mn-lt"/>
                          <a:ea typeface="+mn-ea"/>
                          <a:cs typeface="+mn-cs"/>
                        </a:rPr>
                        <a:t>The plan identifies measurable results/outcomes that are credible and feasible given the scope of the plan</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525664497"/>
                  </a:ext>
                </a:extLst>
              </a:tr>
              <a:tr h="456933">
                <a:tc>
                  <a:txBody>
                    <a:bodyPr/>
                    <a:lstStyle/>
                    <a:p>
                      <a:r>
                        <a:rPr lang="en-US" sz="1200" b="1" kern="1200" dirty="0">
                          <a:solidFill>
                            <a:schemeClr val="dk1"/>
                          </a:solidFill>
                          <a:effectLst/>
                          <a:latin typeface="+mn-lt"/>
                          <a:ea typeface="+mn-ea"/>
                          <a:cs typeface="+mn-cs"/>
                        </a:rPr>
                        <a:t>Timing: </a:t>
                      </a:r>
                      <a:r>
                        <a:rPr lang="en-US" sz="1200" kern="1200" dirty="0">
                          <a:solidFill>
                            <a:schemeClr val="dk1"/>
                          </a:solidFill>
                          <a:effectLst/>
                          <a:latin typeface="+mn-lt"/>
                          <a:ea typeface="+mn-ea"/>
                          <a:cs typeface="+mn-cs"/>
                        </a:rPr>
                        <a:t>Action plans are complete, including timelines, dates, and individual responsibilities and assignments</a:t>
                      </a:r>
                      <a:r>
                        <a:rPr lang="en-US" sz="1200" dirty="0">
                          <a:effectLst/>
                        </a:rPr>
                        <a:t> </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51357303"/>
                  </a:ext>
                </a:extLst>
              </a:tr>
            </a:tbl>
          </a:graphicData>
        </a:graphic>
      </p:graphicFrame>
      <p:sp>
        <p:nvSpPr>
          <p:cNvPr id="3" name="Rectangle 2">
            <a:extLst>
              <a:ext uri="{FF2B5EF4-FFF2-40B4-BE49-F238E27FC236}">
                <a16:creationId xmlns:a16="http://schemas.microsoft.com/office/drawing/2014/main" id="{2FE279A8-F07D-03B4-C3BC-62C9F7074B91}"/>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597E13C-A822-1BBA-B7E8-E0A3368F5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extLst>
      <p:ext uri="{BB962C8B-B14F-4D97-AF65-F5344CB8AC3E}">
        <p14:creationId xmlns:p14="http://schemas.microsoft.com/office/powerpoint/2010/main" val="486304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FB056F2C-04F8-41DD-A6E8-3E10711AF95D}"/>
              </a:ext>
            </a:extLst>
          </p:cNvPr>
          <p:cNvSpPr>
            <a:spLocks noGrp="1"/>
          </p:cNvSpPr>
          <p:nvPr>
            <p:ph type="title"/>
          </p:nvPr>
        </p:nvSpPr>
        <p:spPr>
          <a:xfrm>
            <a:off x="628650" y="-68263"/>
            <a:ext cx="7886700" cy="1325563"/>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Strategic Plan Work Plan</a:t>
            </a:r>
          </a:p>
        </p:txBody>
      </p:sp>
      <p:graphicFrame>
        <p:nvGraphicFramePr>
          <p:cNvPr id="5" name="Content Placeholder 4">
            <a:extLst>
              <a:ext uri="{FF2B5EF4-FFF2-40B4-BE49-F238E27FC236}">
                <a16:creationId xmlns:a16="http://schemas.microsoft.com/office/drawing/2014/main" id="{F490BAF8-6EB6-4B5C-A4B5-1A477FE596D7}"/>
              </a:ext>
            </a:extLst>
          </p:cNvPr>
          <p:cNvGraphicFramePr>
            <a:graphicFrameLocks noGrp="1"/>
          </p:cNvGraphicFramePr>
          <p:nvPr>
            <p:ph idx="1"/>
            <p:extLst>
              <p:ext uri="{D42A27DB-BD31-4B8C-83A1-F6EECF244321}">
                <p14:modId xmlns:p14="http://schemas.microsoft.com/office/powerpoint/2010/main" val="831046237"/>
              </p:ext>
            </p:extLst>
          </p:nvPr>
        </p:nvGraphicFramePr>
        <p:xfrm>
          <a:off x="381000" y="1095375"/>
          <a:ext cx="8610601" cy="4624386"/>
        </p:xfrm>
        <a:graphic>
          <a:graphicData uri="http://schemas.openxmlformats.org/drawingml/2006/table">
            <a:tbl>
              <a:tblPr firstRow="1" bandRow="1">
                <a:tableStyleId>{69012ECD-51FC-41F1-AA8D-1B2483CD663E}</a:tableStyleId>
              </a:tblPr>
              <a:tblGrid>
                <a:gridCol w="2981632">
                  <a:extLst>
                    <a:ext uri="{9D8B030D-6E8A-4147-A177-3AD203B41FA5}">
                      <a16:colId xmlns:a16="http://schemas.microsoft.com/office/drawing/2014/main" val="20000"/>
                    </a:ext>
                  </a:extLst>
                </a:gridCol>
                <a:gridCol w="1100980">
                  <a:extLst>
                    <a:ext uri="{9D8B030D-6E8A-4147-A177-3AD203B41FA5}">
                      <a16:colId xmlns:a16="http://schemas.microsoft.com/office/drawing/2014/main" val="20001"/>
                    </a:ext>
                  </a:extLst>
                </a:gridCol>
                <a:gridCol w="1236640">
                  <a:extLst>
                    <a:ext uri="{9D8B030D-6E8A-4147-A177-3AD203B41FA5}">
                      <a16:colId xmlns:a16="http://schemas.microsoft.com/office/drawing/2014/main" val="20002"/>
                    </a:ext>
                  </a:extLst>
                </a:gridCol>
                <a:gridCol w="990239">
                  <a:extLst>
                    <a:ext uri="{9D8B030D-6E8A-4147-A177-3AD203B41FA5}">
                      <a16:colId xmlns:a16="http://schemas.microsoft.com/office/drawing/2014/main" val="20003"/>
                    </a:ext>
                  </a:extLst>
                </a:gridCol>
                <a:gridCol w="1184921">
                  <a:extLst>
                    <a:ext uri="{9D8B030D-6E8A-4147-A177-3AD203B41FA5}">
                      <a16:colId xmlns:a16="http://schemas.microsoft.com/office/drawing/2014/main" val="20004"/>
                    </a:ext>
                  </a:extLst>
                </a:gridCol>
                <a:gridCol w="1116189">
                  <a:extLst>
                    <a:ext uri="{9D8B030D-6E8A-4147-A177-3AD203B41FA5}">
                      <a16:colId xmlns:a16="http://schemas.microsoft.com/office/drawing/2014/main" val="20005"/>
                    </a:ext>
                  </a:extLst>
                </a:gridCol>
              </a:tblGrid>
              <a:tr h="579114">
                <a:tc>
                  <a:txBody>
                    <a:bodyPr/>
                    <a:lstStyle/>
                    <a:p>
                      <a:pPr algn="ctr"/>
                      <a:r>
                        <a:rPr lang="en-US" sz="1400" dirty="0">
                          <a:latin typeface="Times New Roman" panose="02020603050405020304" pitchFamily="18" charset="0"/>
                          <a:cs typeface="Times New Roman" panose="02020603050405020304" pitchFamily="18" charset="0"/>
                        </a:rPr>
                        <a:t>Goals/Objectives</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Strategy</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Persons Responsible</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Timeline</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Completion</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latin typeface="Times New Roman" panose="02020603050405020304" pitchFamily="18" charset="0"/>
                          <a:cs typeface="Times New Roman" panose="02020603050405020304" pitchFamily="18" charset="0"/>
                        </a:rPr>
                        <a:t>Evaluation</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7106">
                <a:tc>
                  <a:txBody>
                    <a:bodyPr/>
                    <a:lstStyle/>
                    <a:p>
                      <a:r>
                        <a:rPr lang="en-US" sz="1400" b="1" dirty="0">
                          <a:latin typeface="Times New Roman" panose="02020603050405020304" pitchFamily="18" charset="0"/>
                          <a:cs typeface="Times New Roman" panose="02020603050405020304" pitchFamily="18" charset="0"/>
                        </a:rPr>
                        <a:t>GOAL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7106">
                <a:tc>
                  <a:txBody>
                    <a:bodyPr/>
                    <a:lstStyle/>
                    <a:p>
                      <a:r>
                        <a:rPr lang="en-US" sz="1400" b="1" dirty="0">
                          <a:latin typeface="Times New Roman" panose="02020603050405020304" pitchFamily="18" charset="0"/>
                          <a:cs typeface="Times New Roman" panose="02020603050405020304" pitchFamily="18" charset="0"/>
                        </a:rPr>
                        <a:t>GOAL 2.</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7106">
                <a:tc>
                  <a:txBody>
                    <a:bodyPr/>
                    <a:lstStyle/>
                    <a:p>
                      <a:r>
                        <a:rPr lang="en-US" sz="1400" b="1" dirty="0">
                          <a:latin typeface="Times New Roman" panose="02020603050405020304" pitchFamily="18" charset="0"/>
                          <a:cs typeface="Times New Roman" panose="02020603050405020304" pitchFamily="18" charset="0"/>
                        </a:rPr>
                        <a:t>GOAL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1.</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a:t>
                      </a:r>
                      <a:r>
                        <a:rPr lang="en-US" sz="1200" baseline="0" dirty="0">
                          <a:latin typeface="Times New Roman" panose="02020603050405020304" pitchFamily="18" charset="0"/>
                          <a:cs typeface="Times New Roman" panose="02020603050405020304" pitchFamily="18" charset="0"/>
                        </a:rPr>
                        <a:t> 2.</a:t>
                      </a:r>
                      <a:endParaRPr lang="en-US" sz="12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7106">
                <a:tc>
                  <a:txBody>
                    <a:bodyPr/>
                    <a:lstStyle/>
                    <a:p>
                      <a:pPr marL="233363" indent="0"/>
                      <a:r>
                        <a:rPr lang="en-US" sz="1200" dirty="0">
                          <a:latin typeface="Times New Roman" panose="02020603050405020304" pitchFamily="18" charset="0"/>
                          <a:cs typeface="Times New Roman" panose="02020603050405020304" pitchFamily="18" charset="0"/>
                        </a:rPr>
                        <a:t>Objective 3.</a:t>
                      </a: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Times New Roman" panose="02020603050405020304" pitchFamily="18" charset="0"/>
                        <a:cs typeface="Times New Roman" panose="02020603050405020304" pitchFamily="18" charset="0"/>
                      </a:endParaRPr>
                    </a:p>
                  </a:txBody>
                  <a:tcPr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2" name="Rectangle 1">
            <a:extLst>
              <a:ext uri="{FF2B5EF4-FFF2-40B4-BE49-F238E27FC236}">
                <a16:creationId xmlns:a16="http://schemas.microsoft.com/office/drawing/2014/main" id="{BD23C84C-50B3-7D13-4FD2-0D053D97258C}"/>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E49AF37-59A2-C780-A56B-71B0DED90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3">
            <a:extLst>
              <a:ext uri="{FF2B5EF4-FFF2-40B4-BE49-F238E27FC236}">
                <a16:creationId xmlns:a16="http://schemas.microsoft.com/office/drawing/2014/main" id="{E74ACB34-EF00-4A50-8A23-351565AA74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4" y="3934393"/>
            <a:ext cx="2844008" cy="176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a:extLst>
              <a:ext uri="{FF2B5EF4-FFF2-40B4-BE49-F238E27FC236}">
                <a16:creationId xmlns:a16="http://schemas.microsoft.com/office/drawing/2014/main" id="{6B1D4936-57F0-4E9F-AFE9-25066937E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689" y="1655154"/>
            <a:ext cx="2418159" cy="191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3320" name="Picture 6">
            <a:extLst>
              <a:ext uri="{FF2B5EF4-FFF2-40B4-BE49-F238E27FC236}">
                <a16:creationId xmlns:a16="http://schemas.microsoft.com/office/drawing/2014/main" id="{8FB35C5E-8521-49D2-A5D1-1C7D40FE30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759" y="4058468"/>
            <a:ext cx="2345532" cy="179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82BCC49F-6CAD-49DF-BA6D-B90991E6CB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489" y="1655154"/>
            <a:ext cx="3223586" cy="233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0CFD534-F544-4DD9-BFAD-EC2B5716D0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5683" y="1722650"/>
            <a:ext cx="2229079" cy="345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2E64534-39B6-4AD0-B682-6912DC5373E1}"/>
              </a:ext>
            </a:extLst>
          </p:cNvPr>
          <p:cNvSpPr>
            <a:spLocks noGrp="1"/>
          </p:cNvSpPr>
          <p:nvPr>
            <p:ph type="title"/>
          </p:nvPr>
        </p:nvSpPr>
        <p:spPr>
          <a:xfrm>
            <a:off x="595759" y="354517"/>
            <a:ext cx="7952481" cy="1303020"/>
          </a:xfrm>
        </p:spPr>
        <p:txBody>
          <a:bodyPr>
            <a:normAutofit/>
          </a:bodyPr>
          <a:lstStyle/>
          <a:p>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Isolation, Enlargement, and Economization</a:t>
            </a:r>
          </a:p>
        </p:txBody>
      </p:sp>
      <p:sp>
        <p:nvSpPr>
          <p:cNvPr id="3" name="Rectangle 2">
            <a:extLst>
              <a:ext uri="{FF2B5EF4-FFF2-40B4-BE49-F238E27FC236}">
                <a16:creationId xmlns:a16="http://schemas.microsoft.com/office/drawing/2014/main" id="{B21DCB84-49DD-8A97-F9C6-306F8B9FFDBF}"/>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80DEA66-AE39-4A03-4CD5-CBF9AEEB1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a:extLst>
              <a:ext uri="{FF2B5EF4-FFF2-40B4-BE49-F238E27FC236}">
                <a16:creationId xmlns:a16="http://schemas.microsoft.com/office/drawing/2014/main" id="{4ACBAF3A-1E28-4C51-A4E6-FBFD79692CB5}"/>
              </a:ext>
            </a:extLst>
          </p:cNvPr>
          <p:cNvSpPr>
            <a:spLocks noGrp="1" noChangeArrowheads="1"/>
          </p:cNvSpPr>
          <p:nvPr>
            <p:ph type="title"/>
          </p:nvPr>
        </p:nvSpPr>
        <p:spPr>
          <a:xfrm>
            <a:off x="388143" y="499524"/>
            <a:ext cx="8367713" cy="931863"/>
          </a:xfrm>
          <a:noFill/>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"a snake pit... the children live in filth…”</a:t>
            </a:r>
          </a:p>
        </p:txBody>
      </p:sp>
      <p:sp>
        <p:nvSpPr>
          <p:cNvPr id="14340" name="Rectangle 10">
            <a:extLst>
              <a:ext uri="{FF2B5EF4-FFF2-40B4-BE49-F238E27FC236}">
                <a16:creationId xmlns:a16="http://schemas.microsoft.com/office/drawing/2014/main" id="{1275A323-81F8-47EE-B46F-DFC6C3EAF78E}"/>
              </a:ext>
            </a:extLst>
          </p:cNvPr>
          <p:cNvSpPr>
            <a:spLocks noGrp="1" noChangeArrowheads="1"/>
          </p:cNvSpPr>
          <p:nvPr>
            <p:ph type="body" sz="half" idx="2"/>
          </p:nvPr>
        </p:nvSpPr>
        <p:spPr>
          <a:xfrm>
            <a:off x="388143" y="1659145"/>
            <a:ext cx="4778374" cy="3539710"/>
          </a:xfrm>
        </p:spPr>
        <p:txBody>
          <a:bodyPr>
            <a:noAutofit/>
          </a:bodyPr>
          <a:lstStyle/>
          <a:p>
            <a:pPr marL="0" indent="0">
              <a:lnSpc>
                <a:spcPct val="80000"/>
              </a:lnSpc>
              <a:buNone/>
            </a:pPr>
            <a:r>
              <a:rPr lang="en-US" altLang="en-US" dirty="0">
                <a:latin typeface="Calibri" panose="020F0502020204030204" pitchFamily="34" charset="0"/>
                <a:ea typeface="Calibri" panose="020F0502020204030204" pitchFamily="34" charset="0"/>
                <a:cs typeface="Calibri" panose="020F0502020204030204" pitchFamily="34" charset="0"/>
              </a:rPr>
              <a:t>“…I think that particularly at </a:t>
            </a:r>
            <a:r>
              <a:rPr lang="en-US" altLang="en-US" dirty="0" err="1">
                <a:latin typeface="Calibri" panose="020F0502020204030204" pitchFamily="34" charset="0"/>
                <a:ea typeface="Calibri" panose="020F0502020204030204" pitchFamily="34" charset="0"/>
                <a:cs typeface="Calibri" panose="020F0502020204030204" pitchFamily="34" charset="0"/>
              </a:rPr>
              <a:t>Willowbrook</a:t>
            </a:r>
            <a:r>
              <a:rPr lang="en-US" altLang="en-US" dirty="0">
                <a:latin typeface="Calibri" panose="020F0502020204030204" pitchFamily="34" charset="0"/>
                <a:ea typeface="Calibri" panose="020F0502020204030204" pitchFamily="34" charset="0"/>
                <a:cs typeface="Calibri" panose="020F0502020204030204" pitchFamily="34" charset="0"/>
              </a:rPr>
              <a:t>, we have a situation that borders on a snake pit, and that the children live in filth, that many of our fellow citizens are suffering tremendously because lack of attention, lack of imagination, lack of adequate manpower. There is very little future for these children, for those who are in these institutions. ….”</a:t>
            </a:r>
          </a:p>
        </p:txBody>
      </p:sp>
      <p:pic>
        <p:nvPicPr>
          <p:cNvPr id="14341" name="Picture 24" descr="rfk">
            <a:hlinkClick r:id="" action="ppaction://noaction">
              <a:snd r:embed="rId2" name="ROBKDY.WAV"/>
            </a:hlinkClick>
            <a:extLst>
              <a:ext uri="{FF2B5EF4-FFF2-40B4-BE49-F238E27FC236}">
                <a16:creationId xmlns:a16="http://schemas.microsoft.com/office/drawing/2014/main" id="{6E158720-FE6B-4C3E-BE66-FE9554D2E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2099047"/>
            <a:ext cx="24574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82E8A39-06C0-4CF2-A946-2F2C712BC4E7}"/>
              </a:ext>
            </a:extLst>
          </p:cNvPr>
          <p:cNvSpPr/>
          <p:nvPr/>
        </p:nvSpPr>
        <p:spPr>
          <a:xfrm>
            <a:off x="4572000" y="3904034"/>
            <a:ext cx="4572000" cy="923330"/>
          </a:xfrm>
          <a:prstGeom prst="rect">
            <a:avLst/>
          </a:prstGeom>
        </p:spPr>
        <p:txBody>
          <a:bodyPr>
            <a:spAutoFit/>
          </a:bodyPr>
          <a:lstStyle/>
          <a:p>
            <a:pPr algn="ctr">
              <a:defRPr/>
            </a:pPr>
            <a:r>
              <a:rPr lang="en-US" sz="1350" dirty="0">
                <a:solidFill>
                  <a:schemeClr val="accent1"/>
                </a:solidFill>
                <a:latin typeface="Georgia" pitchFamily="18" charset="0"/>
              </a:rPr>
              <a:t>Image from Parallels in Time, Minnesota</a:t>
            </a:r>
          </a:p>
          <a:p>
            <a:pPr algn="ctr">
              <a:defRPr/>
            </a:pPr>
            <a:r>
              <a:rPr lang="en-US" sz="1350" dirty="0">
                <a:solidFill>
                  <a:schemeClr val="accent1"/>
                </a:solidFill>
                <a:latin typeface="Georgia" pitchFamily="18" charset="0"/>
              </a:rPr>
              <a:t>Developmental Disabilities Council </a:t>
            </a:r>
          </a:p>
          <a:p>
            <a:pPr algn="ctr">
              <a:defRPr/>
            </a:pPr>
            <a:r>
              <a:rPr lang="en-US" sz="1350" dirty="0">
                <a:solidFill>
                  <a:schemeClr val="accent1"/>
                </a:solidFill>
                <a:latin typeface="Georgia" pitchFamily="18" charset="0"/>
              </a:rPr>
              <a:t>http://www.mnddc.org/parallels/</a:t>
            </a:r>
          </a:p>
          <a:p>
            <a:pPr>
              <a:defRPr/>
            </a:pPr>
            <a:r>
              <a:rPr lang="en-US" sz="1350" dirty="0">
                <a:solidFill>
                  <a:schemeClr val="accent1"/>
                </a:solidFill>
                <a:latin typeface="Georgia" pitchFamily="18" charset="0"/>
              </a:rPr>
              <a:t> </a:t>
            </a:r>
            <a:endParaRPr lang="en-US" sz="1350" dirty="0"/>
          </a:p>
        </p:txBody>
      </p:sp>
      <p:sp>
        <p:nvSpPr>
          <p:cNvPr id="3" name="Rectangle 2">
            <a:extLst>
              <a:ext uri="{FF2B5EF4-FFF2-40B4-BE49-F238E27FC236}">
                <a16:creationId xmlns:a16="http://schemas.microsoft.com/office/drawing/2014/main" id="{7BD7970A-06B5-D2E3-C54A-3EAD3E86508E}"/>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F3399C7-ADA4-DB7F-DE08-C4933EFAD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4" descr="pg131 Burton Blatt">
            <a:extLst>
              <a:ext uri="{FF2B5EF4-FFF2-40B4-BE49-F238E27FC236}">
                <a16:creationId xmlns:a16="http://schemas.microsoft.com/office/drawing/2014/main" id="{A9392BD3-E49A-4DBC-B214-28D76073C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627" y="1386200"/>
            <a:ext cx="1739504"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B333BDEE-5D65-4202-A0A4-F5908FCFF53D}"/>
              </a:ext>
            </a:extLst>
          </p:cNvPr>
          <p:cNvSpPr>
            <a:spLocks noGrp="1" noChangeArrowheads="1"/>
          </p:cNvSpPr>
          <p:nvPr>
            <p:ph type="title"/>
          </p:nvPr>
        </p:nvSpPr>
        <p:spPr>
          <a:xfrm>
            <a:off x="628650" y="-130870"/>
            <a:ext cx="7886700" cy="1325563"/>
          </a:xfrm>
        </p:spPr>
        <p:txBody>
          <a:bodyPr>
            <a:normAutofit/>
          </a:bodyPr>
          <a:lstStyle/>
          <a:p>
            <a:pPr algn="ctr"/>
            <a:r>
              <a:rPr lang="en-US" altLang="en-US" sz="3600" b="1" dirty="0">
                <a:latin typeface="Calibri Light" panose="020F0302020204030204" pitchFamily="34" charset="0"/>
                <a:ea typeface="Calibri Light" panose="020F0302020204030204" pitchFamily="34" charset="0"/>
                <a:cs typeface="Calibri Light" panose="020F0302020204030204" pitchFamily="34" charset="0"/>
              </a:rPr>
              <a:t>Christmas in Purgatory</a:t>
            </a:r>
          </a:p>
        </p:txBody>
      </p:sp>
      <p:sp>
        <p:nvSpPr>
          <p:cNvPr id="76808" name="Text Box 8">
            <a:extLst>
              <a:ext uri="{FF2B5EF4-FFF2-40B4-BE49-F238E27FC236}">
                <a16:creationId xmlns:a16="http://schemas.microsoft.com/office/drawing/2014/main" id="{7DDCD952-526D-4664-B4C2-2A484263E83E}"/>
              </a:ext>
            </a:extLst>
          </p:cNvPr>
          <p:cNvSpPr txBox="1">
            <a:spLocks noChangeArrowheads="1"/>
          </p:cNvSpPr>
          <p:nvPr/>
        </p:nvSpPr>
        <p:spPr bwMode="auto">
          <a:xfrm>
            <a:off x="5803107" y="3626643"/>
            <a:ext cx="2826544"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en-US" sz="1050" dirty="0">
                <a:solidFill>
                  <a:schemeClr val="accent1"/>
                </a:solidFill>
                <a:latin typeface="Georgia" pitchFamily="18" charset="0"/>
              </a:rPr>
              <a:t>Burton Blatt, EdD </a:t>
            </a:r>
          </a:p>
        </p:txBody>
      </p:sp>
      <p:pic>
        <p:nvPicPr>
          <p:cNvPr id="15366" name="Picture 33" descr="Christmas in Purgatory">
            <a:extLst>
              <a:ext uri="{FF2B5EF4-FFF2-40B4-BE49-F238E27FC236}">
                <a16:creationId xmlns:a16="http://schemas.microsoft.com/office/drawing/2014/main" id="{F8C20091-BC49-4783-BA96-15310CFAD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479518"/>
            <a:ext cx="2263775" cy="303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
            <a:extLst>
              <a:ext uri="{FF2B5EF4-FFF2-40B4-BE49-F238E27FC236}">
                <a16:creationId xmlns:a16="http://schemas.microsoft.com/office/drawing/2014/main" id="{7F705EBE-6D12-4EAB-A007-5751130F4A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9888" y="1230154"/>
            <a:ext cx="2164224" cy="221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a:extLst>
              <a:ext uri="{FF2B5EF4-FFF2-40B4-BE49-F238E27FC236}">
                <a16:creationId xmlns:a16="http://schemas.microsoft.com/office/drawing/2014/main" id="{C0801157-C0F4-4D9A-9561-E595F4F578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6337" y="3578140"/>
            <a:ext cx="1755228" cy="22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1E4DCB-953D-1270-AD71-8FF889950965}"/>
              </a:ext>
            </a:extLst>
          </p:cNvPr>
          <p:cNvSpPr/>
          <p:nvPr/>
        </p:nvSpPr>
        <p:spPr>
          <a:xfrm>
            <a:off x="0" y="5917223"/>
            <a:ext cx="9144000" cy="940777"/>
          </a:xfrm>
          <a:prstGeom prst="rect">
            <a:avLst/>
          </a:prstGeom>
          <a:solidFill>
            <a:srgbClr val="000E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09FB92-38EC-90DC-875D-2E499F393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9793" y="6054171"/>
            <a:ext cx="1206379" cy="666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274</TotalTime>
  <Words>3442</Words>
  <Application>Microsoft Office PowerPoint</Application>
  <PresentationFormat>On-screen Show (4:3)</PresentationFormat>
  <Paragraphs>412</Paragraphs>
  <Slides>64</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Aptos</vt:lpstr>
      <vt:lpstr>Aptos Display</vt:lpstr>
      <vt:lpstr>Arial</vt:lpstr>
      <vt:lpstr>Arial Unicode MS</vt:lpstr>
      <vt:lpstr>Calibri</vt:lpstr>
      <vt:lpstr>Calibri </vt:lpstr>
      <vt:lpstr>Calibri Light</vt:lpstr>
      <vt:lpstr>Georgia</vt:lpstr>
      <vt:lpstr>Times New Roman</vt:lpstr>
      <vt:lpstr>Wingdings</vt:lpstr>
      <vt:lpstr>Office Theme</vt:lpstr>
      <vt:lpstr>Image Document</vt:lpstr>
      <vt:lpstr>The History of Early Childhood Education, Early Childhood Special Education and Early Intervention for Children with Disabilities and Their Families   CT Leadership Academy January 29, 2026 </vt:lpstr>
      <vt:lpstr>Early Childhood Intervention</vt:lpstr>
      <vt:lpstr>Historic Understandings of Disability</vt:lpstr>
      <vt:lpstr>PowerPoint Presentation</vt:lpstr>
      <vt:lpstr>Association of Medical Officers of American Institutions for Idiotic and Feeble-Minded Persons </vt:lpstr>
      <vt:lpstr>PowerPoint Presentation</vt:lpstr>
      <vt:lpstr>Isolation, Enlargement, and Economization</vt:lpstr>
      <vt:lpstr>"a snake pit... the children live in filth…”</vt:lpstr>
      <vt:lpstr>Christmas in Purgatory</vt:lpstr>
      <vt:lpstr>The Parent Movement</vt:lpstr>
      <vt:lpstr>The Parent Movement</vt:lpstr>
      <vt:lpstr>The Parent Movement</vt:lpstr>
      <vt:lpstr>1.  Understanding people as different soon becomes construed as inferior, leading to discrimination and maltreatment.</vt:lpstr>
      <vt:lpstr>2. Separate is never equal.</vt:lpstr>
      <vt:lpstr>3. We are constrained by our own lack of imagination</vt:lpstr>
      <vt:lpstr>4.  We have always been wrong about what we believe people with disabilities can achieve.</vt:lpstr>
      <vt:lpstr>5. The injustice committed against people with disabilities throughout time has been to deny them the dignity afforded to persons simply by their status as human beings.</vt:lpstr>
      <vt:lpstr>The Self-Advocacy Movement</vt:lpstr>
      <vt:lpstr>Implications of Changing Understandings  of Disability</vt:lpstr>
      <vt:lpstr>Supports are resources and strategies that…</vt:lpstr>
      <vt:lpstr>Dignity, Autonomy, and Choice</vt:lpstr>
      <vt:lpstr>Inherent Dignity</vt:lpstr>
      <vt:lpstr>The Principle of Normalization in  Human Services</vt:lpstr>
      <vt:lpstr>The Right to Self-Determination   Bengt Nirje (1972)</vt:lpstr>
      <vt:lpstr>Self-Determination and Autonomy</vt:lpstr>
      <vt:lpstr>The Dignity of Risk            Robert Perske (1972)</vt:lpstr>
      <vt:lpstr>Self-Determination and Determinism</vt:lpstr>
      <vt:lpstr>Pearl S. Buck,  1932 Pulitzer Prize, 1938 Nobel Prize</vt:lpstr>
      <vt:lpstr>Self-Determination: Dignity, Respect, Equality… </vt:lpstr>
      <vt:lpstr>We Are, All of Us, In the Dignity Business</vt:lpstr>
      <vt:lpstr>Early Childhood</vt:lpstr>
      <vt:lpstr>PowerPoint Presentation</vt:lpstr>
      <vt:lpstr>The Early Beginnings of Early Childhood Education </vt:lpstr>
      <vt:lpstr>Early Childhood Education Policy </vt:lpstr>
      <vt:lpstr>Early Intervention and Early Childhood Special Education = Early Childhood Intervention </vt:lpstr>
      <vt:lpstr>Historical Perspectives on Research (1800s-1930s) </vt:lpstr>
      <vt:lpstr>Historical Perspectives on Research (1930s-1970s)  </vt:lpstr>
      <vt:lpstr>Historical Perspectives on Research (1970s-1990s)</vt:lpstr>
      <vt:lpstr>Current Day Researchers – Interactive Activity </vt:lpstr>
      <vt:lpstr>Education Legislation - Disabilities</vt:lpstr>
      <vt:lpstr>EHA – State Implementation Grants </vt:lpstr>
      <vt:lpstr>Early ECSE and EI Policy – HCEEP   </vt:lpstr>
      <vt:lpstr>HCEEP Expansion</vt:lpstr>
      <vt:lpstr>And More….</vt:lpstr>
      <vt:lpstr> EHA Principles </vt:lpstr>
      <vt:lpstr>1986 EHA AMENDMENTS</vt:lpstr>
      <vt:lpstr>P.L. 99-457 Early Childhood Legislation  for Children With Disabilities and Their Families </vt:lpstr>
      <vt:lpstr>PowerPoint Presentation</vt:lpstr>
      <vt:lpstr>PowerPoint Presentation</vt:lpstr>
      <vt:lpstr>IDEA for Infants, Toddlers  and Young Children and Their Families</vt:lpstr>
      <vt:lpstr>Implications for Services</vt:lpstr>
      <vt:lpstr>Early Intervention Practice</vt:lpstr>
      <vt:lpstr>Current ECI Systems Thinking</vt:lpstr>
      <vt:lpstr>PowerPoint Presentation</vt:lpstr>
      <vt:lpstr>History of Our Systems Efforts: Ovals or Silos</vt:lpstr>
      <vt:lpstr>PowerPoint Presentation</vt:lpstr>
      <vt:lpstr>Elements of Change</vt:lpstr>
      <vt:lpstr>Goal Setting</vt:lpstr>
      <vt:lpstr>Action Plan</vt:lpstr>
      <vt:lpstr> What is an Action Plan? </vt:lpstr>
      <vt:lpstr>Start with a Smart Goal</vt:lpstr>
      <vt:lpstr>Action Plan</vt:lpstr>
      <vt:lpstr>Action Plan Evaluation Tool</vt:lpstr>
      <vt:lpstr>Strategic Plan Work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Beth Bruder</dc:creator>
  <cp:lastModifiedBy>DeMichiel,Paula J.</cp:lastModifiedBy>
  <cp:revision>8</cp:revision>
  <dcterms:created xsi:type="dcterms:W3CDTF">2026-01-29T03:15:28Z</dcterms:created>
  <dcterms:modified xsi:type="dcterms:W3CDTF">2026-01-29T17:16:13Z</dcterms:modified>
</cp:coreProperties>
</file>