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6.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tags/tag7.xml" ContentType="application/vnd.openxmlformats-officedocument.presentationml.tag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2" r:id="rId1"/>
  </p:sldMasterIdLst>
  <p:notesMasterIdLst>
    <p:notesMasterId r:id="rId23"/>
  </p:notesMasterIdLst>
  <p:handoutMasterIdLst>
    <p:handoutMasterId r:id="rId24"/>
  </p:handoutMasterIdLst>
  <p:sldIdLst>
    <p:sldId id="387" r:id="rId2"/>
    <p:sldId id="411" r:id="rId3"/>
    <p:sldId id="412" r:id="rId4"/>
    <p:sldId id="431" r:id="rId5"/>
    <p:sldId id="422" r:id="rId6"/>
    <p:sldId id="413" r:id="rId7"/>
    <p:sldId id="423" r:id="rId8"/>
    <p:sldId id="428" r:id="rId9"/>
    <p:sldId id="432" r:id="rId10"/>
    <p:sldId id="433" r:id="rId11"/>
    <p:sldId id="434" r:id="rId12"/>
    <p:sldId id="435" r:id="rId13"/>
    <p:sldId id="436" r:id="rId14"/>
    <p:sldId id="430" r:id="rId15"/>
    <p:sldId id="414" r:id="rId16"/>
    <p:sldId id="424" r:id="rId17"/>
    <p:sldId id="420" r:id="rId18"/>
    <p:sldId id="418" r:id="rId19"/>
    <p:sldId id="415" r:id="rId20"/>
    <p:sldId id="425" r:id="rId21"/>
    <p:sldId id="429" r:id="rId22"/>
  </p:sldIdLst>
  <p:sldSz cx="9144000" cy="6858000" type="screen4x3"/>
  <p:notesSz cx="7102475" cy="9388475"/>
  <p:custDataLst>
    <p:tags r:id="rId2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 userDrawn="1">
          <p15:clr>
            <a:srgbClr val="A4A3A4"/>
          </p15:clr>
        </p15:guide>
        <p15:guide id="4"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3" hiddenSlides="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E2F"/>
    <a:srgbClr val="0D20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0F3F956-3F6E-47C8-9C24-6F097734B215}" v="34" dt="2025-06-02T10:33:11.2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272" autoAdjust="0"/>
    <p:restoredTop sz="50969" autoAdjust="0"/>
  </p:normalViewPr>
  <p:slideViewPr>
    <p:cSldViewPr>
      <p:cViewPr varScale="1">
        <p:scale>
          <a:sx n="56" d="100"/>
          <a:sy n="56" d="100"/>
        </p:scale>
        <p:origin x="2940" y="72"/>
      </p:cViewPr>
      <p:guideLst>
        <p:guide orient="horz" pos="2160"/>
        <p:guide pos="288"/>
        <p:guide pos="2880"/>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86" d="100"/>
          <a:sy n="86" d="100"/>
        </p:scale>
        <p:origin x="386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Michael" userId="4fe1b05e-6e19-4da5-a07f-f0ca8be3be01" providerId="ADAL" clId="{D0F3F956-3F6E-47C8-9C24-6F097734B215}"/>
    <pc:docChg chg="undo custSel addSld delSld modSld sldOrd modNotesMaster modHandout">
      <pc:chgData name="Jennifer Michael" userId="4fe1b05e-6e19-4da5-a07f-f0ca8be3be01" providerId="ADAL" clId="{D0F3F956-3F6E-47C8-9C24-6F097734B215}" dt="2025-06-02T10:33:11.223" v="14988"/>
      <pc:docMkLst>
        <pc:docMk/>
      </pc:docMkLst>
      <pc:sldChg chg="modSp mod">
        <pc:chgData name="Jennifer Michael" userId="4fe1b05e-6e19-4da5-a07f-f0ca8be3be01" providerId="ADAL" clId="{D0F3F956-3F6E-47C8-9C24-6F097734B215}" dt="2025-05-05T17:05:50.554" v="17" actId="20577"/>
        <pc:sldMkLst>
          <pc:docMk/>
          <pc:sldMk cId="4081155629" sldId="387"/>
        </pc:sldMkLst>
        <pc:spChg chg="mod">
          <ac:chgData name="Jennifer Michael" userId="4fe1b05e-6e19-4da5-a07f-f0ca8be3be01" providerId="ADAL" clId="{D0F3F956-3F6E-47C8-9C24-6F097734B215}" dt="2025-05-05T17:05:50.554" v="17" actId="20577"/>
          <ac:spMkLst>
            <pc:docMk/>
            <pc:sldMk cId="4081155629" sldId="387"/>
            <ac:spMk id="7" creationId="{E2A5F0AF-173B-F682-EE46-85A778E2EF67}"/>
          </ac:spMkLst>
        </pc:spChg>
      </pc:sldChg>
      <pc:sldChg chg="del">
        <pc:chgData name="Jennifer Michael" userId="4fe1b05e-6e19-4da5-a07f-f0ca8be3be01" providerId="ADAL" clId="{D0F3F956-3F6E-47C8-9C24-6F097734B215}" dt="2025-05-23T17:59:51.280" v="8717" actId="47"/>
        <pc:sldMkLst>
          <pc:docMk/>
          <pc:sldMk cId="1703428904" sldId="395"/>
        </pc:sldMkLst>
      </pc:sldChg>
      <pc:sldChg chg="del">
        <pc:chgData name="Jennifer Michael" userId="4fe1b05e-6e19-4da5-a07f-f0ca8be3be01" providerId="ADAL" clId="{D0F3F956-3F6E-47C8-9C24-6F097734B215}" dt="2025-05-23T19:21:14.562" v="9404" actId="47"/>
        <pc:sldMkLst>
          <pc:docMk/>
          <pc:sldMk cId="1248623588" sldId="410"/>
        </pc:sldMkLst>
      </pc:sldChg>
      <pc:sldChg chg="modSp mod modNotesTx">
        <pc:chgData name="Jennifer Michael" userId="4fe1b05e-6e19-4da5-a07f-f0ca8be3be01" providerId="ADAL" clId="{D0F3F956-3F6E-47C8-9C24-6F097734B215}" dt="2025-06-02T03:28:36.648" v="12925" actId="20577"/>
        <pc:sldMkLst>
          <pc:docMk/>
          <pc:sldMk cId="216196554" sldId="411"/>
        </pc:sldMkLst>
        <pc:spChg chg="mod">
          <ac:chgData name="Jennifer Michael" userId="4fe1b05e-6e19-4da5-a07f-f0ca8be3be01" providerId="ADAL" clId="{D0F3F956-3F6E-47C8-9C24-6F097734B215}" dt="2025-05-19T23:29:52.617" v="4634" actId="20577"/>
          <ac:spMkLst>
            <pc:docMk/>
            <pc:sldMk cId="216196554" sldId="411"/>
            <ac:spMk id="7" creationId="{C20D2D68-1B5C-2FE5-0D7C-2AACEDB84851}"/>
          </ac:spMkLst>
        </pc:spChg>
      </pc:sldChg>
      <pc:sldChg chg="modSp mod modNotesTx">
        <pc:chgData name="Jennifer Michael" userId="4fe1b05e-6e19-4da5-a07f-f0ca8be3be01" providerId="ADAL" clId="{D0F3F956-3F6E-47C8-9C24-6F097734B215}" dt="2025-06-02T10:01:43.922" v="13170" actId="20577"/>
        <pc:sldMkLst>
          <pc:docMk/>
          <pc:sldMk cId="3014236157" sldId="412"/>
        </pc:sldMkLst>
        <pc:spChg chg="mod">
          <ac:chgData name="Jennifer Michael" userId="4fe1b05e-6e19-4da5-a07f-f0ca8be3be01" providerId="ADAL" clId="{D0F3F956-3F6E-47C8-9C24-6F097734B215}" dt="2025-05-19T22:17:55.675" v="48" actId="20577"/>
          <ac:spMkLst>
            <pc:docMk/>
            <pc:sldMk cId="3014236157" sldId="412"/>
            <ac:spMk id="6" creationId="{3AB6C87F-4868-89D3-02E9-C6E59B096629}"/>
          </ac:spMkLst>
        </pc:spChg>
      </pc:sldChg>
      <pc:sldChg chg="delSp modSp mod modNotesTx">
        <pc:chgData name="Jennifer Michael" userId="4fe1b05e-6e19-4da5-a07f-f0ca8be3be01" providerId="ADAL" clId="{D0F3F956-3F6E-47C8-9C24-6F097734B215}" dt="2025-05-23T17:54:26.717" v="8243" actId="478"/>
        <pc:sldMkLst>
          <pc:docMk/>
          <pc:sldMk cId="794799353" sldId="413"/>
        </pc:sldMkLst>
        <pc:spChg chg="mod">
          <ac:chgData name="Jennifer Michael" userId="4fe1b05e-6e19-4da5-a07f-f0ca8be3be01" providerId="ADAL" clId="{D0F3F956-3F6E-47C8-9C24-6F097734B215}" dt="2025-05-19T22:19:12.614" v="149" actId="20577"/>
          <ac:spMkLst>
            <pc:docMk/>
            <pc:sldMk cId="794799353" sldId="413"/>
            <ac:spMk id="6" creationId="{1DA687D1-A96A-38DB-65A2-1492F36CEE09}"/>
          </ac:spMkLst>
        </pc:spChg>
        <pc:spChg chg="mod">
          <ac:chgData name="Jennifer Michael" userId="4fe1b05e-6e19-4da5-a07f-f0ca8be3be01" providerId="ADAL" clId="{D0F3F956-3F6E-47C8-9C24-6F097734B215}" dt="2025-05-23T17:54:24.557" v="8242" actId="27636"/>
          <ac:spMkLst>
            <pc:docMk/>
            <pc:sldMk cId="794799353" sldId="413"/>
            <ac:spMk id="7" creationId="{53ADC119-B00D-94FA-A3AE-6ED4BDB9B644}"/>
          </ac:spMkLst>
        </pc:spChg>
      </pc:sldChg>
      <pc:sldChg chg="modSp mod modNotesTx">
        <pc:chgData name="Jennifer Michael" userId="4fe1b05e-6e19-4da5-a07f-f0ca8be3be01" providerId="ADAL" clId="{D0F3F956-3F6E-47C8-9C24-6F097734B215}" dt="2025-05-23T17:55:53.019" v="8251"/>
        <pc:sldMkLst>
          <pc:docMk/>
          <pc:sldMk cId="2390349540" sldId="414"/>
        </pc:sldMkLst>
        <pc:spChg chg="mod">
          <ac:chgData name="Jennifer Michael" userId="4fe1b05e-6e19-4da5-a07f-f0ca8be3be01" providerId="ADAL" clId="{D0F3F956-3F6E-47C8-9C24-6F097734B215}" dt="2025-05-23T17:55:53.019" v="8251"/>
          <ac:spMkLst>
            <pc:docMk/>
            <pc:sldMk cId="2390349540" sldId="414"/>
            <ac:spMk id="7" creationId="{ACD2D395-E326-AAB5-E7A0-97AF715EA31D}"/>
          </ac:spMkLst>
        </pc:spChg>
      </pc:sldChg>
      <pc:sldChg chg="modSp mod modNotesTx">
        <pc:chgData name="Jennifer Michael" userId="4fe1b05e-6e19-4da5-a07f-f0ca8be3be01" providerId="ADAL" clId="{D0F3F956-3F6E-47C8-9C24-6F097734B215}" dt="2025-05-23T17:58:33.055" v="8499"/>
        <pc:sldMkLst>
          <pc:docMk/>
          <pc:sldMk cId="1300343935" sldId="415"/>
        </pc:sldMkLst>
        <pc:spChg chg="mod">
          <ac:chgData name="Jennifer Michael" userId="4fe1b05e-6e19-4da5-a07f-f0ca8be3be01" providerId="ADAL" clId="{D0F3F956-3F6E-47C8-9C24-6F097734B215}" dt="2025-05-23T17:58:31.259" v="8497" actId="21"/>
          <ac:spMkLst>
            <pc:docMk/>
            <pc:sldMk cId="1300343935" sldId="415"/>
            <ac:spMk id="7" creationId="{657A18BF-7EBD-DA5E-B05E-5E098CBB78B7}"/>
          </ac:spMkLst>
        </pc:spChg>
      </pc:sldChg>
      <pc:sldChg chg="modSp new del mod ord">
        <pc:chgData name="Jennifer Michael" userId="4fe1b05e-6e19-4da5-a07f-f0ca8be3be01" providerId="ADAL" clId="{D0F3F956-3F6E-47C8-9C24-6F097734B215}" dt="2025-05-23T18:11:40.354" v="9154" actId="47"/>
        <pc:sldMkLst>
          <pc:docMk/>
          <pc:sldMk cId="3184222234" sldId="416"/>
        </pc:sldMkLst>
      </pc:sldChg>
      <pc:sldChg chg="modSp new del mod">
        <pc:chgData name="Jennifer Michael" userId="4fe1b05e-6e19-4da5-a07f-f0ca8be3be01" providerId="ADAL" clId="{D0F3F956-3F6E-47C8-9C24-6F097734B215}" dt="2025-05-23T19:21:05.312" v="9403" actId="47"/>
        <pc:sldMkLst>
          <pc:docMk/>
          <pc:sldMk cId="3103333433" sldId="417"/>
        </pc:sldMkLst>
      </pc:sldChg>
      <pc:sldChg chg="modSp new mod modNotesTx">
        <pc:chgData name="Jennifer Michael" userId="4fe1b05e-6e19-4da5-a07f-f0ca8be3be01" providerId="ADAL" clId="{D0F3F956-3F6E-47C8-9C24-6F097734B215}" dt="2025-05-23T18:34:42.433" v="9399" actId="404"/>
        <pc:sldMkLst>
          <pc:docMk/>
          <pc:sldMk cId="2546074087" sldId="418"/>
        </pc:sldMkLst>
        <pc:spChg chg="mod">
          <ac:chgData name="Jennifer Michael" userId="4fe1b05e-6e19-4da5-a07f-f0ca8be3be01" providerId="ADAL" clId="{D0F3F956-3F6E-47C8-9C24-6F097734B215}" dt="2025-05-19T22:52:42.402" v="2922" actId="20577"/>
          <ac:spMkLst>
            <pc:docMk/>
            <pc:sldMk cId="2546074087" sldId="418"/>
            <ac:spMk id="2" creationId="{1409D817-6E41-BD58-DAA9-222C1737367A}"/>
          </ac:spMkLst>
        </pc:spChg>
        <pc:spChg chg="mod">
          <ac:chgData name="Jennifer Michael" userId="4fe1b05e-6e19-4da5-a07f-f0ca8be3be01" providerId="ADAL" clId="{D0F3F956-3F6E-47C8-9C24-6F097734B215}" dt="2025-05-23T18:34:42.433" v="9399" actId="404"/>
          <ac:spMkLst>
            <pc:docMk/>
            <pc:sldMk cId="2546074087" sldId="418"/>
            <ac:spMk id="3" creationId="{95A60BA2-80B8-1707-83D7-6A8537A9A483}"/>
          </ac:spMkLst>
        </pc:spChg>
      </pc:sldChg>
      <pc:sldChg chg="modSp new del mod">
        <pc:chgData name="Jennifer Michael" userId="4fe1b05e-6e19-4da5-a07f-f0ca8be3be01" providerId="ADAL" clId="{D0F3F956-3F6E-47C8-9C24-6F097734B215}" dt="2025-05-23T17:58:08.889" v="8494" actId="47"/>
        <pc:sldMkLst>
          <pc:docMk/>
          <pc:sldMk cId="2560810133" sldId="419"/>
        </pc:sldMkLst>
      </pc:sldChg>
      <pc:sldChg chg="modSp new mod modNotesTx">
        <pc:chgData name="Jennifer Michael" userId="4fe1b05e-6e19-4da5-a07f-f0ca8be3be01" providerId="ADAL" clId="{D0F3F956-3F6E-47C8-9C24-6F097734B215}" dt="2025-05-23T18:34:36.947" v="9398" actId="404"/>
        <pc:sldMkLst>
          <pc:docMk/>
          <pc:sldMk cId="516168092" sldId="420"/>
        </pc:sldMkLst>
        <pc:spChg chg="mod">
          <ac:chgData name="Jennifer Michael" userId="4fe1b05e-6e19-4da5-a07f-f0ca8be3be01" providerId="ADAL" clId="{D0F3F956-3F6E-47C8-9C24-6F097734B215}" dt="2025-05-19T23:56:27.853" v="7007" actId="20577"/>
          <ac:spMkLst>
            <pc:docMk/>
            <pc:sldMk cId="516168092" sldId="420"/>
            <ac:spMk id="2" creationId="{BE35EDF9-C3F8-E8BB-2057-AF9727574D5D}"/>
          </ac:spMkLst>
        </pc:spChg>
        <pc:spChg chg="mod">
          <ac:chgData name="Jennifer Michael" userId="4fe1b05e-6e19-4da5-a07f-f0ca8be3be01" providerId="ADAL" clId="{D0F3F956-3F6E-47C8-9C24-6F097734B215}" dt="2025-05-23T18:34:36.947" v="9398" actId="404"/>
          <ac:spMkLst>
            <pc:docMk/>
            <pc:sldMk cId="516168092" sldId="420"/>
            <ac:spMk id="3" creationId="{DF0C9EC3-4D72-43FC-E9F7-920FE54F0DED}"/>
          </ac:spMkLst>
        </pc:spChg>
      </pc:sldChg>
      <pc:sldChg chg="new del">
        <pc:chgData name="Jennifer Michael" userId="4fe1b05e-6e19-4da5-a07f-f0ca8be3be01" providerId="ADAL" clId="{D0F3F956-3F6E-47C8-9C24-6F097734B215}" dt="2025-05-23T17:56:09.828" v="8253" actId="47"/>
        <pc:sldMkLst>
          <pc:docMk/>
          <pc:sldMk cId="1693192405" sldId="421"/>
        </pc:sldMkLst>
      </pc:sldChg>
      <pc:sldChg chg="modSp new mod modNotesTx">
        <pc:chgData name="Jennifer Michael" userId="4fe1b05e-6e19-4da5-a07f-f0ca8be3be01" providerId="ADAL" clId="{D0F3F956-3F6E-47C8-9C24-6F097734B215}" dt="2025-05-23T17:54:59.327" v="8246"/>
        <pc:sldMkLst>
          <pc:docMk/>
          <pc:sldMk cId="153265883" sldId="422"/>
        </pc:sldMkLst>
        <pc:spChg chg="mod">
          <ac:chgData name="Jennifer Michael" userId="4fe1b05e-6e19-4da5-a07f-f0ca8be3be01" providerId="ADAL" clId="{D0F3F956-3F6E-47C8-9C24-6F097734B215}" dt="2025-05-23T17:49:14.444" v="7794" actId="20577"/>
          <ac:spMkLst>
            <pc:docMk/>
            <pc:sldMk cId="153265883" sldId="422"/>
            <ac:spMk id="2" creationId="{B59D2A6C-7C02-EFA2-3AE2-DD474B31E909}"/>
          </ac:spMkLst>
        </pc:spChg>
        <pc:spChg chg="mod">
          <ac:chgData name="Jennifer Michael" userId="4fe1b05e-6e19-4da5-a07f-f0ca8be3be01" providerId="ADAL" clId="{D0F3F956-3F6E-47C8-9C24-6F097734B215}" dt="2025-05-23T17:51:45.188" v="7959" actId="20577"/>
          <ac:spMkLst>
            <pc:docMk/>
            <pc:sldMk cId="153265883" sldId="422"/>
            <ac:spMk id="3" creationId="{F623513E-D5C1-5764-7481-5A07FF1B31F0}"/>
          </ac:spMkLst>
        </pc:spChg>
      </pc:sldChg>
      <pc:sldChg chg="addSp modSp new mod modNotesTx">
        <pc:chgData name="Jennifer Michael" userId="4fe1b05e-6e19-4da5-a07f-f0ca8be3be01" providerId="ADAL" clId="{D0F3F956-3F6E-47C8-9C24-6F097734B215}" dt="2025-05-23T18:34:04.009" v="9389" actId="404"/>
        <pc:sldMkLst>
          <pc:docMk/>
          <pc:sldMk cId="462038046" sldId="423"/>
        </pc:sldMkLst>
        <pc:spChg chg="mod">
          <ac:chgData name="Jennifer Michael" userId="4fe1b05e-6e19-4da5-a07f-f0ca8be3be01" providerId="ADAL" clId="{D0F3F956-3F6E-47C8-9C24-6F097734B215}" dt="2025-05-23T17:53:00.482" v="8035" actId="20577"/>
          <ac:spMkLst>
            <pc:docMk/>
            <pc:sldMk cId="462038046" sldId="423"/>
            <ac:spMk id="2" creationId="{146A3361-D85C-8837-1E52-F02595AE3181}"/>
          </ac:spMkLst>
        </pc:spChg>
        <pc:spChg chg="mod">
          <ac:chgData name="Jennifer Michael" userId="4fe1b05e-6e19-4da5-a07f-f0ca8be3be01" providerId="ADAL" clId="{D0F3F956-3F6E-47C8-9C24-6F097734B215}" dt="2025-05-23T18:34:04.009" v="9389" actId="404"/>
          <ac:spMkLst>
            <pc:docMk/>
            <pc:sldMk cId="462038046" sldId="423"/>
            <ac:spMk id="3" creationId="{8A5DE55C-7ED8-44FE-546C-BBF0A7462450}"/>
          </ac:spMkLst>
        </pc:spChg>
        <pc:picChg chg="add mod">
          <ac:chgData name="Jennifer Michael" userId="4fe1b05e-6e19-4da5-a07f-f0ca8be3be01" providerId="ADAL" clId="{D0F3F956-3F6E-47C8-9C24-6F097734B215}" dt="2025-05-23T17:54:18.010" v="8240"/>
          <ac:picMkLst>
            <pc:docMk/>
            <pc:sldMk cId="462038046" sldId="423"/>
            <ac:picMk id="4" creationId="{834AFF81-2246-2AAC-B640-DA13256FE5FC}"/>
          </ac:picMkLst>
        </pc:picChg>
        <pc:picChg chg="add mod">
          <ac:chgData name="Jennifer Michael" userId="4fe1b05e-6e19-4da5-a07f-f0ca8be3be01" providerId="ADAL" clId="{D0F3F956-3F6E-47C8-9C24-6F097734B215}" dt="2025-05-23T17:54:18.010" v="8240"/>
          <ac:picMkLst>
            <pc:docMk/>
            <pc:sldMk cId="462038046" sldId="423"/>
            <ac:picMk id="5" creationId="{0CD74574-1D5A-87BD-6286-C091CF601624}"/>
          </ac:picMkLst>
        </pc:picChg>
        <pc:picChg chg="add mod">
          <ac:chgData name="Jennifer Michael" userId="4fe1b05e-6e19-4da5-a07f-f0ca8be3be01" providerId="ADAL" clId="{D0F3F956-3F6E-47C8-9C24-6F097734B215}" dt="2025-05-23T17:54:18.010" v="8240"/>
          <ac:picMkLst>
            <pc:docMk/>
            <pc:sldMk cId="462038046" sldId="423"/>
            <ac:picMk id="6" creationId="{A4E76B64-0909-6211-940C-864B49186D6C}"/>
          </ac:picMkLst>
        </pc:picChg>
        <pc:picChg chg="add mod">
          <ac:chgData name="Jennifer Michael" userId="4fe1b05e-6e19-4da5-a07f-f0ca8be3be01" providerId="ADAL" clId="{D0F3F956-3F6E-47C8-9C24-6F097734B215}" dt="2025-05-23T17:54:18.010" v="8240"/>
          <ac:picMkLst>
            <pc:docMk/>
            <pc:sldMk cId="462038046" sldId="423"/>
            <ac:picMk id="7" creationId="{BB7B41E7-7542-A543-1C62-B3E64A72305D}"/>
          </ac:picMkLst>
        </pc:picChg>
      </pc:sldChg>
      <pc:sldChg chg="modSp new mod modNotesTx">
        <pc:chgData name="Jennifer Michael" userId="4fe1b05e-6e19-4da5-a07f-f0ca8be3be01" providerId="ADAL" clId="{D0F3F956-3F6E-47C8-9C24-6F097734B215}" dt="2025-05-23T18:34:27.168" v="9394" actId="404"/>
        <pc:sldMkLst>
          <pc:docMk/>
          <pc:sldMk cId="2945657263" sldId="424"/>
        </pc:sldMkLst>
        <pc:spChg chg="mod">
          <ac:chgData name="Jennifer Michael" userId="4fe1b05e-6e19-4da5-a07f-f0ca8be3be01" providerId="ADAL" clId="{D0F3F956-3F6E-47C8-9C24-6F097734B215}" dt="2025-05-23T17:56:18.464" v="8288" actId="20577"/>
          <ac:spMkLst>
            <pc:docMk/>
            <pc:sldMk cId="2945657263" sldId="424"/>
            <ac:spMk id="2" creationId="{064317C9-FF92-3D64-9C01-96D7E89C9ACA}"/>
          </ac:spMkLst>
        </pc:spChg>
        <pc:spChg chg="mod">
          <ac:chgData name="Jennifer Michael" userId="4fe1b05e-6e19-4da5-a07f-f0ca8be3be01" providerId="ADAL" clId="{D0F3F956-3F6E-47C8-9C24-6F097734B215}" dt="2025-05-23T18:34:27.168" v="9394" actId="404"/>
          <ac:spMkLst>
            <pc:docMk/>
            <pc:sldMk cId="2945657263" sldId="424"/>
            <ac:spMk id="3" creationId="{24518914-D3A4-3EF4-FD9F-ED909D8DF82C}"/>
          </ac:spMkLst>
        </pc:spChg>
      </pc:sldChg>
      <pc:sldChg chg="modSp new mod modNotesTx">
        <pc:chgData name="Jennifer Michael" userId="4fe1b05e-6e19-4da5-a07f-f0ca8be3be01" providerId="ADAL" clId="{D0F3F956-3F6E-47C8-9C24-6F097734B215}" dt="2025-05-23T18:34:52.416" v="9402" actId="404"/>
        <pc:sldMkLst>
          <pc:docMk/>
          <pc:sldMk cId="2173456178" sldId="425"/>
        </pc:sldMkLst>
        <pc:spChg chg="mod">
          <ac:chgData name="Jennifer Michael" userId="4fe1b05e-6e19-4da5-a07f-f0ca8be3be01" providerId="ADAL" clId="{D0F3F956-3F6E-47C8-9C24-6F097734B215}" dt="2025-05-23T17:58:53.305" v="8524" actId="20577"/>
          <ac:spMkLst>
            <pc:docMk/>
            <pc:sldMk cId="2173456178" sldId="425"/>
            <ac:spMk id="2" creationId="{0DABDB33-8CD8-F171-A597-8D106849783B}"/>
          </ac:spMkLst>
        </pc:spChg>
        <pc:spChg chg="mod">
          <ac:chgData name="Jennifer Michael" userId="4fe1b05e-6e19-4da5-a07f-f0ca8be3be01" providerId="ADAL" clId="{D0F3F956-3F6E-47C8-9C24-6F097734B215}" dt="2025-05-23T18:34:52.416" v="9402" actId="404"/>
          <ac:spMkLst>
            <pc:docMk/>
            <pc:sldMk cId="2173456178" sldId="425"/>
            <ac:spMk id="3" creationId="{47E2030F-9296-5F32-4DA7-ECA5D9A50A72}"/>
          </ac:spMkLst>
        </pc:spChg>
      </pc:sldChg>
      <pc:sldChg chg="modSp new del mod">
        <pc:chgData name="Jennifer Michael" userId="4fe1b05e-6e19-4da5-a07f-f0ca8be3be01" providerId="ADAL" clId="{D0F3F956-3F6E-47C8-9C24-6F097734B215}" dt="2025-05-23T18:31:45.592" v="9383" actId="47"/>
        <pc:sldMkLst>
          <pc:docMk/>
          <pc:sldMk cId="1873254493" sldId="426"/>
        </pc:sldMkLst>
      </pc:sldChg>
      <pc:sldChg chg="modSp new del mod">
        <pc:chgData name="Jennifer Michael" userId="4fe1b05e-6e19-4da5-a07f-f0ca8be3be01" providerId="ADAL" clId="{D0F3F956-3F6E-47C8-9C24-6F097734B215}" dt="2025-05-23T18:11:09.424" v="9153" actId="47"/>
        <pc:sldMkLst>
          <pc:docMk/>
          <pc:sldMk cId="4164756479" sldId="427"/>
        </pc:sldMkLst>
      </pc:sldChg>
      <pc:sldChg chg="addSp delSp modSp new del mod">
        <pc:chgData name="Jennifer Michael" userId="4fe1b05e-6e19-4da5-a07f-f0ca8be3be01" providerId="ADAL" clId="{D0F3F956-3F6E-47C8-9C24-6F097734B215}" dt="2025-05-23T18:03:05.094" v="8790" actId="47"/>
        <pc:sldMkLst>
          <pc:docMk/>
          <pc:sldMk cId="816321888" sldId="428"/>
        </pc:sldMkLst>
      </pc:sldChg>
      <pc:sldChg chg="modSp new mod">
        <pc:chgData name="Jennifer Michael" userId="4fe1b05e-6e19-4da5-a07f-f0ca8be3be01" providerId="ADAL" clId="{D0F3F956-3F6E-47C8-9C24-6F097734B215}" dt="2025-05-23T18:34:13.576" v="9391" actId="27636"/>
        <pc:sldMkLst>
          <pc:docMk/>
          <pc:sldMk cId="1504919196" sldId="428"/>
        </pc:sldMkLst>
        <pc:spChg chg="mod">
          <ac:chgData name="Jennifer Michael" userId="4fe1b05e-6e19-4da5-a07f-f0ca8be3be01" providerId="ADAL" clId="{D0F3F956-3F6E-47C8-9C24-6F097734B215}" dt="2025-05-23T18:03:25.980" v="8806" actId="20577"/>
          <ac:spMkLst>
            <pc:docMk/>
            <pc:sldMk cId="1504919196" sldId="428"/>
            <ac:spMk id="2" creationId="{66848A70-4030-B711-7152-334BC73D5DE0}"/>
          </ac:spMkLst>
        </pc:spChg>
        <pc:spChg chg="mod">
          <ac:chgData name="Jennifer Michael" userId="4fe1b05e-6e19-4da5-a07f-f0ca8be3be01" providerId="ADAL" clId="{D0F3F956-3F6E-47C8-9C24-6F097734B215}" dt="2025-05-23T18:34:13.576" v="9391" actId="27636"/>
          <ac:spMkLst>
            <pc:docMk/>
            <pc:sldMk cId="1504919196" sldId="428"/>
            <ac:spMk id="3" creationId="{4DAD39E3-51B6-056D-22D7-57659F9A9405}"/>
          </ac:spMkLst>
        </pc:spChg>
      </pc:sldChg>
      <pc:sldChg chg="modSp new mod ord">
        <pc:chgData name="Jennifer Michael" userId="4fe1b05e-6e19-4da5-a07f-f0ca8be3be01" providerId="ADAL" clId="{D0F3F956-3F6E-47C8-9C24-6F097734B215}" dt="2025-05-23T18:31:43.387" v="9382"/>
        <pc:sldMkLst>
          <pc:docMk/>
          <pc:sldMk cId="3572574374" sldId="429"/>
        </pc:sldMkLst>
        <pc:spChg chg="mod">
          <ac:chgData name="Jennifer Michael" userId="4fe1b05e-6e19-4da5-a07f-f0ca8be3be01" providerId="ADAL" clId="{D0F3F956-3F6E-47C8-9C24-6F097734B215}" dt="2025-05-23T18:06:33.972" v="9096" actId="20577"/>
          <ac:spMkLst>
            <pc:docMk/>
            <pc:sldMk cId="3572574374" sldId="429"/>
            <ac:spMk id="2" creationId="{1D69CEB5-FBB8-C49F-41A7-431C9574A0C8}"/>
          </ac:spMkLst>
        </pc:spChg>
        <pc:spChg chg="mod">
          <ac:chgData name="Jennifer Michael" userId="4fe1b05e-6e19-4da5-a07f-f0ca8be3be01" providerId="ADAL" clId="{D0F3F956-3F6E-47C8-9C24-6F097734B215}" dt="2025-05-23T18:31:39.463" v="9380" actId="20577"/>
          <ac:spMkLst>
            <pc:docMk/>
            <pc:sldMk cId="3572574374" sldId="429"/>
            <ac:spMk id="3" creationId="{C923C81C-8872-3419-D4A4-D84359399EBD}"/>
          </ac:spMkLst>
        </pc:spChg>
      </pc:sldChg>
      <pc:sldChg chg="modSp new mod">
        <pc:chgData name="Jennifer Michael" userId="4fe1b05e-6e19-4da5-a07f-f0ca8be3be01" providerId="ADAL" clId="{D0F3F956-3F6E-47C8-9C24-6F097734B215}" dt="2025-05-23T18:31:01.549" v="9374" actId="20577"/>
        <pc:sldMkLst>
          <pc:docMk/>
          <pc:sldMk cId="3781671250" sldId="430"/>
        </pc:sldMkLst>
        <pc:spChg chg="mod">
          <ac:chgData name="Jennifer Michael" userId="4fe1b05e-6e19-4da5-a07f-f0ca8be3be01" providerId="ADAL" clId="{D0F3F956-3F6E-47C8-9C24-6F097734B215}" dt="2025-05-23T18:11:50.374" v="9174" actId="20577"/>
          <ac:spMkLst>
            <pc:docMk/>
            <pc:sldMk cId="3781671250" sldId="430"/>
            <ac:spMk id="2" creationId="{8D0D4057-62EA-0584-34A5-1BF62FFEA46E}"/>
          </ac:spMkLst>
        </pc:spChg>
        <pc:spChg chg="mod">
          <ac:chgData name="Jennifer Michael" userId="4fe1b05e-6e19-4da5-a07f-f0ca8be3be01" providerId="ADAL" clId="{D0F3F956-3F6E-47C8-9C24-6F097734B215}" dt="2025-05-23T18:31:01.549" v="9374" actId="20577"/>
          <ac:spMkLst>
            <pc:docMk/>
            <pc:sldMk cId="3781671250" sldId="430"/>
            <ac:spMk id="3" creationId="{93EC0B6C-C6E2-8CE0-8132-3B1812136D00}"/>
          </ac:spMkLst>
        </pc:spChg>
      </pc:sldChg>
      <pc:sldChg chg="addSp delSp modSp new mod modNotesTx">
        <pc:chgData name="Jennifer Michael" userId="4fe1b05e-6e19-4da5-a07f-f0ca8be3be01" providerId="ADAL" clId="{D0F3F956-3F6E-47C8-9C24-6F097734B215}" dt="2025-06-02T10:28:55.249" v="14987" actId="20577"/>
        <pc:sldMkLst>
          <pc:docMk/>
          <pc:sldMk cId="3578318847" sldId="431"/>
        </pc:sldMkLst>
        <pc:spChg chg="mod">
          <ac:chgData name="Jennifer Michael" userId="4fe1b05e-6e19-4da5-a07f-f0ca8be3be01" providerId="ADAL" clId="{D0F3F956-3F6E-47C8-9C24-6F097734B215}" dt="2025-05-23T19:21:37.034" v="9432" actId="20577"/>
          <ac:spMkLst>
            <pc:docMk/>
            <pc:sldMk cId="3578318847" sldId="431"/>
            <ac:spMk id="2" creationId="{6496C689-61EF-5CD0-A2FB-826E7C500CA6}"/>
          </ac:spMkLst>
        </pc:spChg>
        <pc:picChg chg="add mod">
          <ac:chgData name="Jennifer Michael" userId="4fe1b05e-6e19-4da5-a07f-f0ca8be3be01" providerId="ADAL" clId="{D0F3F956-3F6E-47C8-9C24-6F097734B215}" dt="2025-05-23T19:23:15.920" v="9448" actId="1076"/>
          <ac:picMkLst>
            <pc:docMk/>
            <pc:sldMk cId="3578318847" sldId="431"/>
            <ac:picMk id="5" creationId="{DFBFDBF9-A5A2-48E8-BFB3-607D039D0D89}"/>
          </ac:picMkLst>
        </pc:picChg>
      </pc:sldChg>
      <pc:sldChg chg="addSp delSp modSp new mod modNotesTx">
        <pc:chgData name="Jennifer Michael" userId="4fe1b05e-6e19-4da5-a07f-f0ca8be3be01" providerId="ADAL" clId="{D0F3F956-3F6E-47C8-9C24-6F097734B215}" dt="2025-06-02T03:13:41.568" v="11331" actId="20577"/>
        <pc:sldMkLst>
          <pc:docMk/>
          <pc:sldMk cId="3740929760" sldId="432"/>
        </pc:sldMkLst>
        <pc:spChg chg="mod">
          <ac:chgData name="Jennifer Michael" userId="4fe1b05e-6e19-4da5-a07f-f0ca8be3be01" providerId="ADAL" clId="{D0F3F956-3F6E-47C8-9C24-6F097734B215}" dt="2025-06-02T03:13:41.568" v="11331" actId="20577"/>
          <ac:spMkLst>
            <pc:docMk/>
            <pc:sldMk cId="3740929760" sldId="432"/>
            <ac:spMk id="2" creationId="{EE8870DA-32FC-E9F6-E98F-2032302949BC}"/>
          </ac:spMkLst>
        </pc:spChg>
        <pc:spChg chg="del">
          <ac:chgData name="Jennifer Michael" userId="4fe1b05e-6e19-4da5-a07f-f0ca8be3be01" providerId="ADAL" clId="{D0F3F956-3F6E-47C8-9C24-6F097734B215}" dt="2025-06-02T01:41:41.915" v="9485" actId="1957"/>
          <ac:spMkLst>
            <pc:docMk/>
            <pc:sldMk cId="3740929760" sldId="432"/>
            <ac:spMk id="3" creationId="{CB2DF0C4-EA39-F7FE-4E67-FE3B5288A038}"/>
          </ac:spMkLst>
        </pc:spChg>
        <pc:spChg chg="add mod">
          <ac:chgData name="Jennifer Michael" userId="4fe1b05e-6e19-4da5-a07f-f0ca8be3be01" providerId="ADAL" clId="{D0F3F956-3F6E-47C8-9C24-6F097734B215}" dt="2025-06-02T01:57:12.791" v="10024" actId="14100"/>
          <ac:spMkLst>
            <pc:docMk/>
            <pc:sldMk cId="3740929760" sldId="432"/>
            <ac:spMk id="8" creationId="{9001023A-B95F-836A-B1D7-1FFB8D3920D9}"/>
          </ac:spMkLst>
        </pc:spChg>
        <pc:graphicFrameChg chg="add del mod topLvl modGraphic">
          <ac:chgData name="Jennifer Michael" userId="4fe1b05e-6e19-4da5-a07f-f0ca8be3be01" providerId="ADAL" clId="{D0F3F956-3F6E-47C8-9C24-6F097734B215}" dt="2025-06-02T01:48:49.369" v="9574" actId="478"/>
          <ac:graphicFrameMkLst>
            <pc:docMk/>
            <pc:sldMk cId="3740929760" sldId="432"/>
            <ac:graphicFrameMk id="6" creationId="{9EC21B1E-E185-02EF-77B3-19D6914E80FC}"/>
          </ac:graphicFrameMkLst>
        </pc:graphicFrameChg>
        <pc:graphicFrameChg chg="add mod">
          <ac:chgData name="Jennifer Michael" userId="4fe1b05e-6e19-4da5-a07f-f0ca8be3be01" providerId="ADAL" clId="{D0F3F956-3F6E-47C8-9C24-6F097734B215}" dt="2025-06-02T01:57:15.289" v="10025" actId="1076"/>
          <ac:graphicFrameMkLst>
            <pc:docMk/>
            <pc:sldMk cId="3740929760" sldId="432"/>
            <ac:graphicFrameMk id="12" creationId="{632890BA-1F06-F45F-4A24-3D4DF535B85C}"/>
          </ac:graphicFrameMkLst>
        </pc:graphicFrameChg>
        <pc:picChg chg="add del mod">
          <ac:chgData name="Jennifer Michael" userId="4fe1b05e-6e19-4da5-a07f-f0ca8be3be01" providerId="ADAL" clId="{D0F3F956-3F6E-47C8-9C24-6F097734B215}" dt="2025-06-02T01:55:45.003" v="10014" actId="478"/>
          <ac:picMkLst>
            <pc:docMk/>
            <pc:sldMk cId="3740929760" sldId="432"/>
            <ac:picMk id="10" creationId="{D14DFB59-2A1E-BB24-0C42-50E9F2639CDA}"/>
          </ac:picMkLst>
        </pc:picChg>
        <pc:picChg chg="add mod">
          <ac:chgData name="Jennifer Michael" userId="4fe1b05e-6e19-4da5-a07f-f0ca8be3be01" providerId="ADAL" clId="{D0F3F956-3F6E-47C8-9C24-6F097734B215}" dt="2025-06-02T01:56:53.132" v="10018" actId="1076"/>
          <ac:picMkLst>
            <pc:docMk/>
            <pc:sldMk cId="3740929760" sldId="432"/>
            <ac:picMk id="11" creationId="{D10FFF4E-1E73-A451-3EEF-9851B112E962}"/>
          </ac:picMkLst>
        </pc:picChg>
      </pc:sldChg>
      <pc:sldChg chg="modSp new mod modNotesTx">
        <pc:chgData name="Jennifer Michael" userId="4fe1b05e-6e19-4da5-a07f-f0ca8be3be01" providerId="ADAL" clId="{D0F3F956-3F6E-47C8-9C24-6F097734B215}" dt="2025-06-02T02:02:20.593" v="10685" actId="20577"/>
        <pc:sldMkLst>
          <pc:docMk/>
          <pc:sldMk cId="994481057" sldId="433"/>
        </pc:sldMkLst>
        <pc:spChg chg="mod">
          <ac:chgData name="Jennifer Michael" userId="4fe1b05e-6e19-4da5-a07f-f0ca8be3be01" providerId="ADAL" clId="{D0F3F956-3F6E-47C8-9C24-6F097734B215}" dt="2025-06-02T02:01:26.531" v="10461" actId="5793"/>
          <ac:spMkLst>
            <pc:docMk/>
            <pc:sldMk cId="994481057" sldId="433"/>
            <ac:spMk id="2" creationId="{C013C20F-1F4D-EC9E-BEEB-E6EFF143C32D}"/>
          </ac:spMkLst>
        </pc:spChg>
        <pc:spChg chg="mod">
          <ac:chgData name="Jennifer Michael" userId="4fe1b05e-6e19-4da5-a07f-f0ca8be3be01" providerId="ADAL" clId="{D0F3F956-3F6E-47C8-9C24-6F097734B215}" dt="2025-06-02T02:01:37.323" v="10462" actId="14100"/>
          <ac:spMkLst>
            <pc:docMk/>
            <pc:sldMk cId="994481057" sldId="433"/>
            <ac:spMk id="3" creationId="{43FC67C4-99B4-D796-C623-1BD9CAC46565}"/>
          </ac:spMkLst>
        </pc:spChg>
      </pc:sldChg>
      <pc:sldChg chg="addSp modSp new mod modNotesTx">
        <pc:chgData name="Jennifer Michael" userId="4fe1b05e-6e19-4da5-a07f-f0ca8be3be01" providerId="ADAL" clId="{D0F3F956-3F6E-47C8-9C24-6F097734B215}" dt="2025-06-02T02:08:59.890" v="11222" actId="20577"/>
        <pc:sldMkLst>
          <pc:docMk/>
          <pc:sldMk cId="2668008439" sldId="434"/>
        </pc:sldMkLst>
        <pc:spChg chg="mod">
          <ac:chgData name="Jennifer Michael" userId="4fe1b05e-6e19-4da5-a07f-f0ca8be3be01" providerId="ADAL" clId="{D0F3F956-3F6E-47C8-9C24-6F097734B215}" dt="2025-06-02T02:03:21.945" v="10722" actId="20577"/>
          <ac:spMkLst>
            <pc:docMk/>
            <pc:sldMk cId="2668008439" sldId="434"/>
            <ac:spMk id="2" creationId="{FEE8B834-D79D-D698-5493-E405254A841F}"/>
          </ac:spMkLst>
        </pc:spChg>
        <pc:spChg chg="mod">
          <ac:chgData name="Jennifer Michael" userId="4fe1b05e-6e19-4da5-a07f-f0ca8be3be01" providerId="ADAL" clId="{D0F3F956-3F6E-47C8-9C24-6F097734B215}" dt="2025-06-02T02:07:52.010" v="10877" actId="14100"/>
          <ac:spMkLst>
            <pc:docMk/>
            <pc:sldMk cId="2668008439" sldId="434"/>
            <ac:spMk id="3" creationId="{505E4EC4-AA8F-4167-47F0-767AF79D9E74}"/>
          </ac:spMkLst>
        </pc:spChg>
        <pc:graphicFrameChg chg="add mod">
          <ac:chgData name="Jennifer Michael" userId="4fe1b05e-6e19-4da5-a07f-f0ca8be3be01" providerId="ADAL" clId="{D0F3F956-3F6E-47C8-9C24-6F097734B215}" dt="2025-06-02T02:07:48.373" v="10876" actId="1076"/>
          <ac:graphicFrameMkLst>
            <pc:docMk/>
            <pc:sldMk cId="2668008439" sldId="434"/>
            <ac:graphicFrameMk id="4" creationId="{7E749D39-EAE2-B311-A580-D7A82000DE56}"/>
          </ac:graphicFrameMkLst>
        </pc:graphicFrameChg>
      </pc:sldChg>
      <pc:sldChg chg="modSp new del mod ord modNotesTx">
        <pc:chgData name="Jennifer Michael" userId="4fe1b05e-6e19-4da5-a07f-f0ca8be3be01" providerId="ADAL" clId="{D0F3F956-3F6E-47C8-9C24-6F097734B215}" dt="2025-06-02T03:13:28.623" v="11304" actId="2696"/>
        <pc:sldMkLst>
          <pc:docMk/>
          <pc:sldMk cId="2413543187" sldId="435"/>
        </pc:sldMkLst>
        <pc:spChg chg="mod">
          <ac:chgData name="Jennifer Michael" userId="4fe1b05e-6e19-4da5-a07f-f0ca8be3be01" providerId="ADAL" clId="{D0F3F956-3F6E-47C8-9C24-6F097734B215}" dt="2025-06-02T02:14:43.820" v="11229" actId="20577"/>
          <ac:spMkLst>
            <pc:docMk/>
            <pc:sldMk cId="2413543187" sldId="435"/>
            <ac:spMk id="2" creationId="{E4963632-8509-76E6-43D7-9AF9E7221235}"/>
          </ac:spMkLst>
        </pc:spChg>
      </pc:sldChg>
      <pc:sldChg chg="modSp new mod modNotesTx">
        <pc:chgData name="Jennifer Michael" userId="4fe1b05e-6e19-4da5-a07f-f0ca8be3be01" providerId="ADAL" clId="{D0F3F956-3F6E-47C8-9C24-6F097734B215}" dt="2025-06-02T03:16:10.921" v="12018" actId="20577"/>
        <pc:sldMkLst>
          <pc:docMk/>
          <pc:sldMk cId="3424146542" sldId="435"/>
        </pc:sldMkLst>
        <pc:spChg chg="mod">
          <ac:chgData name="Jennifer Michael" userId="4fe1b05e-6e19-4da5-a07f-f0ca8be3be01" providerId="ADAL" clId="{D0F3F956-3F6E-47C8-9C24-6F097734B215}" dt="2025-06-02T03:13:55.868" v="11363" actId="20577"/>
          <ac:spMkLst>
            <pc:docMk/>
            <pc:sldMk cId="3424146542" sldId="435"/>
            <ac:spMk id="2" creationId="{65B6316E-4E0B-699B-9234-35EB7272C42E}"/>
          </ac:spMkLst>
        </pc:spChg>
        <pc:spChg chg="mod">
          <ac:chgData name="Jennifer Michael" userId="4fe1b05e-6e19-4da5-a07f-f0ca8be3be01" providerId="ADAL" clId="{D0F3F956-3F6E-47C8-9C24-6F097734B215}" dt="2025-06-02T03:14:47.095" v="11695" actId="20577"/>
          <ac:spMkLst>
            <pc:docMk/>
            <pc:sldMk cId="3424146542" sldId="435"/>
            <ac:spMk id="3" creationId="{BD79CFF4-C208-9143-8F84-917407A2CC80}"/>
          </ac:spMkLst>
        </pc:spChg>
      </pc:sldChg>
      <pc:sldChg chg="modSp new mod modNotesTx">
        <pc:chgData name="Jennifer Michael" userId="4fe1b05e-6e19-4da5-a07f-f0ca8be3be01" providerId="ADAL" clId="{D0F3F956-3F6E-47C8-9C24-6F097734B215}" dt="2025-06-02T03:20:07.243" v="12898" actId="113"/>
        <pc:sldMkLst>
          <pc:docMk/>
          <pc:sldMk cId="585268345" sldId="436"/>
        </pc:sldMkLst>
        <pc:spChg chg="mod">
          <ac:chgData name="Jennifer Michael" userId="4fe1b05e-6e19-4da5-a07f-f0ca8be3be01" providerId="ADAL" clId="{D0F3F956-3F6E-47C8-9C24-6F097734B215}" dt="2025-06-02T03:17:12.514" v="12096" actId="20577"/>
          <ac:spMkLst>
            <pc:docMk/>
            <pc:sldMk cId="585268345" sldId="436"/>
            <ac:spMk id="2" creationId="{66D85ECE-7757-EB58-AF54-A2773B8E1B8B}"/>
          </ac:spMkLst>
        </pc:spChg>
        <pc:spChg chg="mod">
          <ac:chgData name="Jennifer Michael" userId="4fe1b05e-6e19-4da5-a07f-f0ca8be3be01" providerId="ADAL" clId="{D0F3F956-3F6E-47C8-9C24-6F097734B215}" dt="2025-06-02T03:19:02.306" v="12604" actId="113"/>
          <ac:spMkLst>
            <pc:docMk/>
            <pc:sldMk cId="585268345" sldId="436"/>
            <ac:spMk id="3" creationId="{F357A3A9-467D-8533-9D7D-683F3EFE043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jmichael\Downloads\Father%20Engagement%20in%20Early%20Intervention_%20Provider%20Survey(1-10).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pivotSource>
    <c:name>[Father Engagement in Early Intervention_ Provider Survey(1-10).xlsx]Sheet4!PivotTable10</c:name>
    <c:fmtId val="10"/>
  </c:pivotSource>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Professional</a:t>
            </a:r>
            <a:r>
              <a:rPr lang="en-US" baseline="0"/>
              <a:t> Roles</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ivotFmts>
      <c:pivotFmt>
        <c:idx val="0"/>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1"/>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2"/>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4"/>
        <c:spPr>
          <a:solidFill>
            <a:schemeClr val="accent1"/>
          </a:solidFill>
          <a:ln>
            <a:noFill/>
          </a:ln>
          <a:effectLst/>
        </c:spPr>
        <c:marker>
          <c:symbol val="none"/>
        </c:marker>
        <c:dLbl>
          <c:idx val="0"/>
          <c:showLegendKey val="0"/>
          <c:showVal val="0"/>
          <c:showCatName val="0"/>
          <c:showSerName val="0"/>
          <c:showPercent val="0"/>
          <c:showBubbleSize val="0"/>
          <c:extLst>
            <c:ext xmlns:c15="http://schemas.microsoft.com/office/drawing/2012/chart" uri="{CE6537A1-D6FC-4f65-9D91-7224C49458BB}"/>
          </c:extLst>
        </c:dLbl>
      </c:pivotFmt>
      <c:pivotFmt>
        <c:idx val="5"/>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
        <c:idx val="6"/>
        <c:spPr>
          <a:solidFill>
            <a:schemeClr val="accent1"/>
          </a:solidFill>
          <a:ln>
            <a:noFill/>
          </a:ln>
          <a:effectLst/>
        </c:spPr>
        <c:marker>
          <c:symbol val="none"/>
        </c:marker>
        <c:dLbl>
          <c:idx val="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extLst>
        </c:dLbl>
      </c:pivotFmt>
    </c:pivotFmts>
    <c:plotArea>
      <c:layout/>
      <c:barChart>
        <c:barDir val="col"/>
        <c:grouping val="clustered"/>
        <c:varyColors val="0"/>
        <c:ser>
          <c:idx val="0"/>
          <c:order val="0"/>
          <c:tx>
            <c:strRef>
              <c:f>Sheet4!$B$3</c:f>
              <c:strCache>
                <c:ptCount val="1"/>
                <c:pt idx="0">
                  <c:v>Total</c:v>
                </c:pt>
              </c:strCache>
            </c:strRef>
          </c:tx>
          <c:spPr>
            <a:solidFill>
              <a:schemeClr val="accent1"/>
            </a:solidFill>
            <a:ln>
              <a:noFill/>
            </a:ln>
            <a:effectLst/>
          </c:spPr>
          <c:invertIfNegative val="0"/>
          <c:cat>
            <c:strRef>
              <c:f>Sheet4!$A$4:$A$8</c:f>
              <c:strCache>
                <c:ptCount val="5"/>
                <c:pt idx="0">
                  <c:v>DT/DSP/DTA</c:v>
                </c:pt>
                <c:pt idx="1">
                  <c:v>Licensed Behavior Analyst</c:v>
                </c:pt>
                <c:pt idx="2">
                  <c:v>Licensed Mental Health Professional</c:v>
                </c:pt>
                <c:pt idx="3">
                  <c:v>Physical Therapist</c:v>
                </c:pt>
                <c:pt idx="4">
                  <c:v>Speech-Language Pathologist</c:v>
                </c:pt>
              </c:strCache>
            </c:strRef>
          </c:cat>
          <c:val>
            <c:numRef>
              <c:f>Sheet4!$B$4:$B$8</c:f>
              <c:numCache>
                <c:formatCode>General</c:formatCode>
                <c:ptCount val="5"/>
                <c:pt idx="0">
                  <c:v>3</c:v>
                </c:pt>
                <c:pt idx="1">
                  <c:v>1</c:v>
                </c:pt>
                <c:pt idx="2">
                  <c:v>1</c:v>
                </c:pt>
                <c:pt idx="3">
                  <c:v>2</c:v>
                </c:pt>
                <c:pt idx="4">
                  <c:v>3</c:v>
                </c:pt>
              </c:numCache>
            </c:numRef>
          </c:val>
          <c:extLst>
            <c:ext xmlns:c16="http://schemas.microsoft.com/office/drawing/2014/chart" uri="{C3380CC4-5D6E-409C-BE32-E72D297353CC}">
              <c16:uniqueId val="{00000000-028F-4B39-B2E8-F4D7FA782692}"/>
            </c:ext>
          </c:extLst>
        </c:ser>
        <c:dLbls>
          <c:showLegendKey val="0"/>
          <c:showVal val="0"/>
          <c:showCatName val="0"/>
          <c:showSerName val="0"/>
          <c:showPercent val="0"/>
          <c:showBubbleSize val="0"/>
        </c:dLbls>
        <c:gapWidth val="182"/>
        <c:axId val="183771599"/>
        <c:axId val="183781199"/>
      </c:barChart>
      <c:catAx>
        <c:axId val="1837715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781199"/>
        <c:crosses val="autoZero"/>
        <c:auto val="1"/>
        <c:lblAlgn val="ctr"/>
        <c:lblOffset val="100"/>
        <c:noMultiLvlLbl val="0"/>
      </c:catAx>
      <c:valAx>
        <c:axId val="18378119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77159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extLst>
    <c:ext xmlns:c14="http://schemas.microsoft.com/office/drawing/2007/8/2/chart" uri="{781A3756-C4B2-4CAC-9D66-4F8BD8637D16}">
      <c14:pivotOptions>
        <c14:dropZoneFilter val="1"/>
        <c14:dropZoneCategories val="1"/>
        <c14:dropZoneData val="1"/>
        <c14:dropZonesVisible val="1"/>
      </c14:pivotOptions>
    </c:ext>
    <c:ext xmlns:c16="http://schemas.microsoft.com/office/drawing/2014/chart" uri="{E28EC0CA-F0BB-4C9C-879D-F8772B89E7AC}">
      <c16:pivotOptions16>
        <c16:showExpandCollapseFieldButtons val="1"/>
      </c16:pivotOptions16>
    </c:ext>
  </c:extLst>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Provider Reported Father</a:t>
            </a:r>
            <a:r>
              <a:rPr lang="en-US" baseline="0"/>
              <a:t> Engagement by Activity</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bar"/>
        <c:grouping val="clustered"/>
        <c:varyColors val="0"/>
        <c:ser>
          <c:idx val="0"/>
          <c:order val="0"/>
          <c:tx>
            <c:strRef>
              <c:f>Sheet5!$B$1</c:f>
              <c:strCache>
                <c:ptCount val="1"/>
                <c:pt idx="0">
                  <c:v>EI Visits</c:v>
                </c:pt>
              </c:strCache>
            </c:strRef>
          </c:tx>
          <c:spPr>
            <a:solidFill>
              <a:schemeClr val="accent1"/>
            </a:solidFill>
            <a:ln>
              <a:noFill/>
            </a:ln>
            <a:effectLst/>
          </c:spPr>
          <c:invertIfNegative val="0"/>
          <c:cat>
            <c:strRef>
              <c:f>Sheet5!$A$2:$A$6</c:f>
              <c:strCache>
                <c:ptCount val="5"/>
                <c:pt idx="0">
                  <c:v>Always</c:v>
                </c:pt>
                <c:pt idx="1">
                  <c:v>Often</c:v>
                </c:pt>
                <c:pt idx="2">
                  <c:v>Sometimes</c:v>
                </c:pt>
                <c:pt idx="3">
                  <c:v>Rarely</c:v>
                </c:pt>
                <c:pt idx="4">
                  <c:v>Never</c:v>
                </c:pt>
              </c:strCache>
            </c:strRef>
          </c:cat>
          <c:val>
            <c:numRef>
              <c:f>Sheet5!$B$2:$B$6</c:f>
              <c:numCache>
                <c:formatCode>General</c:formatCode>
                <c:ptCount val="5"/>
                <c:pt idx="0">
                  <c:v>0</c:v>
                </c:pt>
                <c:pt idx="1">
                  <c:v>2</c:v>
                </c:pt>
                <c:pt idx="2">
                  <c:v>7</c:v>
                </c:pt>
                <c:pt idx="3">
                  <c:v>1</c:v>
                </c:pt>
                <c:pt idx="4">
                  <c:v>0</c:v>
                </c:pt>
              </c:numCache>
            </c:numRef>
          </c:val>
          <c:extLst>
            <c:ext xmlns:c16="http://schemas.microsoft.com/office/drawing/2014/chart" uri="{C3380CC4-5D6E-409C-BE32-E72D297353CC}">
              <c16:uniqueId val="{00000000-47C7-4CA9-84E9-9AB2C2D16413}"/>
            </c:ext>
          </c:extLst>
        </c:ser>
        <c:ser>
          <c:idx val="1"/>
          <c:order val="1"/>
          <c:tx>
            <c:strRef>
              <c:f>Sheet5!$C$1</c:f>
              <c:strCache>
                <c:ptCount val="1"/>
                <c:pt idx="0">
                  <c:v>Evaluation</c:v>
                </c:pt>
              </c:strCache>
            </c:strRef>
          </c:tx>
          <c:spPr>
            <a:solidFill>
              <a:schemeClr val="accent2"/>
            </a:solidFill>
            <a:ln>
              <a:noFill/>
            </a:ln>
            <a:effectLst/>
          </c:spPr>
          <c:invertIfNegative val="0"/>
          <c:cat>
            <c:strRef>
              <c:f>Sheet5!$A$2:$A$6</c:f>
              <c:strCache>
                <c:ptCount val="5"/>
                <c:pt idx="0">
                  <c:v>Always</c:v>
                </c:pt>
                <c:pt idx="1">
                  <c:v>Often</c:v>
                </c:pt>
                <c:pt idx="2">
                  <c:v>Sometimes</c:v>
                </c:pt>
                <c:pt idx="3">
                  <c:v>Rarely</c:v>
                </c:pt>
                <c:pt idx="4">
                  <c:v>Never</c:v>
                </c:pt>
              </c:strCache>
            </c:strRef>
          </c:cat>
          <c:val>
            <c:numRef>
              <c:f>Sheet5!$C$2:$C$6</c:f>
              <c:numCache>
                <c:formatCode>General</c:formatCode>
                <c:ptCount val="5"/>
                <c:pt idx="0">
                  <c:v>0</c:v>
                </c:pt>
                <c:pt idx="1">
                  <c:v>3</c:v>
                </c:pt>
                <c:pt idx="2">
                  <c:v>7</c:v>
                </c:pt>
                <c:pt idx="3">
                  <c:v>0</c:v>
                </c:pt>
                <c:pt idx="4">
                  <c:v>0</c:v>
                </c:pt>
              </c:numCache>
            </c:numRef>
          </c:val>
          <c:extLst>
            <c:ext xmlns:c16="http://schemas.microsoft.com/office/drawing/2014/chart" uri="{C3380CC4-5D6E-409C-BE32-E72D297353CC}">
              <c16:uniqueId val="{00000001-47C7-4CA9-84E9-9AB2C2D16413}"/>
            </c:ext>
          </c:extLst>
        </c:ser>
        <c:ser>
          <c:idx val="2"/>
          <c:order val="2"/>
          <c:tx>
            <c:strRef>
              <c:f>Sheet5!$D$1</c:f>
              <c:strCache>
                <c:ptCount val="1"/>
                <c:pt idx="0">
                  <c:v>IFSP Meeting</c:v>
                </c:pt>
              </c:strCache>
            </c:strRef>
          </c:tx>
          <c:spPr>
            <a:solidFill>
              <a:schemeClr val="accent3"/>
            </a:solidFill>
            <a:ln>
              <a:noFill/>
            </a:ln>
            <a:effectLst/>
          </c:spPr>
          <c:invertIfNegative val="0"/>
          <c:cat>
            <c:strRef>
              <c:f>Sheet5!$A$2:$A$6</c:f>
              <c:strCache>
                <c:ptCount val="5"/>
                <c:pt idx="0">
                  <c:v>Always</c:v>
                </c:pt>
                <c:pt idx="1">
                  <c:v>Often</c:v>
                </c:pt>
                <c:pt idx="2">
                  <c:v>Sometimes</c:v>
                </c:pt>
                <c:pt idx="3">
                  <c:v>Rarely</c:v>
                </c:pt>
                <c:pt idx="4">
                  <c:v>Never</c:v>
                </c:pt>
              </c:strCache>
            </c:strRef>
          </c:cat>
          <c:val>
            <c:numRef>
              <c:f>Sheet5!$D$2:$D$6</c:f>
              <c:numCache>
                <c:formatCode>General</c:formatCode>
                <c:ptCount val="5"/>
                <c:pt idx="0">
                  <c:v>0</c:v>
                </c:pt>
                <c:pt idx="1">
                  <c:v>1</c:v>
                </c:pt>
                <c:pt idx="2">
                  <c:v>9</c:v>
                </c:pt>
                <c:pt idx="3">
                  <c:v>0</c:v>
                </c:pt>
                <c:pt idx="4">
                  <c:v>0</c:v>
                </c:pt>
              </c:numCache>
            </c:numRef>
          </c:val>
          <c:extLst>
            <c:ext xmlns:c16="http://schemas.microsoft.com/office/drawing/2014/chart" uri="{C3380CC4-5D6E-409C-BE32-E72D297353CC}">
              <c16:uniqueId val="{00000002-47C7-4CA9-84E9-9AB2C2D16413}"/>
            </c:ext>
          </c:extLst>
        </c:ser>
        <c:ser>
          <c:idx val="3"/>
          <c:order val="3"/>
          <c:tx>
            <c:strRef>
              <c:f>Sheet5!$E$1</c:f>
              <c:strCache>
                <c:ptCount val="1"/>
                <c:pt idx="0">
                  <c:v>Communication</c:v>
                </c:pt>
              </c:strCache>
            </c:strRef>
          </c:tx>
          <c:spPr>
            <a:solidFill>
              <a:schemeClr val="accent4"/>
            </a:solidFill>
            <a:ln>
              <a:noFill/>
            </a:ln>
            <a:effectLst/>
          </c:spPr>
          <c:invertIfNegative val="0"/>
          <c:cat>
            <c:strRef>
              <c:f>Sheet5!$A$2:$A$6</c:f>
              <c:strCache>
                <c:ptCount val="5"/>
                <c:pt idx="0">
                  <c:v>Always</c:v>
                </c:pt>
                <c:pt idx="1">
                  <c:v>Often</c:v>
                </c:pt>
                <c:pt idx="2">
                  <c:v>Sometimes</c:v>
                </c:pt>
                <c:pt idx="3">
                  <c:v>Rarely</c:v>
                </c:pt>
                <c:pt idx="4">
                  <c:v>Never</c:v>
                </c:pt>
              </c:strCache>
            </c:strRef>
          </c:cat>
          <c:val>
            <c:numRef>
              <c:f>Sheet5!$E$2:$E$6</c:f>
              <c:numCache>
                <c:formatCode>General</c:formatCode>
                <c:ptCount val="5"/>
                <c:pt idx="0">
                  <c:v>0</c:v>
                </c:pt>
                <c:pt idx="1">
                  <c:v>0</c:v>
                </c:pt>
                <c:pt idx="2">
                  <c:v>7</c:v>
                </c:pt>
                <c:pt idx="3">
                  <c:v>3</c:v>
                </c:pt>
                <c:pt idx="4">
                  <c:v>0</c:v>
                </c:pt>
              </c:numCache>
            </c:numRef>
          </c:val>
          <c:extLst>
            <c:ext xmlns:c16="http://schemas.microsoft.com/office/drawing/2014/chart" uri="{C3380CC4-5D6E-409C-BE32-E72D297353CC}">
              <c16:uniqueId val="{00000003-47C7-4CA9-84E9-9AB2C2D16413}"/>
            </c:ext>
          </c:extLst>
        </c:ser>
        <c:dLbls>
          <c:showLegendKey val="0"/>
          <c:showVal val="0"/>
          <c:showCatName val="0"/>
          <c:showSerName val="0"/>
          <c:showPercent val="0"/>
          <c:showBubbleSize val="0"/>
        </c:dLbls>
        <c:gapWidth val="182"/>
        <c:axId val="183738959"/>
        <c:axId val="183748079"/>
      </c:barChart>
      <c:catAx>
        <c:axId val="18373895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748079"/>
        <c:crosses val="autoZero"/>
        <c:auto val="1"/>
        <c:lblAlgn val="ctr"/>
        <c:lblOffset val="100"/>
        <c:noMultiLvlLbl val="0"/>
      </c:catAx>
      <c:valAx>
        <c:axId val="183748079"/>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8373895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3808" tIns="46904" rIns="93808" bIns="46904" rtlCol="0"/>
          <a:lstStyle>
            <a:lvl1pPr algn="l">
              <a:defRPr sz="1200"/>
            </a:lvl1pPr>
          </a:lstStyle>
          <a:p>
            <a:endParaRPr lang="en-US" dirty="0"/>
          </a:p>
        </p:txBody>
      </p:sp>
      <p:sp>
        <p:nvSpPr>
          <p:cNvPr id="3" name="Date Placeholder 2"/>
          <p:cNvSpPr>
            <a:spLocks noGrp="1"/>
          </p:cNvSpPr>
          <p:nvPr>
            <p:ph type="dt" sz="quarter" idx="1"/>
          </p:nvPr>
        </p:nvSpPr>
        <p:spPr>
          <a:xfrm>
            <a:off x="4023092" y="0"/>
            <a:ext cx="3077739" cy="469424"/>
          </a:xfrm>
          <a:prstGeom prst="rect">
            <a:avLst/>
          </a:prstGeom>
        </p:spPr>
        <p:txBody>
          <a:bodyPr vert="horz" lIns="93808" tIns="46904" rIns="93808" bIns="46904" rtlCol="0"/>
          <a:lstStyle>
            <a:lvl1pPr algn="r">
              <a:defRPr sz="1200"/>
            </a:lvl1pPr>
          </a:lstStyle>
          <a:p>
            <a:fld id="{B7F50CCB-94B1-4B0A-BCF8-2F96EF51A256}" type="datetimeFigureOut">
              <a:rPr lang="en-US" smtClean="0"/>
              <a:pPr/>
              <a:t>6/2/2025</a:t>
            </a:fld>
            <a:endParaRPr lang="en-US" dirty="0"/>
          </a:p>
        </p:txBody>
      </p:sp>
      <p:sp>
        <p:nvSpPr>
          <p:cNvPr id="4" name="Footer Placeholder 3"/>
          <p:cNvSpPr>
            <a:spLocks noGrp="1"/>
          </p:cNvSpPr>
          <p:nvPr>
            <p:ph type="ftr" sz="quarter" idx="2"/>
          </p:nvPr>
        </p:nvSpPr>
        <p:spPr>
          <a:xfrm>
            <a:off x="0" y="8917422"/>
            <a:ext cx="3077739" cy="469424"/>
          </a:xfrm>
          <a:prstGeom prst="rect">
            <a:avLst/>
          </a:prstGeom>
        </p:spPr>
        <p:txBody>
          <a:bodyPr vert="horz" lIns="93808" tIns="46904" rIns="93808" bIns="46904" rtlCol="0" anchor="b"/>
          <a:lstStyle>
            <a:lvl1pPr algn="l">
              <a:defRPr sz="1200"/>
            </a:lvl1pPr>
          </a:lstStyle>
          <a:p>
            <a:endParaRPr lang="en-US" dirty="0"/>
          </a:p>
        </p:txBody>
      </p:sp>
      <p:sp>
        <p:nvSpPr>
          <p:cNvPr id="5" name="Slide Number Placeholder 4"/>
          <p:cNvSpPr>
            <a:spLocks noGrp="1"/>
          </p:cNvSpPr>
          <p:nvPr>
            <p:ph type="sldNum" sz="quarter" idx="3"/>
          </p:nvPr>
        </p:nvSpPr>
        <p:spPr>
          <a:xfrm>
            <a:off x="4023092" y="8917422"/>
            <a:ext cx="3077739" cy="469424"/>
          </a:xfrm>
          <a:prstGeom prst="rect">
            <a:avLst/>
          </a:prstGeom>
        </p:spPr>
        <p:txBody>
          <a:bodyPr vert="horz" lIns="93808" tIns="46904" rIns="93808" bIns="46904" rtlCol="0" anchor="b"/>
          <a:lstStyle>
            <a:lvl1pPr algn="r">
              <a:defRPr sz="1200"/>
            </a:lvl1pPr>
          </a:lstStyle>
          <a:p>
            <a:fld id="{881D7471-A358-48C3-BB75-EEB9B119FC1C}" type="slidenum">
              <a:rPr lang="en-US" smtClean="0"/>
              <a:pPr/>
              <a:t>‹#›</a:t>
            </a:fld>
            <a:endParaRPr lang="en-US" dirty="0"/>
          </a:p>
        </p:txBody>
      </p:sp>
    </p:spTree>
    <p:extLst>
      <p:ext uri="{BB962C8B-B14F-4D97-AF65-F5344CB8AC3E}">
        <p14:creationId xmlns:p14="http://schemas.microsoft.com/office/powerpoint/2010/main" val="2167600086"/>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956" userDrawn="1">
          <p15:clr>
            <a:srgbClr val="F26B43"/>
          </p15:clr>
        </p15:guide>
        <p15:guide id="2" pos="2237"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3808" tIns="46904" rIns="93808" bIns="46904" rtlCol="0"/>
          <a:lstStyle>
            <a:lvl1pPr algn="l">
              <a:defRPr sz="1200"/>
            </a:lvl1pPr>
          </a:lstStyle>
          <a:p>
            <a:endParaRPr lang="en-US" dirty="0"/>
          </a:p>
        </p:txBody>
      </p:sp>
      <p:sp>
        <p:nvSpPr>
          <p:cNvPr id="3" name="Date Placeholder 2"/>
          <p:cNvSpPr>
            <a:spLocks noGrp="1"/>
          </p:cNvSpPr>
          <p:nvPr>
            <p:ph type="dt" idx="1"/>
          </p:nvPr>
        </p:nvSpPr>
        <p:spPr>
          <a:xfrm>
            <a:off x="4023092" y="0"/>
            <a:ext cx="3077739" cy="469424"/>
          </a:xfrm>
          <a:prstGeom prst="rect">
            <a:avLst/>
          </a:prstGeom>
        </p:spPr>
        <p:txBody>
          <a:bodyPr vert="horz" lIns="93808" tIns="46904" rIns="93808" bIns="46904" rtlCol="0"/>
          <a:lstStyle>
            <a:lvl1pPr algn="r">
              <a:defRPr sz="1200"/>
            </a:lvl1pPr>
          </a:lstStyle>
          <a:p>
            <a:fld id="{DA7D45CE-4BF1-4A82-95FA-9F2C00D45C33}" type="datetimeFigureOut">
              <a:rPr lang="en-US" smtClean="0"/>
              <a:pPr/>
              <a:t>6/2/2025</a:t>
            </a:fld>
            <a:endParaRPr lang="en-US" dirty="0"/>
          </a:p>
        </p:txBody>
      </p:sp>
      <p:sp>
        <p:nvSpPr>
          <p:cNvPr id="4" name="Slide Image Placeholder 3"/>
          <p:cNvSpPr>
            <a:spLocks noGrp="1" noRot="1" noChangeAspect="1"/>
          </p:cNvSpPr>
          <p:nvPr>
            <p:ph type="sldImg" idx="2"/>
          </p:nvPr>
        </p:nvSpPr>
        <p:spPr>
          <a:xfrm>
            <a:off x="1203325" y="703263"/>
            <a:ext cx="4695825" cy="3521075"/>
          </a:xfrm>
          <a:prstGeom prst="rect">
            <a:avLst/>
          </a:prstGeom>
          <a:noFill/>
          <a:ln w="12700">
            <a:solidFill>
              <a:prstClr val="black"/>
            </a:solidFill>
          </a:ln>
        </p:spPr>
        <p:txBody>
          <a:bodyPr vert="horz" lIns="93808" tIns="46904" rIns="93808" bIns="46904" rtlCol="0" anchor="ctr"/>
          <a:lstStyle/>
          <a:p>
            <a:endParaRPr lang="en-US" dirty="0"/>
          </a:p>
        </p:txBody>
      </p:sp>
      <p:sp>
        <p:nvSpPr>
          <p:cNvPr id="5" name="Notes Placeholder 4"/>
          <p:cNvSpPr>
            <a:spLocks noGrp="1"/>
          </p:cNvSpPr>
          <p:nvPr>
            <p:ph type="body" sz="quarter" idx="3"/>
          </p:nvPr>
        </p:nvSpPr>
        <p:spPr>
          <a:xfrm>
            <a:off x="710248" y="4459526"/>
            <a:ext cx="5681980" cy="4224814"/>
          </a:xfrm>
          <a:prstGeom prst="rect">
            <a:avLst/>
          </a:prstGeom>
        </p:spPr>
        <p:txBody>
          <a:bodyPr vert="horz" lIns="93808" tIns="46904" rIns="93808" bIns="4690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69424"/>
          </a:xfrm>
          <a:prstGeom prst="rect">
            <a:avLst/>
          </a:prstGeom>
        </p:spPr>
        <p:txBody>
          <a:bodyPr vert="horz" lIns="93808" tIns="46904" rIns="93808" bIns="46904"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23092" y="8917422"/>
            <a:ext cx="3077739" cy="469424"/>
          </a:xfrm>
          <a:prstGeom prst="rect">
            <a:avLst/>
          </a:prstGeom>
        </p:spPr>
        <p:txBody>
          <a:bodyPr vert="horz" lIns="93808" tIns="46904" rIns="93808" bIns="46904" rtlCol="0" anchor="b"/>
          <a:lstStyle>
            <a:lvl1pPr algn="r">
              <a:defRPr sz="1200"/>
            </a:lvl1pPr>
          </a:lstStyle>
          <a:p>
            <a:fld id="{8E2FB70D-189E-4216-ADF0-8EDD1AE5ED33}" type="slidenum">
              <a:rPr lang="en-US" smtClean="0"/>
              <a:pPr/>
              <a:t>‹#›</a:t>
            </a:fld>
            <a:endParaRPr lang="en-US" dirty="0"/>
          </a:p>
        </p:txBody>
      </p:sp>
    </p:spTree>
    <p:extLst>
      <p:ext uri="{BB962C8B-B14F-4D97-AF65-F5344CB8AC3E}">
        <p14:creationId xmlns:p14="http://schemas.microsoft.com/office/powerpoint/2010/main" val="2226072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1</a:t>
            </a:fld>
            <a:endParaRPr lang="en-US" dirty="0"/>
          </a:p>
        </p:txBody>
      </p:sp>
    </p:spTree>
    <p:extLst>
      <p:ext uri="{BB962C8B-B14F-4D97-AF65-F5344CB8AC3E}">
        <p14:creationId xmlns:p14="http://schemas.microsoft.com/office/powerpoint/2010/main" val="1500230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capstone project has evolved over several years, shaped by my personal and professional experiences—as a mother, member of a leadership team, and a learner. </a:t>
            </a:r>
          </a:p>
          <a:p>
            <a:r>
              <a:rPr lang="en-US" dirty="0"/>
              <a:t>What started as quiet observations became a growing awareness, and ultimately, a call to action.</a:t>
            </a:r>
          </a:p>
          <a:p>
            <a:endParaRPr lang="en-US" dirty="0"/>
          </a:p>
          <a:p>
            <a:r>
              <a:rPr lang="en-US" dirty="0"/>
              <a:t>In my role as a leader, I’ve had the unique opportunity to attend team meetings across different regions. These meetings revealed something subtle, but significant. While the conversations were never inappropriate or harmful, there were noticeable differences in the way teams spoke about families—and particularly, in how they spoke about mothers and fathers. The tone, the focus, and even the assumptions varied.</a:t>
            </a:r>
          </a:p>
          <a:p>
            <a:r>
              <a:rPr lang="en-US" dirty="0"/>
              <a:t>One recurring theme was around caregiver contact. When families were hard to reach or slow to engage, problem-solving would begin—yet often, only one caregiver was considered. Typically, the mother is listed as the first or "primary" contact, and in many cases, that’s where communication efforts stopped. Fathers were not being contacted. Not intentionally excluded, but not intentionally included either.</a:t>
            </a:r>
          </a:p>
          <a:p>
            <a:r>
              <a:rPr lang="en-US" dirty="0"/>
              <a:t>This quiet gap came into sharper focus during a provider meeting last year. A father had filed a formal complaint, expressing deep disappointment that no one from the EI team had reached out to him. He felt invisible, disregarded, and disrespected—like his role and rights as a parent simply didn’t matter.</a:t>
            </a:r>
          </a:p>
          <a:p>
            <a:endParaRPr lang="en-US" dirty="0"/>
          </a:p>
          <a:p>
            <a:r>
              <a:rPr lang="en-US" dirty="0"/>
              <a:t>Then, my personal life brought this issue home. When my own child began receiving professional services, I witnessed the same pattern. My husband, an equally invested parent, had to ask multiple times to be added to communications. When he created his own account in the family communication app, we were asked to delete it and share one login instead. It was clear: the system wasn’t designed to include both parents—it defaulted to one.</a:t>
            </a:r>
          </a:p>
          <a:p>
            <a:endParaRPr lang="en-US" dirty="0"/>
          </a:p>
          <a:p>
            <a:r>
              <a:rPr lang="en-US" dirty="0"/>
              <a:t>Through coursework and dialogue with leaders in the field like Dr. Mary Beth Bruder, I encountered research that examined the relationship between provider training and their confidence and competence in implementing practices. The gap was wide. Even when providers had access to professional development, it didn’t always translate into comfort or consistency in practice. That insight was a turning point—showing me that solving this problem isn’t just about raising awareness, it’s about building capacity. This project is about shining a light on these quiet oversights and asking, “What would it look like if father inclusion wasn’t just possible, but prioritized?” It’s about recognizing that engaging fathers doesn’t just support equity—it supports better outcomes for children.</a:t>
            </a:r>
          </a:p>
        </p:txBody>
      </p:sp>
      <p:sp>
        <p:nvSpPr>
          <p:cNvPr id="4" name="Slide Number Placeholder 3"/>
          <p:cNvSpPr>
            <a:spLocks noGrp="1"/>
          </p:cNvSpPr>
          <p:nvPr>
            <p:ph type="sldNum" sz="quarter" idx="5"/>
          </p:nvPr>
        </p:nvSpPr>
        <p:spPr/>
        <p:txBody>
          <a:bodyPr/>
          <a:lstStyle/>
          <a:p>
            <a:fld id="{8E2FB70D-189E-4216-ADF0-8EDD1AE5ED33}" type="slidenum">
              <a:rPr lang="en-US" smtClean="0"/>
              <a:pPr/>
              <a:t>2</a:t>
            </a:fld>
            <a:endParaRPr lang="en-US" dirty="0"/>
          </a:p>
        </p:txBody>
      </p:sp>
    </p:spTree>
    <p:extLst>
      <p:ext uri="{BB962C8B-B14F-4D97-AF65-F5344CB8AC3E}">
        <p14:creationId xmlns:p14="http://schemas.microsoft.com/office/powerpoint/2010/main" val="38000751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capstone is designed with three major goals, all leading to one outcome: increased engagement o fathers in EI by improving provider practices, revising documentation and processes and by offering targeted professional development. </a:t>
            </a:r>
          </a:p>
        </p:txBody>
      </p:sp>
      <p:sp>
        <p:nvSpPr>
          <p:cNvPr id="4" name="Slide Number Placeholder 3"/>
          <p:cNvSpPr>
            <a:spLocks noGrp="1"/>
          </p:cNvSpPr>
          <p:nvPr>
            <p:ph type="sldNum" sz="quarter" idx="5"/>
          </p:nvPr>
        </p:nvSpPr>
        <p:spPr/>
        <p:txBody>
          <a:bodyPr/>
          <a:lstStyle/>
          <a:p>
            <a:fld id="{8E2FB70D-189E-4216-ADF0-8EDD1AE5ED33}" type="slidenum">
              <a:rPr lang="en-US" smtClean="0"/>
              <a:pPr/>
              <a:t>3</a:t>
            </a:fld>
            <a:endParaRPr lang="en-US" dirty="0"/>
          </a:p>
        </p:txBody>
      </p:sp>
    </p:spTree>
    <p:extLst>
      <p:ext uri="{BB962C8B-B14F-4D97-AF65-F5344CB8AC3E}">
        <p14:creationId xmlns:p14="http://schemas.microsoft.com/office/powerpoint/2010/main" val="2908699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key points</a:t>
            </a:r>
          </a:p>
          <a:p>
            <a:r>
              <a:rPr lang="en-US" dirty="0"/>
              <a:t>As part of my capstone, I dug into some of the existing research regarding father engagement and the impact on outcomes. </a:t>
            </a:r>
          </a:p>
          <a:p>
            <a:r>
              <a:rPr lang="en-US" dirty="0"/>
              <a:t>Father involvement – associated with positive early learning outcomes-improved language and cog development, positive peer relationships.  Fathering practices are highly variable by culture- manifested in many ways.  One of which is how one views/understands the world. Culture affects beliefs fathers have about children, their own roles and parenting behaviors. </a:t>
            </a:r>
          </a:p>
          <a:p>
            <a:endParaRPr lang="en-US" dirty="0"/>
          </a:p>
          <a:p>
            <a:r>
              <a:rPr lang="en-US" dirty="0"/>
              <a:t> In one study completed in 2017, it is noted that there is emerging evidence regarding the positive impact of father involvement during EI services. One study aimed to explore EI provider perception of the importance of father engagement. The study suggested that there is a disconnect between provider perception of father’s impact on child development compared with their perceptions as fathers as targets for EI services. The voices of fathers themselves were not utilized in this study – important to address and include in future exploration.</a:t>
            </a:r>
          </a:p>
          <a:p>
            <a:endParaRPr lang="en-US" dirty="0"/>
          </a:p>
          <a:p>
            <a:r>
              <a:rPr lang="en-US" dirty="0"/>
              <a:t>The second study that acted as backbone for this capstone development was another completed in 2021 regarding provider attitudes regarding father involvement in EI. This study revealed impact of father involvement across 17 themes defined by 3 major categories. Most interestingly in this study, one question led to the identification of 12 subthemes regarding how providers believe father involvement can be increased. (It is not in my hands, A systems level approach, and direct intervention by providers)</a:t>
            </a:r>
          </a:p>
          <a:p>
            <a:endParaRPr lang="en-US" dirty="0"/>
          </a:p>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4</a:t>
            </a:fld>
            <a:endParaRPr lang="en-US" dirty="0"/>
          </a:p>
        </p:txBody>
      </p:sp>
    </p:spTree>
    <p:extLst>
      <p:ext uri="{BB962C8B-B14F-4D97-AF65-F5344CB8AC3E}">
        <p14:creationId xmlns:p14="http://schemas.microsoft.com/office/powerpoint/2010/main" val="12641589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pPr defTabSz="938083">
              <a:defRPr/>
            </a:pPr>
            <a:r>
              <a:rPr lang="en-US" dirty="0"/>
              <a:t>There are three goals associated with the desired outcome of my capstone.</a:t>
            </a:r>
          </a:p>
          <a:p>
            <a:endParaRPr lang="en-US" dirty="0"/>
          </a:p>
          <a:p>
            <a:r>
              <a:rPr lang="en-US" dirty="0"/>
              <a:t>By January 2026, review and revise all relevant Birth to 3 documentation to identify and eliminate language or processes that may exclude fathers and propose revisions to the OEC or implement changes on agency specific forms/processes. </a:t>
            </a:r>
          </a:p>
          <a:p>
            <a:r>
              <a:rPr lang="en-US" dirty="0"/>
              <a:t>By November 2025, develop and deliver professional development targeting father engagement to at least 2 regional teams, with 80% of EI providers showing increased confidence in engaging fathers based on pre- and post-survey results.</a:t>
            </a:r>
          </a:p>
          <a:p>
            <a:r>
              <a:rPr lang="en-US" dirty="0"/>
              <a:t>By June 2026, evaluate changes in father engagement by comparting pre- and post- intervention data (participation rates, provider feedback, family input) to assess the effectiveness of training and revised practices.</a:t>
            </a:r>
          </a:p>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5</a:t>
            </a:fld>
            <a:endParaRPr lang="en-US" dirty="0"/>
          </a:p>
        </p:txBody>
      </p:sp>
    </p:spTree>
    <p:extLst>
      <p:ext uri="{BB962C8B-B14F-4D97-AF65-F5344CB8AC3E}">
        <p14:creationId xmlns:p14="http://schemas.microsoft.com/office/powerpoint/2010/main" val="4104190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goal is to identify and address any barriers in forms, documentation and processes that may limit father inclusion.</a:t>
            </a:r>
          </a:p>
          <a:p>
            <a:endParaRPr lang="en-US" dirty="0"/>
          </a:p>
          <a:p>
            <a:r>
              <a:rPr lang="en-US" dirty="0"/>
              <a:t>To accomplish this goal, I have begun to collect and analyze program level and system forms, family assessments and documentation processes to evaluate whether they prompt father specific-information. </a:t>
            </a:r>
          </a:p>
          <a:p>
            <a:r>
              <a:rPr lang="en-US" dirty="0"/>
              <a:t>This activity will support developing a summary of any patterns that default to a single caregiver. I will complete a map of the family intake process at all levels to identify specifically where and how fathers are, or are not, included from referral to exit. </a:t>
            </a:r>
          </a:p>
          <a:p>
            <a:endParaRPr lang="en-US" dirty="0"/>
          </a:p>
          <a:p>
            <a:r>
              <a:rPr lang="en-US" dirty="0"/>
              <a:t>In order to uncover potential improvements from the lens of fathers and providers, I have distributed written surveys via Google Forms to understand how current forms and processes shape engagement at all levels. </a:t>
            </a:r>
          </a:p>
          <a:p>
            <a:endParaRPr lang="en-US" dirty="0"/>
          </a:p>
          <a:p>
            <a:r>
              <a:rPr lang="en-US" dirty="0"/>
              <a:t>The provider survey was developed after a literature review of 2 different research articles.</a:t>
            </a:r>
          </a:p>
          <a:p>
            <a:pPr marL="234521" indent="-234521">
              <a:buAutoNum type="arabicPeriod"/>
            </a:pPr>
            <a:r>
              <a:rPr lang="en-US" dirty="0"/>
              <a:t>Understanding Provider Attitudes Regarding Father Involvement in Early Intervention</a:t>
            </a:r>
          </a:p>
          <a:p>
            <a:pPr marL="234521" indent="-234521">
              <a:buAutoNum type="arabicPeriod"/>
            </a:pPr>
            <a:r>
              <a:rPr lang="en-US" dirty="0"/>
              <a:t>Father Involvement: Exploring the Gap Between Service Provider’s Perceptions and Practices</a:t>
            </a:r>
          </a:p>
          <a:p>
            <a:endParaRPr lang="en-US" dirty="0"/>
          </a:p>
          <a:p>
            <a:r>
              <a:rPr lang="en-US" dirty="0"/>
              <a:t>As a program with approximately 1,000 families enrolled, I hope to gain at least a survey size of 10% from each group to mirror the lead agency standard when conducting data verifications. </a:t>
            </a:r>
          </a:p>
          <a:p>
            <a:endParaRPr lang="en-US" dirty="0"/>
          </a:p>
          <a:p>
            <a:r>
              <a:rPr lang="en-US" dirty="0"/>
              <a:t>All surveys have not yet been completed, but I have included the preliminary data. (Next slide)</a:t>
            </a:r>
          </a:p>
        </p:txBody>
      </p:sp>
      <p:sp>
        <p:nvSpPr>
          <p:cNvPr id="4" name="Slide Number Placeholder 3"/>
          <p:cNvSpPr>
            <a:spLocks noGrp="1"/>
          </p:cNvSpPr>
          <p:nvPr>
            <p:ph type="sldNum" sz="quarter" idx="5"/>
          </p:nvPr>
        </p:nvSpPr>
        <p:spPr/>
        <p:txBody>
          <a:bodyPr/>
          <a:lstStyle/>
          <a:p>
            <a:fld id="{8E2FB70D-189E-4216-ADF0-8EDD1AE5ED33}" type="slidenum">
              <a:rPr lang="en-US" smtClean="0"/>
              <a:pPr/>
              <a:t>6</a:t>
            </a:fld>
            <a:endParaRPr lang="en-US" dirty="0"/>
          </a:p>
        </p:txBody>
      </p:sp>
    </p:spTree>
    <p:extLst>
      <p:ext uri="{BB962C8B-B14F-4D97-AF65-F5344CB8AC3E}">
        <p14:creationId xmlns:p14="http://schemas.microsoft.com/office/powerpoint/2010/main" val="3261802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accomplish this goal, I have begun to collect and analyze program level and system forms, family assessments and documentation processes to evaluate whether they prompt father specific-information. </a:t>
            </a:r>
          </a:p>
          <a:p>
            <a:r>
              <a:rPr lang="en-US" dirty="0"/>
              <a:t>This activity will support developing a summary of any patterns that default to a single caregiver. I will complete a map of the family intake process at all levels to identify specifically where and how fathers are, or are not, included from referral to exit. </a:t>
            </a:r>
          </a:p>
          <a:p>
            <a:endParaRPr lang="en-US" dirty="0"/>
          </a:p>
          <a:p>
            <a:r>
              <a:rPr lang="en-US" dirty="0"/>
              <a:t>In order to uncover potential improvements from the lens of fathers and providers, I have distributed written surveys via Google Forms to understand how current forms and processes shape engagement at all levels. </a:t>
            </a:r>
          </a:p>
          <a:p>
            <a:endParaRPr lang="en-US" dirty="0"/>
          </a:p>
          <a:p>
            <a:r>
              <a:rPr lang="en-US" dirty="0"/>
              <a:t>The provider survey was developed after a literature review of 2 different research articles.</a:t>
            </a:r>
          </a:p>
          <a:p>
            <a:pPr marL="234521" indent="-234521">
              <a:buAutoNum type="arabicPeriod"/>
            </a:pPr>
            <a:r>
              <a:rPr lang="en-US" dirty="0"/>
              <a:t>Understanding Provider Attitudes Regarding Father Involvement in Early Intervention</a:t>
            </a:r>
          </a:p>
          <a:p>
            <a:pPr marL="234521" indent="-234521">
              <a:buAutoNum type="arabicPeriod"/>
            </a:pPr>
            <a:r>
              <a:rPr lang="en-US" dirty="0"/>
              <a:t>Father Involvement: Exploring the Gap Between Service Provider’s Perceptions and Practices</a:t>
            </a:r>
          </a:p>
          <a:p>
            <a:endParaRPr lang="en-US" dirty="0"/>
          </a:p>
          <a:p>
            <a:r>
              <a:rPr lang="en-US" dirty="0"/>
              <a:t>As a program with approximately 1,000 families enrolled, I hope to gain at least a survey size of 10% from each group to mirror the lead agency standard when conducting data verifications. </a:t>
            </a:r>
          </a:p>
          <a:p>
            <a:endParaRPr lang="en-US" dirty="0"/>
          </a:p>
          <a:p>
            <a:r>
              <a:rPr lang="en-US" dirty="0"/>
              <a:t>All surveys have not yet been completed, but I have included the preliminary data. (Next slide)</a:t>
            </a:r>
          </a:p>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7</a:t>
            </a:fld>
            <a:endParaRPr lang="en-US" dirty="0"/>
          </a:p>
        </p:txBody>
      </p:sp>
    </p:spTree>
    <p:extLst>
      <p:ext uri="{BB962C8B-B14F-4D97-AF65-F5344CB8AC3E}">
        <p14:creationId xmlns:p14="http://schemas.microsoft.com/office/powerpoint/2010/main" val="370722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8</a:t>
            </a:fld>
            <a:endParaRPr lang="en-US" dirty="0"/>
          </a:p>
        </p:txBody>
      </p:sp>
    </p:spTree>
    <p:extLst>
      <p:ext uri="{BB962C8B-B14F-4D97-AF65-F5344CB8AC3E}">
        <p14:creationId xmlns:p14="http://schemas.microsoft.com/office/powerpoint/2010/main" val="33868080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supports what both research articles suggest: Confidence is more likely influenced by training and support, not just experience alone.</a:t>
            </a:r>
          </a:p>
          <a:p>
            <a:r>
              <a:rPr lang="en-US" dirty="0"/>
              <a:t>No respondents have had any formal training regarding engaging fathers. </a:t>
            </a:r>
          </a:p>
          <a:p>
            <a:endParaRPr lang="en-US" dirty="0"/>
          </a:p>
          <a:p>
            <a:r>
              <a:rPr lang="en-US" dirty="0"/>
              <a:t>SLPs show a higher trend toward confidence with experience. </a:t>
            </a:r>
          </a:p>
        </p:txBody>
      </p:sp>
      <p:sp>
        <p:nvSpPr>
          <p:cNvPr id="4" name="Slide Number Placeholder 3"/>
          <p:cNvSpPr>
            <a:spLocks noGrp="1"/>
          </p:cNvSpPr>
          <p:nvPr>
            <p:ph type="sldNum" sz="quarter" idx="5"/>
          </p:nvPr>
        </p:nvSpPr>
        <p:spPr/>
        <p:txBody>
          <a:bodyPr/>
          <a:lstStyle/>
          <a:p>
            <a:fld id="{8E2FB70D-189E-4216-ADF0-8EDD1AE5ED33}" type="slidenum">
              <a:rPr lang="en-US" smtClean="0"/>
              <a:pPr/>
              <a:t>9</a:t>
            </a:fld>
            <a:endParaRPr lang="en-US" dirty="0"/>
          </a:p>
        </p:txBody>
      </p:sp>
    </p:spTree>
    <p:extLst>
      <p:ext uri="{BB962C8B-B14F-4D97-AF65-F5344CB8AC3E}">
        <p14:creationId xmlns:p14="http://schemas.microsoft.com/office/powerpoint/2010/main" val="1182889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directly aligns with research showing providers lack training. </a:t>
            </a:r>
          </a:p>
          <a:p>
            <a:endParaRPr lang="en-US" dirty="0"/>
          </a:p>
          <a:p>
            <a:r>
              <a:rPr lang="en-US" dirty="0"/>
              <a:t>This illustrates underlying belief systems or gender role dynamics – which also matches themes identified in both research articles</a:t>
            </a:r>
          </a:p>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10</a:t>
            </a:fld>
            <a:endParaRPr lang="en-US" dirty="0"/>
          </a:p>
        </p:txBody>
      </p:sp>
    </p:spTree>
    <p:extLst>
      <p:ext uri="{BB962C8B-B14F-4D97-AF65-F5344CB8AC3E}">
        <p14:creationId xmlns:p14="http://schemas.microsoft.com/office/powerpoint/2010/main" val="33418678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Sometimes dominates all categories- consistent but not robust engagement</a:t>
            </a:r>
          </a:p>
          <a:p>
            <a:endParaRPr lang="en-US" dirty="0"/>
          </a:p>
          <a:p>
            <a:r>
              <a:rPr lang="en-US" dirty="0"/>
              <a:t>Evaluations show slightly more often</a:t>
            </a:r>
          </a:p>
          <a:p>
            <a:endParaRPr lang="en-US" dirty="0"/>
          </a:p>
          <a:p>
            <a:r>
              <a:rPr lang="en-US" dirty="0"/>
              <a:t>Targeted efforts during non-evaluation/assessment activities could boost consistency in engagement</a:t>
            </a:r>
          </a:p>
          <a:p>
            <a:r>
              <a:rPr lang="en-US" dirty="0"/>
              <a:t> (What is different for those activities?) </a:t>
            </a:r>
          </a:p>
          <a:p>
            <a:endParaRPr lang="en-US" dirty="0"/>
          </a:p>
          <a:p>
            <a:r>
              <a:rPr lang="en-US" dirty="0"/>
              <a:t>Least engagement is seen in outside communication</a:t>
            </a:r>
          </a:p>
          <a:p>
            <a:endParaRPr lang="en-US" dirty="0"/>
          </a:p>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11</a:t>
            </a:fld>
            <a:endParaRPr lang="en-US" dirty="0"/>
          </a:p>
        </p:txBody>
      </p:sp>
    </p:spTree>
    <p:extLst>
      <p:ext uri="{BB962C8B-B14F-4D97-AF65-F5344CB8AC3E}">
        <p14:creationId xmlns:p14="http://schemas.microsoft.com/office/powerpoint/2010/main" val="22879716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were 9 referrals during the first week of April in which the evaluations have occurred. Out of those 9, 4 of them had fathers that participated in the evaluation process. 2 – unclear as report is not yet complete.</a:t>
            </a:r>
          </a:p>
          <a:p>
            <a:endParaRPr lang="en-US" dirty="0"/>
          </a:p>
          <a:p>
            <a:r>
              <a:rPr lang="en-US" dirty="0"/>
              <a:t>IFSP meetings: 2 IFSP meetings had fathers participate out of the 9.</a:t>
            </a:r>
          </a:p>
          <a:p>
            <a:endParaRPr lang="en-US" dirty="0"/>
          </a:p>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12</a:t>
            </a:fld>
            <a:endParaRPr lang="en-US" dirty="0"/>
          </a:p>
        </p:txBody>
      </p:sp>
    </p:spTree>
    <p:extLst>
      <p:ext uri="{BB962C8B-B14F-4D97-AF65-F5344CB8AC3E}">
        <p14:creationId xmlns:p14="http://schemas.microsoft.com/office/powerpoint/2010/main" val="1077318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Fathers are sometimes not listed on Page 1 of the IFSP, even when they are involved. </a:t>
            </a:r>
          </a:p>
          <a:p>
            <a:endParaRPr lang="en-US" dirty="0"/>
          </a:p>
          <a:p>
            <a:r>
              <a:rPr lang="en-US" dirty="0"/>
              <a:t>No fathers out of this group were living in a second home. </a:t>
            </a:r>
          </a:p>
          <a:p>
            <a:endParaRPr lang="en-US" dirty="0"/>
          </a:p>
          <a:p>
            <a:r>
              <a:rPr lang="en-US" dirty="0"/>
              <a:t>For one family, the father was listed on the initial referral and not mentioned </a:t>
            </a:r>
            <a:r>
              <a:rPr lang="en-US" b="1" dirty="0"/>
              <a:t>anywhere</a:t>
            </a:r>
            <a:r>
              <a:rPr lang="en-US" dirty="0"/>
              <a:t> throughout the rest of the documentation. </a:t>
            </a:r>
          </a:p>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13</a:t>
            </a:fld>
            <a:endParaRPr lang="en-US" dirty="0"/>
          </a:p>
        </p:txBody>
      </p:sp>
    </p:spTree>
    <p:extLst>
      <p:ext uri="{BB962C8B-B14F-4D97-AF65-F5344CB8AC3E}">
        <p14:creationId xmlns:p14="http://schemas.microsoft.com/office/powerpoint/2010/main" val="36302827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14</a:t>
            </a:fld>
            <a:endParaRPr lang="en-US" dirty="0"/>
          </a:p>
        </p:txBody>
      </p:sp>
    </p:spTree>
    <p:extLst>
      <p:ext uri="{BB962C8B-B14F-4D97-AF65-F5344CB8AC3E}">
        <p14:creationId xmlns:p14="http://schemas.microsoft.com/office/powerpoint/2010/main" val="21636808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second goal of my capstone is to build early intervention provider capacity to engage both caregivers equitably, with a focus on deepening knowledge of importance of father involvement. </a:t>
            </a:r>
          </a:p>
          <a:p>
            <a:endParaRPr lang="en-US" dirty="0"/>
          </a:p>
          <a:p>
            <a:r>
              <a:rPr lang="en-US" dirty="0"/>
              <a:t>A written survey was sent to two regional teams to identify gaps in knowledge, confidence, and strategies currently being utilized for engaging fathers. </a:t>
            </a:r>
          </a:p>
          <a:p>
            <a:r>
              <a:rPr lang="en-US" dirty="0"/>
              <a:t>The survey was developed based on a review of current literature on father involvement in early childhood and early intervention. </a:t>
            </a:r>
          </a:p>
          <a:p>
            <a:endParaRPr lang="en-US" dirty="0"/>
          </a:p>
          <a:p>
            <a:r>
              <a:rPr lang="en-US" dirty="0"/>
              <a:t> </a:t>
            </a:r>
          </a:p>
          <a:p>
            <a:r>
              <a:rPr lang="en-US" dirty="0"/>
              <a:t>Literature review</a:t>
            </a:r>
          </a:p>
          <a:p>
            <a:r>
              <a:rPr lang="en-US" dirty="0"/>
              <a:t>Explore existing models and training</a:t>
            </a:r>
          </a:p>
          <a:p>
            <a:r>
              <a:rPr lang="en-US" dirty="0"/>
              <a:t>Assessment of needs and current attitudes/behaviors</a:t>
            </a:r>
          </a:p>
          <a:p>
            <a:r>
              <a:rPr lang="en-US" dirty="0"/>
              <a:t>Develop training module for EI providers</a:t>
            </a:r>
          </a:p>
          <a:p>
            <a:r>
              <a:rPr lang="en-US" dirty="0"/>
              <a:t>Assess for impact</a:t>
            </a:r>
          </a:p>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15</a:t>
            </a:fld>
            <a:endParaRPr lang="en-US" dirty="0"/>
          </a:p>
        </p:txBody>
      </p:sp>
    </p:spTree>
    <p:extLst>
      <p:ext uri="{BB962C8B-B14F-4D97-AF65-F5344CB8AC3E}">
        <p14:creationId xmlns:p14="http://schemas.microsoft.com/office/powerpoint/2010/main" val="14169295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51781" indent="-351781">
              <a:lnSpc>
                <a:spcPct val="115000"/>
              </a:lnSpc>
              <a:buFont typeface="+mj-lt"/>
              <a:buAutoNum type="arabicPeriod"/>
            </a:pPr>
            <a:r>
              <a:rPr lang="en-US" kern="100" dirty="0">
                <a:latin typeface="Aptos" panose="020B0004020202020204" pitchFamily="34" charset="0"/>
                <a:ea typeface="Aptos" panose="020B0004020202020204" pitchFamily="34" charset="0"/>
                <a:cs typeface="Times New Roman" panose="02020603050405020304" pitchFamily="18" charset="0"/>
              </a:rPr>
              <a:t>Conduct a needs assessment (via written survey) with EI providers on two regional teams to identify gaps in knowledge, confidence, and strategies for engaging fathers.</a:t>
            </a:r>
          </a:p>
          <a:p>
            <a:pPr marL="351781" indent="-351781">
              <a:lnSpc>
                <a:spcPct val="115000"/>
              </a:lnSpc>
              <a:buFont typeface="+mj-lt"/>
              <a:buAutoNum type="arabicPeriod"/>
            </a:pPr>
            <a:r>
              <a:rPr lang="en-US" kern="100" dirty="0">
                <a:latin typeface="Aptos" panose="020B0004020202020204" pitchFamily="34" charset="0"/>
                <a:ea typeface="Aptos" panose="020B0004020202020204" pitchFamily="34" charset="0"/>
                <a:cs typeface="Times New Roman" panose="02020603050405020304" pitchFamily="18" charset="0"/>
              </a:rPr>
              <a:t>Review current literature on father involvement in early childhood and early intervention as it relates to improved outcomes for children &amp; families.</a:t>
            </a:r>
          </a:p>
          <a:p>
            <a:pPr marL="351781" indent="-351781">
              <a:lnSpc>
                <a:spcPct val="115000"/>
              </a:lnSpc>
              <a:buFont typeface="+mj-lt"/>
              <a:buAutoNum type="arabicPeriod"/>
            </a:pPr>
            <a:r>
              <a:rPr lang="en-US" kern="100" dirty="0">
                <a:latin typeface="Aptos" panose="020B0004020202020204" pitchFamily="34" charset="0"/>
                <a:ea typeface="Aptos" panose="020B0004020202020204" pitchFamily="34" charset="0"/>
                <a:cs typeface="Times New Roman" panose="02020603050405020304" pitchFamily="18" charset="0"/>
              </a:rPr>
              <a:t>Design a training module that includes: </a:t>
            </a:r>
          </a:p>
          <a:p>
            <a:pPr marL="762192" lvl="1" indent="-293151">
              <a:lnSpc>
                <a:spcPct val="115000"/>
              </a:lnSpc>
              <a:buFont typeface="+mj-lt"/>
              <a:buAutoNum type="alphaLcPeriod"/>
            </a:pPr>
            <a:r>
              <a:rPr lang="en-US" kern="100" dirty="0">
                <a:latin typeface="Aptos" panose="020B0004020202020204" pitchFamily="34" charset="0"/>
                <a:ea typeface="Aptos" panose="020B0004020202020204" pitchFamily="34" charset="0"/>
                <a:cs typeface="Times New Roman" panose="02020603050405020304" pitchFamily="18" charset="0"/>
              </a:rPr>
              <a:t>Importance of father involvement in EI</a:t>
            </a:r>
          </a:p>
          <a:p>
            <a:pPr marL="762192" lvl="1" indent="-293151">
              <a:lnSpc>
                <a:spcPct val="115000"/>
              </a:lnSpc>
              <a:buFont typeface="+mj-lt"/>
              <a:buAutoNum type="alphaLcPeriod"/>
            </a:pPr>
            <a:r>
              <a:rPr lang="en-US" kern="100" dirty="0">
                <a:latin typeface="Aptos" panose="020B0004020202020204" pitchFamily="34" charset="0"/>
                <a:ea typeface="Aptos" panose="020B0004020202020204" pitchFamily="34" charset="0"/>
                <a:cs typeface="Times New Roman" panose="02020603050405020304" pitchFamily="18" charset="0"/>
              </a:rPr>
              <a:t>Common provider biases and barriers</a:t>
            </a:r>
          </a:p>
          <a:p>
            <a:pPr marL="762192" lvl="1" indent="-293151">
              <a:lnSpc>
                <a:spcPct val="115000"/>
              </a:lnSpc>
              <a:buFont typeface="+mj-lt"/>
              <a:buAutoNum type="alphaLcPeriod"/>
            </a:pPr>
            <a:r>
              <a:rPr lang="en-US" kern="100" dirty="0">
                <a:latin typeface="Aptos" panose="020B0004020202020204" pitchFamily="34" charset="0"/>
                <a:ea typeface="Aptos" panose="020B0004020202020204" pitchFamily="34" charset="0"/>
                <a:cs typeface="Times New Roman" panose="02020603050405020304" pitchFamily="18" charset="0"/>
              </a:rPr>
              <a:t>Communication strategies to engage fathers</a:t>
            </a:r>
          </a:p>
          <a:p>
            <a:pPr marL="762192" lvl="1" indent="-293151">
              <a:lnSpc>
                <a:spcPct val="115000"/>
              </a:lnSpc>
              <a:spcAft>
                <a:spcPts val="821"/>
              </a:spcAft>
              <a:buFont typeface="+mj-lt"/>
              <a:buAutoNum type="alphaLcPeriod"/>
            </a:pPr>
            <a:r>
              <a:rPr lang="en-US" kern="100" dirty="0">
                <a:latin typeface="Aptos" panose="020B0004020202020204" pitchFamily="34" charset="0"/>
                <a:ea typeface="Aptos" panose="020B0004020202020204" pitchFamily="34" charset="0"/>
                <a:cs typeface="Times New Roman" panose="02020603050405020304" pitchFamily="18" charset="0"/>
              </a:rPr>
              <a:t>Real-life scenarios and role play opportunities</a:t>
            </a:r>
          </a:p>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16</a:t>
            </a:fld>
            <a:endParaRPr lang="en-US" dirty="0"/>
          </a:p>
        </p:txBody>
      </p:sp>
    </p:spTree>
    <p:extLst>
      <p:ext uri="{BB962C8B-B14F-4D97-AF65-F5344CB8AC3E}">
        <p14:creationId xmlns:p14="http://schemas.microsoft.com/office/powerpoint/2010/main" val="42346223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r>
              <a:rPr lang="en-US" dirty="0"/>
              <a:t>https://deardadtour.org/the-tour-2025/ </a:t>
            </a:r>
          </a:p>
          <a:p>
            <a:endParaRPr lang="en-US" dirty="0"/>
          </a:p>
          <a:p>
            <a:r>
              <a:rPr lang="en-US" dirty="0"/>
              <a:t>Fixing Fathers Inc. – committed to reunifying fathers back into child’s life</a:t>
            </a:r>
          </a:p>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17</a:t>
            </a:fld>
            <a:endParaRPr lang="en-US" dirty="0"/>
          </a:p>
        </p:txBody>
      </p:sp>
    </p:spTree>
    <p:extLst>
      <p:ext uri="{BB962C8B-B14F-4D97-AF65-F5344CB8AC3E}">
        <p14:creationId xmlns:p14="http://schemas.microsoft.com/office/powerpoint/2010/main" val="16759654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and share more</a:t>
            </a:r>
          </a:p>
        </p:txBody>
      </p:sp>
      <p:sp>
        <p:nvSpPr>
          <p:cNvPr id="4" name="Slide Number Placeholder 3"/>
          <p:cNvSpPr>
            <a:spLocks noGrp="1"/>
          </p:cNvSpPr>
          <p:nvPr>
            <p:ph type="sldNum" sz="quarter" idx="5"/>
          </p:nvPr>
        </p:nvSpPr>
        <p:spPr/>
        <p:txBody>
          <a:bodyPr/>
          <a:lstStyle/>
          <a:p>
            <a:fld id="{8E2FB70D-189E-4216-ADF0-8EDD1AE5ED33}" type="slidenum">
              <a:rPr lang="en-US" smtClean="0"/>
              <a:pPr/>
              <a:t>18</a:t>
            </a:fld>
            <a:endParaRPr lang="en-US" dirty="0"/>
          </a:p>
        </p:txBody>
      </p:sp>
    </p:spTree>
    <p:extLst>
      <p:ext uri="{BB962C8B-B14F-4D97-AF65-F5344CB8AC3E}">
        <p14:creationId xmlns:p14="http://schemas.microsoft.com/office/powerpoint/2010/main" val="12539906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and final goal of my capstone is to evaluate the impact of revised documentation and practices and provider training on father participation in EI services.</a:t>
            </a:r>
          </a:p>
          <a:p>
            <a:endParaRPr lang="en-US" dirty="0"/>
          </a:p>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19</a:t>
            </a:fld>
            <a:endParaRPr lang="en-US" dirty="0"/>
          </a:p>
        </p:txBody>
      </p:sp>
    </p:spTree>
    <p:extLst>
      <p:ext uri="{BB962C8B-B14F-4D97-AF65-F5344CB8AC3E}">
        <p14:creationId xmlns:p14="http://schemas.microsoft.com/office/powerpoint/2010/main" val="41039187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am in the process of collecting baseline data regarding: </a:t>
            </a:r>
          </a:p>
          <a:p>
            <a:r>
              <a:rPr lang="en-US" dirty="0"/>
              <a:t>Provider attitudes and perceptions &amp; current knowledge</a:t>
            </a:r>
          </a:p>
          <a:p>
            <a:r>
              <a:rPr lang="en-US" dirty="0"/>
              <a:t>Father perspectives/experiences</a:t>
            </a:r>
          </a:p>
          <a:p>
            <a:r>
              <a:rPr lang="en-US" dirty="0"/>
              <a:t>Father participation in EI, IFSP and Evaluation/Assessment services</a:t>
            </a:r>
          </a:p>
          <a:p>
            <a:endParaRPr lang="en-US" dirty="0"/>
          </a:p>
          <a:p>
            <a:r>
              <a:rPr lang="en-US" dirty="0"/>
              <a:t>At the conclusion of this capstone project, I will conduct post-implementation surveys and data collection methods. </a:t>
            </a:r>
          </a:p>
          <a:p>
            <a:endParaRPr lang="en-US" dirty="0"/>
          </a:p>
          <a:p>
            <a:r>
              <a:rPr lang="en-US" dirty="0"/>
              <a:t>Pre and post data review</a:t>
            </a:r>
          </a:p>
          <a:p>
            <a:r>
              <a:rPr lang="en-US" dirty="0"/>
              <a:t>Determine ongoing strategies and adjustments needed</a:t>
            </a:r>
          </a:p>
          <a:p>
            <a:endParaRPr lang="en-US" dirty="0"/>
          </a:p>
        </p:txBody>
      </p:sp>
      <p:sp>
        <p:nvSpPr>
          <p:cNvPr id="4" name="Slide Number Placeholder 3"/>
          <p:cNvSpPr>
            <a:spLocks noGrp="1"/>
          </p:cNvSpPr>
          <p:nvPr>
            <p:ph type="sldNum" sz="quarter" idx="5"/>
          </p:nvPr>
        </p:nvSpPr>
        <p:spPr/>
        <p:txBody>
          <a:bodyPr/>
          <a:lstStyle/>
          <a:p>
            <a:fld id="{8E2FB70D-189E-4216-ADF0-8EDD1AE5ED33}" type="slidenum">
              <a:rPr lang="en-US" smtClean="0"/>
              <a:pPr/>
              <a:t>20</a:t>
            </a:fld>
            <a:endParaRPr lang="en-US" dirty="0"/>
          </a:p>
        </p:txBody>
      </p:sp>
    </p:spTree>
    <p:extLst>
      <p:ext uri="{BB962C8B-B14F-4D97-AF65-F5344CB8AC3E}">
        <p14:creationId xmlns:p14="http://schemas.microsoft.com/office/powerpoint/2010/main" val="403048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E2FB70D-189E-4216-ADF0-8EDD1AE5ED33}" type="slidenum">
              <a:rPr lang="en-US" smtClean="0"/>
              <a:pPr/>
              <a:t>21</a:t>
            </a:fld>
            <a:endParaRPr lang="en-US" dirty="0"/>
          </a:p>
        </p:txBody>
      </p:sp>
    </p:spTree>
    <p:extLst>
      <p:ext uri="{BB962C8B-B14F-4D97-AF65-F5344CB8AC3E}">
        <p14:creationId xmlns:p14="http://schemas.microsoft.com/office/powerpoint/2010/main" val="1707653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AA288CF-455E-58B4-B84D-43A3EF8620BC}"/>
              </a:ext>
            </a:extLst>
          </p:cNvPr>
          <p:cNvSpPr>
            <a:spLocks noGrp="1"/>
          </p:cNvSpPr>
          <p:nvPr>
            <p:ph type="title" hasCustomPrompt="1"/>
          </p:nvPr>
        </p:nvSpPr>
        <p:spPr>
          <a:xfrm>
            <a:off x="457200" y="457201"/>
            <a:ext cx="8229600" cy="525462"/>
          </a:xfrm>
          <a:prstGeom prst="rect">
            <a:avLst/>
          </a:prstGeom>
        </p:spPr>
        <p:txBody>
          <a:bodyPr/>
          <a:lstStyle>
            <a:lvl1pPr algn="ctr">
              <a:defRPr sz="3600" b="1">
                <a:latin typeface="Calibri Light" panose="020F0302020204030204" pitchFamily="34" charset="0"/>
                <a:cs typeface="Calibri Light" panose="020F0302020204030204" pitchFamily="34" charset="0"/>
              </a:defRPr>
            </a:lvl1pPr>
          </a:lstStyle>
          <a:p>
            <a:pPr algn="ctr"/>
            <a:r>
              <a:rPr lang="en-US" sz="3600" dirty="0">
                <a:latin typeface="+mj-lt"/>
              </a:rPr>
              <a:t>Title</a:t>
            </a:r>
          </a:p>
        </p:txBody>
      </p:sp>
      <p:sp>
        <p:nvSpPr>
          <p:cNvPr id="7" name="Content Placeholder 2">
            <a:extLst>
              <a:ext uri="{FF2B5EF4-FFF2-40B4-BE49-F238E27FC236}">
                <a16:creationId xmlns:a16="http://schemas.microsoft.com/office/drawing/2014/main" id="{09DD8BD0-DECF-22D5-4BC0-BFD5FBD8A8A7}"/>
              </a:ext>
            </a:extLst>
          </p:cNvPr>
          <p:cNvSpPr>
            <a:spLocks noGrp="1"/>
          </p:cNvSpPr>
          <p:nvPr>
            <p:ph idx="1" hasCustomPrompt="1"/>
          </p:nvPr>
        </p:nvSpPr>
        <p:spPr>
          <a:xfrm>
            <a:off x="457200" y="1524000"/>
            <a:ext cx="8229600" cy="4351338"/>
          </a:xfrm>
          <a:prstGeom prst="rect">
            <a:avLst/>
          </a:prstGeom>
        </p:spPr>
        <p:txBody>
          <a:bodyPr/>
          <a:lstStyle>
            <a:lvl1pPr marL="228600" indent="-228600">
              <a:defRPr sz="2800"/>
            </a:lvl1pPr>
            <a:lvl2pPr marL="800100" indent="-342900">
              <a:buFont typeface="Calibri" panose="020F0502020204030204" pitchFamily="34" charset="0"/>
              <a:buChar char="–"/>
              <a:defRPr sz="2800"/>
            </a:lvl2pPr>
          </a:lstStyle>
          <a:p>
            <a:pPr marL="0" indent="0">
              <a:buNone/>
            </a:pPr>
            <a:r>
              <a:rPr lang="en-US" sz="2800" dirty="0"/>
              <a:t>Bullets:</a:t>
            </a:r>
          </a:p>
          <a:p>
            <a:r>
              <a:rPr lang="en-US" sz="2800" dirty="0"/>
              <a:t>Bullet 1</a:t>
            </a:r>
          </a:p>
          <a:p>
            <a:pPr lvl="1">
              <a:buFont typeface="Courier New" panose="02070309020205020404" pitchFamily="49" charset="0"/>
              <a:buChar char="o"/>
            </a:pPr>
            <a:r>
              <a:rPr lang="en-US" sz="2400" dirty="0"/>
              <a:t>Bullet 2 </a:t>
            </a:r>
          </a:p>
        </p:txBody>
      </p:sp>
    </p:spTree>
    <p:extLst>
      <p:ext uri="{BB962C8B-B14F-4D97-AF65-F5344CB8AC3E}">
        <p14:creationId xmlns:p14="http://schemas.microsoft.com/office/powerpoint/2010/main" val="382964523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1233489"/>
          </a:xfrm>
          <a:prstGeom prst="rect">
            <a:avLst/>
          </a:prstGeom>
        </p:spPr>
        <p:txBody>
          <a:bodyPr vert="horz" lIns="91440" tIns="45720" rIns="91440" bIns="45720" rtlCol="0" anchor="t">
            <a:noAutofit/>
          </a:bodyPr>
          <a:lstStyle/>
          <a:p>
            <a:r>
              <a:rPr lang="en-US" dirty="0"/>
              <a:t>Click to edit Master title style</a:t>
            </a:r>
          </a:p>
        </p:txBody>
      </p:sp>
      <p:sp>
        <p:nvSpPr>
          <p:cNvPr id="3" name="Text Placeholder 2"/>
          <p:cNvSpPr>
            <a:spLocks noGrp="1"/>
          </p:cNvSpPr>
          <p:nvPr>
            <p:ph type="body" idx="1"/>
          </p:nvPr>
        </p:nvSpPr>
        <p:spPr>
          <a:xfrm>
            <a:off x="457200" y="1825625"/>
            <a:ext cx="8229600" cy="381317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8C20D7-698E-4528-AFE4-38F6E054D6D5}" type="datetimeFigureOut">
              <a:rPr lang="en-US" smtClean="0"/>
              <a:t>6/2/2025</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E84A75-380D-49D2-A87F-182FC7068D9D}" type="slidenum">
              <a:rPr lang="en-US" smtClean="0"/>
              <a:t>‹#›</a:t>
            </a:fld>
            <a:endParaRPr lang="en-US"/>
          </a:p>
        </p:txBody>
      </p:sp>
      <p:sp>
        <p:nvSpPr>
          <p:cNvPr id="8" name="Rectangle 7"/>
          <p:cNvSpPr/>
          <p:nvPr userDrawn="1"/>
        </p:nvSpPr>
        <p:spPr>
          <a:xfrm>
            <a:off x="0" y="5917223"/>
            <a:ext cx="9144000" cy="940777"/>
          </a:xfrm>
          <a:prstGeom prst="rect">
            <a:avLst/>
          </a:prstGeom>
          <a:solidFill>
            <a:srgbClr val="000E2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77078" y="6062219"/>
            <a:ext cx="1206379" cy="665858"/>
          </a:xfrm>
          <a:prstGeom prst="rect">
            <a:avLst/>
          </a:prstGeom>
        </p:spPr>
      </p:pic>
      <p:sp>
        <p:nvSpPr>
          <p:cNvPr id="7" name="Rectangle 6">
            <a:extLst>
              <a:ext uri="{FF2B5EF4-FFF2-40B4-BE49-F238E27FC236}">
                <a16:creationId xmlns:a16="http://schemas.microsoft.com/office/drawing/2014/main" id="{CAD8AABF-F7AD-2579-7EDE-AC509AA4465E}"/>
              </a:ext>
            </a:extLst>
          </p:cNvPr>
          <p:cNvSpPr/>
          <p:nvPr userDrawn="1"/>
        </p:nvSpPr>
        <p:spPr>
          <a:xfrm>
            <a:off x="0" y="5780698"/>
            <a:ext cx="9144000" cy="86702"/>
          </a:xfrm>
          <a:prstGeom prst="rect">
            <a:avLst/>
          </a:prstGeom>
          <a:solidFill>
            <a:schemeClr val="bg1">
              <a:lumMod val="6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3C238AA-EFEF-4372-8F06-76FCCF47416D}"/>
              </a:ext>
            </a:extLst>
          </p:cNvPr>
          <p:cNvSpPr txBox="1"/>
          <p:nvPr userDrawn="1"/>
        </p:nvSpPr>
        <p:spPr>
          <a:xfrm>
            <a:off x="7153275" y="6241214"/>
            <a:ext cx="2305050" cy="307777"/>
          </a:xfrm>
          <a:prstGeom prst="rect">
            <a:avLst/>
          </a:prstGeom>
          <a:noFill/>
        </p:spPr>
        <p:txBody>
          <a:bodyPr wrap="square" rtlCol="0">
            <a:spAutoFit/>
          </a:bodyPr>
          <a:lstStyle/>
          <a:p>
            <a:r>
              <a:rPr lang="en-US" sz="1400" b="1" i="0" u="none" strike="noStrike" baseline="0" dirty="0">
                <a:solidFill>
                  <a:srgbClr val="FFFFFF"/>
                </a:solidFill>
                <a:latin typeface="Calibri" panose="020F0502020204030204" pitchFamily="34" charset="0"/>
              </a:rPr>
              <a:t>UCONNUCEDD.ORG</a:t>
            </a:r>
          </a:p>
        </p:txBody>
      </p:sp>
    </p:spTree>
    <p:extLst>
      <p:ext uri="{BB962C8B-B14F-4D97-AF65-F5344CB8AC3E}">
        <p14:creationId xmlns:p14="http://schemas.microsoft.com/office/powerpoint/2010/main" val="823807264"/>
      </p:ext>
    </p:extLst>
  </p:cSld>
  <p:clrMap bg1="lt1" tx1="dk1" bg2="lt2" tx2="dk2" accent1="accent1" accent2="accent2" accent3="accent3" accent4="accent4" accent5="accent5" accent6="accent6" hlink="hlink" folHlink="folHlink"/>
  <p:sldLayoutIdLst>
    <p:sldLayoutId id="2147483834" r:id="rId1"/>
  </p:sldLayoutIdLst>
  <p:txStyles>
    <p:titleStyle>
      <a:lvl1pPr algn="l" defTabSz="914400" rtl="0" eaLnBrk="1" latinLnBrk="0" hangingPunct="1">
        <a:lnSpc>
          <a:spcPct val="90000"/>
        </a:lnSpc>
        <a:spcBef>
          <a:spcPct val="0"/>
        </a:spcBef>
        <a:buNone/>
        <a:defRPr sz="3600" b="1" kern="1200">
          <a:solidFill>
            <a:schemeClr val="tx1"/>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 userDrawn="1">
          <p15:clr>
            <a:srgbClr val="F26B43"/>
          </p15:clr>
        </p15:guide>
        <p15:guide id="2" pos="2880" userDrawn="1">
          <p15:clr>
            <a:srgbClr val="F26B43"/>
          </p15:clr>
        </p15:guide>
        <p15:guide id="3" pos="5472" userDrawn="1">
          <p15:clr>
            <a:srgbClr val="F26B43"/>
          </p15:clr>
        </p15:guide>
        <p15:guide id="4" orient="horz" pos="288"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hyperlink" Target="https://forms.office.com/Pages/ResponsePage.aspx?id=QmXpxbGHbUmJNURV71R_NV6w4U8ZbqVNoH_wyovjvgFUMzhYVURGMkRXNldFOUpVM0FPVVlHT05QUi4u" TargetMode="Externa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forms.office.com/Pages/ResponsePage.aspx?id=QmXpxbGHbUmJNURV71R_NV6w4U8ZbqVNoH_wyovjvgFUNjFRM01SRlBOQTc2UVpTMlMyNzc1UDBZNy4u"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xml"/><Relationship Id="rId1" Type="http://schemas.openxmlformats.org/officeDocument/2006/relationships/tags" Target="../tags/tag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hyperlink" Target="https://www.acf.hhs.gov/opre/report/family-and-provider/teacher-relationship-quality-fptrq-provider/teacher-measure"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hyperlink" Target="https://doi.org/10.1177/10538151231199823" TargetMode="External"/><Relationship Id="rId4" Type="http://schemas.openxmlformats.org/officeDocument/2006/relationships/hyperlink" Target="https://doi.org/10.1177/0271121419844829"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E2A5F0AF-173B-F682-EE46-85A778E2EF67}"/>
              </a:ext>
            </a:extLst>
          </p:cNvPr>
          <p:cNvSpPr>
            <a:spLocks noGrp="1"/>
          </p:cNvSpPr>
          <p:nvPr>
            <p:ph type="title"/>
          </p:nvPr>
        </p:nvSpPr>
        <p:spPr>
          <a:xfrm>
            <a:off x="457200" y="609600"/>
            <a:ext cx="8229600" cy="762000"/>
          </a:xfrm>
        </p:spPr>
        <p:txBody>
          <a:bodyPr lIns="0" tIns="0" rIns="0" bIns="0"/>
          <a:lstStyle/>
          <a:p>
            <a:pPr algn="ctr"/>
            <a:r>
              <a:rPr lang="en-US" sz="6000" dirty="0"/>
              <a:t>Beyond the Signature: Increasing Meaningful Fatherhood Engagement in Early Intervention</a:t>
            </a:r>
            <a:br>
              <a:rPr lang="en-US" sz="3600" dirty="0">
                <a:latin typeface="+mj-lt"/>
              </a:rPr>
            </a:br>
            <a:br>
              <a:rPr lang="en-US" sz="3600" dirty="0">
                <a:latin typeface="+mj-lt"/>
              </a:rPr>
            </a:br>
            <a:r>
              <a:rPr lang="en-US" sz="3600" dirty="0">
                <a:latin typeface="+mj-lt"/>
              </a:rPr>
              <a:t>June 2</a:t>
            </a:r>
            <a:r>
              <a:rPr lang="en-US" sz="3600" baseline="30000" dirty="0">
                <a:latin typeface="+mj-lt"/>
              </a:rPr>
              <a:t>nd</a:t>
            </a:r>
            <a:r>
              <a:rPr lang="en-US" sz="3600" dirty="0">
                <a:latin typeface="+mj-lt"/>
              </a:rPr>
              <a:t>, 2025</a:t>
            </a:r>
            <a:br>
              <a:rPr lang="en-US" sz="3600" dirty="0">
                <a:latin typeface="+mj-lt"/>
              </a:rPr>
            </a:br>
            <a:r>
              <a:rPr lang="en-US" sz="3600" dirty="0">
                <a:latin typeface="+mj-lt"/>
              </a:rPr>
              <a:t>Jennifer Michael</a:t>
            </a:r>
            <a:endParaRPr lang="en-US" sz="4400" dirty="0">
              <a:latin typeface="+mj-lt"/>
            </a:endParaRPr>
          </a:p>
        </p:txBody>
      </p:sp>
    </p:spTree>
    <p:custDataLst>
      <p:tags r:id="rId1"/>
    </p:custDataLst>
    <p:extLst>
      <p:ext uri="{BB962C8B-B14F-4D97-AF65-F5344CB8AC3E}">
        <p14:creationId xmlns:p14="http://schemas.microsoft.com/office/powerpoint/2010/main" val="4081155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40A32-C12C-AF6B-4088-EE562BD52EF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869069A-7D8A-E53C-F045-7031E165E46B}"/>
              </a:ext>
            </a:extLst>
          </p:cNvPr>
          <p:cNvSpPr>
            <a:spLocks noGrp="1"/>
          </p:cNvSpPr>
          <p:nvPr>
            <p:ph type="title"/>
          </p:nvPr>
        </p:nvSpPr>
        <p:spPr>
          <a:xfrm>
            <a:off x="228600" y="304800"/>
            <a:ext cx="8686800" cy="533400"/>
          </a:xfrm>
        </p:spPr>
        <p:txBody>
          <a:bodyPr/>
          <a:lstStyle/>
          <a:p>
            <a:pPr algn="ctr"/>
            <a:r>
              <a:rPr lang="en-US" dirty="0">
                <a:latin typeface="+mj-lt"/>
              </a:rPr>
              <a:t>Problem Identification</a:t>
            </a:r>
            <a:endParaRPr lang="en-US" sz="3600" dirty="0">
              <a:latin typeface="+mj-lt"/>
            </a:endParaRPr>
          </a:p>
        </p:txBody>
      </p:sp>
      <p:sp>
        <p:nvSpPr>
          <p:cNvPr id="7" name="Content Placeholder 2">
            <a:extLst>
              <a:ext uri="{FF2B5EF4-FFF2-40B4-BE49-F238E27FC236}">
                <a16:creationId xmlns:a16="http://schemas.microsoft.com/office/drawing/2014/main" id="{C20D2D68-1B5C-2FE5-0D7C-2AACEDB84851}"/>
              </a:ext>
            </a:extLst>
          </p:cNvPr>
          <p:cNvSpPr txBox="1">
            <a:spLocks/>
          </p:cNvSpPr>
          <p:nvPr/>
        </p:nvSpPr>
        <p:spPr>
          <a:xfrm>
            <a:off x="457200" y="1712515"/>
            <a:ext cx="8229600" cy="30118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Font typeface="Calibri" panose="020F0502020204030204" pitchFamily="34" charset="0"/>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Family complaint(s) – agency and program wide</a:t>
            </a:r>
          </a:p>
          <a:p>
            <a:r>
              <a:rPr lang="en-US" sz="2800" dirty="0"/>
              <a:t>Personal experience</a:t>
            </a:r>
          </a:p>
          <a:p>
            <a:r>
              <a:rPr lang="en-US" sz="2800" dirty="0"/>
              <a:t>Observations of staff during services and during team meetings</a:t>
            </a:r>
          </a:p>
          <a:p>
            <a:r>
              <a:rPr lang="en-US" sz="2800" dirty="0"/>
              <a:t>Research review</a:t>
            </a:r>
          </a:p>
          <a:p>
            <a:r>
              <a:rPr lang="en-US" sz="2800" dirty="0"/>
              <a:t>Gap between knowledge and implementation</a:t>
            </a:r>
            <a:endParaRPr lang="en-US" sz="2400" dirty="0"/>
          </a:p>
        </p:txBody>
      </p:sp>
    </p:spTree>
    <p:custDataLst>
      <p:tags r:id="rId1"/>
    </p:custDataLst>
    <p:extLst>
      <p:ext uri="{BB962C8B-B14F-4D97-AF65-F5344CB8AC3E}">
        <p14:creationId xmlns:p14="http://schemas.microsoft.com/office/powerpoint/2010/main" val="2161965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134C0D-0995-8144-AF81-F0CD5882A312}"/>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3AB6C87F-4868-89D3-02E9-C6E59B096629}"/>
              </a:ext>
            </a:extLst>
          </p:cNvPr>
          <p:cNvSpPr>
            <a:spLocks noGrp="1"/>
          </p:cNvSpPr>
          <p:nvPr>
            <p:ph type="title"/>
          </p:nvPr>
        </p:nvSpPr>
        <p:spPr>
          <a:xfrm>
            <a:off x="228600" y="304800"/>
            <a:ext cx="8686800" cy="533400"/>
          </a:xfrm>
        </p:spPr>
        <p:txBody>
          <a:bodyPr/>
          <a:lstStyle/>
          <a:p>
            <a:pPr algn="ctr"/>
            <a:r>
              <a:rPr lang="en-US" sz="3600" dirty="0">
                <a:latin typeface="+mj-lt"/>
              </a:rPr>
              <a:t>The Desired Outcome</a:t>
            </a:r>
            <a:br>
              <a:rPr lang="en-US" sz="3600" dirty="0">
                <a:latin typeface="+mj-lt"/>
              </a:rPr>
            </a:br>
            <a:endParaRPr lang="en-US" sz="3600" dirty="0">
              <a:latin typeface="+mj-lt"/>
            </a:endParaRPr>
          </a:p>
        </p:txBody>
      </p:sp>
      <p:sp>
        <p:nvSpPr>
          <p:cNvPr id="7" name="Content Placeholder 2">
            <a:extLst>
              <a:ext uri="{FF2B5EF4-FFF2-40B4-BE49-F238E27FC236}">
                <a16:creationId xmlns:a16="http://schemas.microsoft.com/office/drawing/2014/main" id="{1DD36B07-625A-22B7-78AF-DECA89E03200}"/>
              </a:ext>
            </a:extLst>
          </p:cNvPr>
          <p:cNvSpPr txBox="1">
            <a:spLocks/>
          </p:cNvSpPr>
          <p:nvPr/>
        </p:nvSpPr>
        <p:spPr>
          <a:xfrm>
            <a:off x="457200" y="1712515"/>
            <a:ext cx="8229600" cy="30118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Font typeface="Calibri" panose="020F0502020204030204" pitchFamily="34" charset="0"/>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effectLst/>
                <a:ea typeface="Aptos" panose="020B0004020202020204" pitchFamily="34" charset="0"/>
                <a:cs typeface="Times New Roman" panose="02020603050405020304" pitchFamily="18" charset="0"/>
              </a:rPr>
              <a:t>Increase engagement of fathers in EI (early intervention) services by improving provider practices, revising documentation and processes, and offering targeting professional development. </a:t>
            </a:r>
            <a:endParaRPr lang="en-US" sz="2800" dirty="0"/>
          </a:p>
        </p:txBody>
      </p:sp>
    </p:spTree>
    <p:custDataLst>
      <p:tags r:id="rId1"/>
    </p:custDataLst>
    <p:extLst>
      <p:ext uri="{BB962C8B-B14F-4D97-AF65-F5344CB8AC3E}">
        <p14:creationId xmlns:p14="http://schemas.microsoft.com/office/powerpoint/2010/main" val="30142361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C689-61EF-5CD0-A2FB-826E7C500CA6}"/>
              </a:ext>
            </a:extLst>
          </p:cNvPr>
          <p:cNvSpPr>
            <a:spLocks noGrp="1"/>
          </p:cNvSpPr>
          <p:nvPr>
            <p:ph type="title"/>
          </p:nvPr>
        </p:nvSpPr>
        <p:spPr/>
        <p:txBody>
          <a:bodyPr/>
          <a:lstStyle/>
          <a:p>
            <a:r>
              <a:rPr lang="en-US" dirty="0"/>
              <a:t>What does the research say?</a:t>
            </a:r>
          </a:p>
        </p:txBody>
      </p:sp>
      <p:pic>
        <p:nvPicPr>
          <p:cNvPr id="5" name="Content Placeholder 4" descr="Father carrying son">
            <a:extLst>
              <a:ext uri="{FF2B5EF4-FFF2-40B4-BE49-F238E27FC236}">
                <a16:creationId xmlns:a16="http://schemas.microsoft.com/office/drawing/2014/main" id="{DFBFDBF9-A5A2-48E8-BFB3-607D039D0D89}"/>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a:stretch/>
        </p:blipFill>
        <p:spPr>
          <a:xfrm>
            <a:off x="2705099" y="1905000"/>
            <a:ext cx="3733801" cy="2489201"/>
          </a:xfrm>
        </p:spPr>
      </p:pic>
    </p:spTree>
    <p:extLst>
      <p:ext uri="{BB962C8B-B14F-4D97-AF65-F5344CB8AC3E}">
        <p14:creationId xmlns:p14="http://schemas.microsoft.com/office/powerpoint/2010/main" val="3578318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D2A6C-7C02-EFA2-3AE2-DD474B31E909}"/>
              </a:ext>
            </a:extLst>
          </p:cNvPr>
          <p:cNvSpPr>
            <a:spLocks noGrp="1"/>
          </p:cNvSpPr>
          <p:nvPr>
            <p:ph type="title"/>
          </p:nvPr>
        </p:nvSpPr>
        <p:spPr/>
        <p:txBody>
          <a:bodyPr/>
          <a:lstStyle/>
          <a:p>
            <a:r>
              <a:rPr lang="en-US" dirty="0"/>
              <a:t>Overview of Goals</a:t>
            </a:r>
          </a:p>
        </p:txBody>
      </p:sp>
      <p:sp>
        <p:nvSpPr>
          <p:cNvPr id="3" name="Content Placeholder 2">
            <a:extLst>
              <a:ext uri="{FF2B5EF4-FFF2-40B4-BE49-F238E27FC236}">
                <a16:creationId xmlns:a16="http://schemas.microsoft.com/office/drawing/2014/main" id="{F623513E-D5C1-5764-7481-5A07FF1B31F0}"/>
              </a:ext>
            </a:extLst>
          </p:cNvPr>
          <p:cNvSpPr>
            <a:spLocks noGrp="1"/>
          </p:cNvSpPr>
          <p:nvPr>
            <p:ph idx="1"/>
          </p:nvPr>
        </p:nvSpPr>
        <p:spPr/>
        <p:txBody>
          <a:bodyPr>
            <a:normAutofit/>
          </a:bodyPr>
          <a:lstStyle/>
          <a:p>
            <a:r>
              <a:rPr lang="en-US" dirty="0"/>
              <a:t>1. Review and revise documentation to promote inclusivity</a:t>
            </a:r>
          </a:p>
          <a:p>
            <a:r>
              <a:rPr lang="en-US" dirty="0"/>
              <a:t>2. Build provider capacity through training</a:t>
            </a:r>
          </a:p>
          <a:p>
            <a:r>
              <a:rPr lang="en-US" dirty="0"/>
              <a:t>3. Evaluate impact of revised practices and training</a:t>
            </a:r>
          </a:p>
        </p:txBody>
      </p:sp>
    </p:spTree>
    <p:extLst>
      <p:ext uri="{BB962C8B-B14F-4D97-AF65-F5344CB8AC3E}">
        <p14:creationId xmlns:p14="http://schemas.microsoft.com/office/powerpoint/2010/main" val="153265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6AFF5E-ECE3-5493-BACB-3E91BA96ABF4}"/>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DA687D1-A96A-38DB-65A2-1492F36CEE09}"/>
              </a:ext>
            </a:extLst>
          </p:cNvPr>
          <p:cNvSpPr>
            <a:spLocks noGrp="1"/>
          </p:cNvSpPr>
          <p:nvPr>
            <p:ph type="title"/>
          </p:nvPr>
        </p:nvSpPr>
        <p:spPr>
          <a:xfrm>
            <a:off x="228600" y="304800"/>
            <a:ext cx="8686800" cy="533400"/>
          </a:xfrm>
        </p:spPr>
        <p:txBody>
          <a:bodyPr/>
          <a:lstStyle/>
          <a:p>
            <a:pPr algn="ctr"/>
            <a:r>
              <a:rPr lang="en-US" sz="3600" dirty="0">
                <a:latin typeface="+mj-lt"/>
              </a:rPr>
              <a:t>Goal #1: Documentation &amp; Processes</a:t>
            </a:r>
          </a:p>
        </p:txBody>
      </p:sp>
      <p:sp>
        <p:nvSpPr>
          <p:cNvPr id="7" name="Content Placeholder 2">
            <a:extLst>
              <a:ext uri="{FF2B5EF4-FFF2-40B4-BE49-F238E27FC236}">
                <a16:creationId xmlns:a16="http://schemas.microsoft.com/office/drawing/2014/main" id="{53ADC119-B00D-94FA-A3AE-6ED4BDB9B644}"/>
              </a:ext>
            </a:extLst>
          </p:cNvPr>
          <p:cNvSpPr txBox="1">
            <a:spLocks/>
          </p:cNvSpPr>
          <p:nvPr/>
        </p:nvSpPr>
        <p:spPr>
          <a:xfrm>
            <a:off x="457200" y="1712515"/>
            <a:ext cx="8229600" cy="30118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Font typeface="Calibri" panose="020F0502020204030204" pitchFamily="34" charset="0"/>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By January 2026, review and revise all relevant Birth to 3 documentation to identify and eliminate language or processes that may exclude fathers and propose revisions to the OEC or implement changes on agency specific forms/processes. </a:t>
            </a:r>
          </a:p>
          <a:p>
            <a:endParaRPr lang="en-US" sz="2800" dirty="0"/>
          </a:p>
          <a:p>
            <a:endParaRPr lang="en-US" sz="2800" dirty="0"/>
          </a:p>
        </p:txBody>
      </p:sp>
    </p:spTree>
    <p:custDataLst>
      <p:tags r:id="rId1"/>
    </p:custDataLst>
    <p:extLst>
      <p:ext uri="{BB962C8B-B14F-4D97-AF65-F5344CB8AC3E}">
        <p14:creationId xmlns:p14="http://schemas.microsoft.com/office/powerpoint/2010/main" val="794799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6A3361-D85C-8837-1E52-F02595AE3181}"/>
              </a:ext>
            </a:extLst>
          </p:cNvPr>
          <p:cNvSpPr>
            <a:spLocks noGrp="1"/>
          </p:cNvSpPr>
          <p:nvPr>
            <p:ph type="title"/>
          </p:nvPr>
        </p:nvSpPr>
        <p:spPr/>
        <p:txBody>
          <a:bodyPr/>
          <a:lstStyle/>
          <a:p>
            <a:r>
              <a:rPr lang="en-US" dirty="0"/>
              <a:t>Key Objectives &amp; Actions</a:t>
            </a:r>
          </a:p>
        </p:txBody>
      </p:sp>
      <p:sp>
        <p:nvSpPr>
          <p:cNvPr id="3" name="Content Placeholder 2">
            <a:extLst>
              <a:ext uri="{FF2B5EF4-FFF2-40B4-BE49-F238E27FC236}">
                <a16:creationId xmlns:a16="http://schemas.microsoft.com/office/drawing/2014/main" id="{8A5DE55C-7ED8-44FE-546C-BBF0A7462450}"/>
              </a:ext>
            </a:extLst>
          </p:cNvPr>
          <p:cNvSpPr>
            <a:spLocks noGrp="1"/>
          </p:cNvSpPr>
          <p:nvPr>
            <p:ph idx="1"/>
          </p:nvPr>
        </p:nvSpPr>
        <p:spPr/>
        <p:txBody>
          <a:bodyPr/>
          <a:lstStyle/>
          <a:p>
            <a:r>
              <a:rPr lang="en-US" dirty="0"/>
              <a:t>Objective #1.1</a:t>
            </a:r>
          </a:p>
          <a:p>
            <a:pPr lvl="1"/>
            <a:r>
              <a:rPr lang="en-US" sz="2400" dirty="0"/>
              <a:t>Analyze existing documentation </a:t>
            </a:r>
          </a:p>
          <a:p>
            <a:r>
              <a:rPr lang="en-US" dirty="0"/>
              <a:t>Objective #1.2</a:t>
            </a:r>
          </a:p>
          <a:p>
            <a:pPr lvl="1"/>
            <a:r>
              <a:rPr lang="en-US" sz="2400" dirty="0"/>
              <a:t>Identify and recommend potential improvements</a:t>
            </a:r>
          </a:p>
          <a:p>
            <a:r>
              <a:rPr lang="en-US" dirty="0"/>
              <a:t>Objective #1.3</a:t>
            </a:r>
          </a:p>
          <a:p>
            <a:pPr lvl="1"/>
            <a:r>
              <a:rPr lang="en-US" sz="2400" dirty="0"/>
              <a:t>Pilot and refine revised documentation and practices</a:t>
            </a:r>
          </a:p>
          <a:p>
            <a:pPr lvl="1"/>
            <a:endParaRPr lang="en-US" dirty="0"/>
          </a:p>
        </p:txBody>
      </p:sp>
      <p:pic>
        <p:nvPicPr>
          <p:cNvPr id="4" name="Graphic 3" descr="Document with solid fill">
            <a:extLst>
              <a:ext uri="{FF2B5EF4-FFF2-40B4-BE49-F238E27FC236}">
                <a16:creationId xmlns:a16="http://schemas.microsoft.com/office/drawing/2014/main" id="{834AFF81-2246-2AAC-B640-DA13256FE5F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469572" y="4711455"/>
            <a:ext cx="914400" cy="914400"/>
          </a:xfrm>
          <a:prstGeom prst="rect">
            <a:avLst/>
          </a:prstGeom>
        </p:spPr>
      </p:pic>
      <p:pic>
        <p:nvPicPr>
          <p:cNvPr id="5" name="Graphic 4" descr="Group success with solid fill">
            <a:extLst>
              <a:ext uri="{FF2B5EF4-FFF2-40B4-BE49-F238E27FC236}">
                <a16:creationId xmlns:a16="http://schemas.microsoft.com/office/drawing/2014/main" id="{0CD74574-1D5A-87BD-6286-C091CF60162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73186" y="4711455"/>
            <a:ext cx="914400" cy="914400"/>
          </a:xfrm>
          <a:prstGeom prst="rect">
            <a:avLst/>
          </a:prstGeom>
        </p:spPr>
      </p:pic>
      <p:pic>
        <p:nvPicPr>
          <p:cNvPr id="6" name="Graphic 5" descr="Man with baby with solid fill">
            <a:extLst>
              <a:ext uri="{FF2B5EF4-FFF2-40B4-BE49-F238E27FC236}">
                <a16:creationId xmlns:a16="http://schemas.microsoft.com/office/drawing/2014/main" id="{A4E76B64-0909-6211-940C-864B49186D6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55028" y="4635255"/>
            <a:ext cx="914400" cy="914400"/>
          </a:xfrm>
          <a:prstGeom prst="rect">
            <a:avLst/>
          </a:prstGeom>
        </p:spPr>
      </p:pic>
      <p:pic>
        <p:nvPicPr>
          <p:cNvPr id="7" name="Graphic 6" descr="Clapper board with solid fill">
            <a:extLst>
              <a:ext uri="{FF2B5EF4-FFF2-40B4-BE49-F238E27FC236}">
                <a16:creationId xmlns:a16="http://schemas.microsoft.com/office/drawing/2014/main" id="{BB7B41E7-7542-A543-1C62-B3E64A72305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705600" y="4635255"/>
            <a:ext cx="914400" cy="914400"/>
          </a:xfrm>
          <a:prstGeom prst="rect">
            <a:avLst/>
          </a:prstGeom>
        </p:spPr>
      </p:pic>
    </p:spTree>
    <p:extLst>
      <p:ext uri="{BB962C8B-B14F-4D97-AF65-F5344CB8AC3E}">
        <p14:creationId xmlns:p14="http://schemas.microsoft.com/office/powerpoint/2010/main" val="462038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848A70-4030-B711-7152-334BC73D5DE0}"/>
              </a:ext>
            </a:extLst>
          </p:cNvPr>
          <p:cNvSpPr>
            <a:spLocks noGrp="1"/>
          </p:cNvSpPr>
          <p:nvPr>
            <p:ph type="title"/>
          </p:nvPr>
        </p:nvSpPr>
        <p:spPr/>
        <p:txBody>
          <a:bodyPr/>
          <a:lstStyle/>
          <a:p>
            <a:r>
              <a:rPr lang="en-US" dirty="0"/>
              <a:t>Provider Survey</a:t>
            </a:r>
          </a:p>
        </p:txBody>
      </p:sp>
      <p:sp>
        <p:nvSpPr>
          <p:cNvPr id="3" name="Content Placeholder 2">
            <a:extLst>
              <a:ext uri="{FF2B5EF4-FFF2-40B4-BE49-F238E27FC236}">
                <a16:creationId xmlns:a16="http://schemas.microsoft.com/office/drawing/2014/main" id="{4DAD39E3-51B6-056D-22D7-57659F9A9405}"/>
              </a:ext>
            </a:extLst>
          </p:cNvPr>
          <p:cNvSpPr>
            <a:spLocks noGrp="1"/>
          </p:cNvSpPr>
          <p:nvPr>
            <p:ph idx="1"/>
          </p:nvPr>
        </p:nvSpPr>
        <p:spPr/>
        <p:txBody>
          <a:bodyPr>
            <a:normAutofit fontScale="92500"/>
          </a:bodyPr>
          <a:lstStyle/>
          <a:p>
            <a:r>
              <a:rPr lang="en-US" dirty="0"/>
              <a:t>Developed based off key themes identified in research (Curtiss et al., 2021; Summers et al., 2023)</a:t>
            </a:r>
          </a:p>
          <a:p>
            <a:pPr lvl="1"/>
            <a:r>
              <a:rPr lang="en-US" sz="2600" dirty="0"/>
              <a:t>Barriers to father involvement</a:t>
            </a:r>
          </a:p>
          <a:p>
            <a:pPr lvl="1"/>
            <a:r>
              <a:rPr lang="en-US" sz="2600" dirty="0"/>
              <a:t>Provider perceptions</a:t>
            </a:r>
          </a:p>
          <a:p>
            <a:pPr lvl="1"/>
            <a:r>
              <a:rPr lang="en-US" sz="2600" dirty="0"/>
              <a:t>Program practices</a:t>
            </a:r>
          </a:p>
          <a:p>
            <a:pPr lvl="1"/>
            <a:r>
              <a:rPr lang="en-US" sz="2600" dirty="0"/>
              <a:t>Cultural influences</a:t>
            </a:r>
          </a:p>
          <a:p>
            <a:pPr lvl="1"/>
            <a:r>
              <a:rPr lang="en-US" sz="2600" dirty="0"/>
              <a:t>Strategies to support</a:t>
            </a:r>
          </a:p>
          <a:p>
            <a:pPr lvl="1"/>
            <a:endParaRPr lang="en-US" dirty="0"/>
          </a:p>
          <a:p>
            <a:pPr marL="457200" lvl="1" indent="0">
              <a:buNone/>
            </a:pPr>
            <a:r>
              <a:rPr lang="en-US" dirty="0">
                <a:hlinkClick r:id="rId3"/>
              </a:rPr>
              <a:t>https://forms.office.com/Pages/ResponsePage.aspx?id=QmXpxbGHbUmJNURV71R_NV6w4U8ZbqVNoH_wyovjvgFUMzhYVURGMkRXNldFOUpVM0FPVVlHT05QUi4u</a:t>
            </a:r>
            <a:r>
              <a:rPr lang="en-US" dirty="0"/>
              <a:t> </a:t>
            </a:r>
          </a:p>
          <a:p>
            <a:pPr lvl="1"/>
            <a:endParaRPr lang="en-US" dirty="0"/>
          </a:p>
          <a:p>
            <a:pPr marL="457200" lvl="1" indent="0">
              <a:buNone/>
            </a:pPr>
            <a:endParaRPr lang="en-US" dirty="0"/>
          </a:p>
        </p:txBody>
      </p:sp>
    </p:spTree>
    <p:extLst>
      <p:ext uri="{BB962C8B-B14F-4D97-AF65-F5344CB8AC3E}">
        <p14:creationId xmlns:p14="http://schemas.microsoft.com/office/powerpoint/2010/main" val="1504919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870DA-32FC-E9F6-E98F-2032302949BC}"/>
              </a:ext>
            </a:extLst>
          </p:cNvPr>
          <p:cNvSpPr>
            <a:spLocks noGrp="1"/>
          </p:cNvSpPr>
          <p:nvPr>
            <p:ph type="title"/>
          </p:nvPr>
        </p:nvSpPr>
        <p:spPr/>
        <p:txBody>
          <a:bodyPr/>
          <a:lstStyle/>
          <a:p>
            <a:r>
              <a:rPr lang="en-US" dirty="0"/>
              <a:t>Preliminary Data – Provider Survey</a:t>
            </a:r>
          </a:p>
        </p:txBody>
      </p:sp>
      <p:sp>
        <p:nvSpPr>
          <p:cNvPr id="8" name="Content Placeholder 7">
            <a:extLst>
              <a:ext uri="{FF2B5EF4-FFF2-40B4-BE49-F238E27FC236}">
                <a16:creationId xmlns:a16="http://schemas.microsoft.com/office/drawing/2014/main" id="{9001023A-B95F-836A-B1D7-1FFB8D3920D9}"/>
              </a:ext>
            </a:extLst>
          </p:cNvPr>
          <p:cNvSpPr>
            <a:spLocks noGrp="1"/>
          </p:cNvSpPr>
          <p:nvPr>
            <p:ph idx="1"/>
          </p:nvPr>
        </p:nvSpPr>
        <p:spPr>
          <a:xfrm>
            <a:off x="457200" y="1524000"/>
            <a:ext cx="3686175" cy="4351338"/>
          </a:xfrm>
        </p:spPr>
        <p:txBody>
          <a:bodyPr/>
          <a:lstStyle/>
          <a:p>
            <a:r>
              <a:rPr lang="en-US" dirty="0"/>
              <a:t>Participants: Experience ranging from 2 to 20 years</a:t>
            </a:r>
          </a:p>
          <a:p>
            <a:r>
              <a:rPr lang="en-US" dirty="0"/>
              <a:t>Average Confidence Rating: 4.7 out of 6</a:t>
            </a:r>
          </a:p>
          <a:p>
            <a:pPr lvl="1"/>
            <a:r>
              <a:rPr lang="en-US" dirty="0"/>
              <a:t>No clear correlation between experience and confidence levels </a:t>
            </a:r>
          </a:p>
        </p:txBody>
      </p:sp>
      <p:graphicFrame>
        <p:nvGraphicFramePr>
          <p:cNvPr id="12" name="Chart 11">
            <a:extLst>
              <a:ext uri="{FF2B5EF4-FFF2-40B4-BE49-F238E27FC236}">
                <a16:creationId xmlns:a16="http://schemas.microsoft.com/office/drawing/2014/main" id="{632890BA-1F06-F45F-4A24-3D4DF535B85C}"/>
              </a:ext>
            </a:extLst>
          </p:cNvPr>
          <p:cNvGraphicFramePr>
            <a:graphicFrameLocks/>
          </p:cNvGraphicFramePr>
          <p:nvPr>
            <p:extLst>
              <p:ext uri="{D42A27DB-BD31-4B8C-83A1-F6EECF244321}">
                <p14:modId xmlns:p14="http://schemas.microsoft.com/office/powerpoint/2010/main" val="4160801603"/>
              </p:ext>
            </p:extLst>
          </p:nvPr>
        </p:nvGraphicFramePr>
        <p:xfrm>
          <a:off x="4343400" y="1560534"/>
          <a:ext cx="4543425" cy="397192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409297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3C20F-1F4D-EC9E-BEEB-E6EFF143C32D}"/>
              </a:ext>
            </a:extLst>
          </p:cNvPr>
          <p:cNvSpPr>
            <a:spLocks noGrp="1"/>
          </p:cNvSpPr>
          <p:nvPr>
            <p:ph type="title"/>
          </p:nvPr>
        </p:nvSpPr>
        <p:spPr/>
        <p:txBody>
          <a:bodyPr/>
          <a:lstStyle/>
          <a:p>
            <a:r>
              <a:rPr lang="en-US" dirty="0"/>
              <a:t>What is one change you believe would have the biggest impact…</a:t>
            </a:r>
          </a:p>
        </p:txBody>
      </p:sp>
      <p:sp>
        <p:nvSpPr>
          <p:cNvPr id="3" name="Content Placeholder 2">
            <a:extLst>
              <a:ext uri="{FF2B5EF4-FFF2-40B4-BE49-F238E27FC236}">
                <a16:creationId xmlns:a16="http://schemas.microsoft.com/office/drawing/2014/main" id="{43FC67C4-99B4-D796-C623-1BD9CAC46565}"/>
              </a:ext>
            </a:extLst>
          </p:cNvPr>
          <p:cNvSpPr>
            <a:spLocks noGrp="1"/>
          </p:cNvSpPr>
          <p:nvPr>
            <p:ph idx="1"/>
          </p:nvPr>
        </p:nvSpPr>
        <p:spPr>
          <a:xfrm>
            <a:off x="457200" y="1905000"/>
            <a:ext cx="8229600" cy="3970338"/>
          </a:xfrm>
        </p:spPr>
        <p:txBody>
          <a:bodyPr/>
          <a:lstStyle/>
          <a:p>
            <a:r>
              <a:rPr lang="en-US" dirty="0"/>
              <a:t>Emphasis on the need for training</a:t>
            </a:r>
          </a:p>
          <a:p>
            <a:pPr lvl="1"/>
            <a:r>
              <a:rPr lang="en-US" dirty="0"/>
              <a:t>“Training providers in the benefits and strategies for including fathers”</a:t>
            </a:r>
          </a:p>
          <a:p>
            <a:r>
              <a:rPr lang="en-US" dirty="0"/>
              <a:t>Cultural or Perceptual Barriers</a:t>
            </a:r>
          </a:p>
          <a:p>
            <a:pPr lvl="1"/>
            <a:r>
              <a:rPr lang="en-US" dirty="0"/>
              <a:t>“Fathers may believe mothers know their children best or feel unsure of how to help.”</a:t>
            </a:r>
          </a:p>
          <a:p>
            <a:endParaRPr lang="en-US" dirty="0"/>
          </a:p>
        </p:txBody>
      </p:sp>
    </p:spTree>
    <p:extLst>
      <p:ext uri="{BB962C8B-B14F-4D97-AF65-F5344CB8AC3E}">
        <p14:creationId xmlns:p14="http://schemas.microsoft.com/office/powerpoint/2010/main" val="994481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8B834-D79D-D698-5493-E405254A841F}"/>
              </a:ext>
            </a:extLst>
          </p:cNvPr>
          <p:cNvSpPr>
            <a:spLocks noGrp="1"/>
          </p:cNvSpPr>
          <p:nvPr>
            <p:ph type="title"/>
          </p:nvPr>
        </p:nvSpPr>
        <p:spPr/>
        <p:txBody>
          <a:bodyPr/>
          <a:lstStyle/>
          <a:p>
            <a:r>
              <a:rPr lang="en-US" dirty="0"/>
              <a:t>Provider Perception of Involvement</a:t>
            </a:r>
          </a:p>
        </p:txBody>
      </p:sp>
      <p:sp>
        <p:nvSpPr>
          <p:cNvPr id="3" name="Content Placeholder 2">
            <a:extLst>
              <a:ext uri="{FF2B5EF4-FFF2-40B4-BE49-F238E27FC236}">
                <a16:creationId xmlns:a16="http://schemas.microsoft.com/office/drawing/2014/main" id="{505E4EC4-AA8F-4167-47F0-767AF79D9E74}"/>
              </a:ext>
            </a:extLst>
          </p:cNvPr>
          <p:cNvSpPr>
            <a:spLocks noGrp="1"/>
          </p:cNvSpPr>
          <p:nvPr>
            <p:ph idx="1"/>
          </p:nvPr>
        </p:nvSpPr>
        <p:spPr>
          <a:xfrm>
            <a:off x="457200" y="1524000"/>
            <a:ext cx="3352800" cy="4351338"/>
          </a:xfrm>
        </p:spPr>
        <p:txBody>
          <a:bodyPr/>
          <a:lstStyle/>
          <a:p>
            <a:r>
              <a:rPr lang="en-US" dirty="0"/>
              <a:t>EI Visits: Sometimes</a:t>
            </a:r>
          </a:p>
          <a:p>
            <a:r>
              <a:rPr lang="en-US" dirty="0"/>
              <a:t>Evaluation/Assessment: Sometimes or </a:t>
            </a:r>
            <a:r>
              <a:rPr lang="en-US" b="1" dirty="0"/>
              <a:t>Often</a:t>
            </a:r>
          </a:p>
          <a:p>
            <a:r>
              <a:rPr lang="en-US" dirty="0"/>
              <a:t>IFSP Meetings: Sometimes</a:t>
            </a:r>
          </a:p>
          <a:p>
            <a:r>
              <a:rPr lang="en-US" dirty="0"/>
              <a:t>Communication: Sometimes or </a:t>
            </a:r>
            <a:r>
              <a:rPr lang="en-US" b="1" dirty="0"/>
              <a:t>Rarely</a:t>
            </a:r>
          </a:p>
          <a:p>
            <a:endParaRPr lang="en-US" dirty="0"/>
          </a:p>
        </p:txBody>
      </p:sp>
      <p:graphicFrame>
        <p:nvGraphicFramePr>
          <p:cNvPr id="4" name="Chart 3">
            <a:extLst>
              <a:ext uri="{FF2B5EF4-FFF2-40B4-BE49-F238E27FC236}">
                <a16:creationId xmlns:a16="http://schemas.microsoft.com/office/drawing/2014/main" id="{7E749D39-EAE2-B311-A580-D7A82000DE56}"/>
              </a:ext>
            </a:extLst>
          </p:cNvPr>
          <p:cNvGraphicFramePr>
            <a:graphicFrameLocks/>
          </p:cNvGraphicFramePr>
          <p:nvPr>
            <p:extLst>
              <p:ext uri="{D42A27DB-BD31-4B8C-83A1-F6EECF244321}">
                <p14:modId xmlns:p14="http://schemas.microsoft.com/office/powerpoint/2010/main" val="793826047"/>
              </p:ext>
            </p:extLst>
          </p:nvPr>
        </p:nvGraphicFramePr>
        <p:xfrm>
          <a:off x="3508592" y="1412766"/>
          <a:ext cx="5162550" cy="396716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680084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6316E-4E0B-699B-9234-35EB7272C42E}"/>
              </a:ext>
            </a:extLst>
          </p:cNvPr>
          <p:cNvSpPr>
            <a:spLocks noGrp="1"/>
          </p:cNvSpPr>
          <p:nvPr>
            <p:ph type="title"/>
          </p:nvPr>
        </p:nvSpPr>
        <p:spPr/>
        <p:txBody>
          <a:bodyPr/>
          <a:lstStyle/>
          <a:p>
            <a:r>
              <a:rPr lang="en-US" dirty="0"/>
              <a:t>First Week of April Referrals</a:t>
            </a:r>
          </a:p>
        </p:txBody>
      </p:sp>
      <p:sp>
        <p:nvSpPr>
          <p:cNvPr id="3" name="Content Placeholder 2">
            <a:extLst>
              <a:ext uri="{FF2B5EF4-FFF2-40B4-BE49-F238E27FC236}">
                <a16:creationId xmlns:a16="http://schemas.microsoft.com/office/drawing/2014/main" id="{BD79CFF4-C208-9143-8F84-917407A2CC80}"/>
              </a:ext>
            </a:extLst>
          </p:cNvPr>
          <p:cNvSpPr>
            <a:spLocks noGrp="1"/>
          </p:cNvSpPr>
          <p:nvPr>
            <p:ph idx="1"/>
          </p:nvPr>
        </p:nvSpPr>
        <p:spPr/>
        <p:txBody>
          <a:bodyPr/>
          <a:lstStyle/>
          <a:p>
            <a:r>
              <a:rPr lang="en-US" dirty="0"/>
              <a:t>Baseline Data</a:t>
            </a:r>
          </a:p>
          <a:p>
            <a:pPr lvl="1">
              <a:buFontTx/>
              <a:buChar char="-"/>
            </a:pPr>
            <a:r>
              <a:rPr lang="en-US" dirty="0"/>
              <a:t>Confirmation of parent contact information</a:t>
            </a:r>
          </a:p>
          <a:p>
            <a:pPr lvl="1">
              <a:buFontTx/>
              <a:buChar char="-"/>
            </a:pPr>
            <a:r>
              <a:rPr lang="en-US" dirty="0"/>
              <a:t>Attempts to contact both parents</a:t>
            </a:r>
          </a:p>
          <a:p>
            <a:pPr lvl="1">
              <a:buFontTx/>
              <a:buChar char="-"/>
            </a:pPr>
            <a:r>
              <a:rPr lang="en-US" dirty="0"/>
              <a:t>Father participation at initial evaluation</a:t>
            </a:r>
          </a:p>
          <a:p>
            <a:pPr lvl="1">
              <a:buFontTx/>
              <a:buChar char="-"/>
            </a:pPr>
            <a:r>
              <a:rPr lang="en-US" dirty="0"/>
              <a:t>Father participation at initial IFSP meeting</a:t>
            </a:r>
          </a:p>
          <a:p>
            <a:pPr lvl="1">
              <a:buFontTx/>
              <a:buChar char="-"/>
            </a:pPr>
            <a:r>
              <a:rPr lang="en-US" dirty="0"/>
              <a:t>Documentation</a:t>
            </a:r>
          </a:p>
        </p:txBody>
      </p:sp>
    </p:spTree>
    <p:extLst>
      <p:ext uri="{BB962C8B-B14F-4D97-AF65-F5344CB8AC3E}">
        <p14:creationId xmlns:p14="http://schemas.microsoft.com/office/powerpoint/2010/main" val="3424146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5ECE-7757-EB58-AF54-A2773B8E1B8B}"/>
              </a:ext>
            </a:extLst>
          </p:cNvPr>
          <p:cNvSpPr>
            <a:spLocks noGrp="1"/>
          </p:cNvSpPr>
          <p:nvPr>
            <p:ph type="title"/>
          </p:nvPr>
        </p:nvSpPr>
        <p:spPr/>
        <p:txBody>
          <a:bodyPr/>
          <a:lstStyle/>
          <a:p>
            <a:r>
              <a:rPr lang="en-US" dirty="0"/>
              <a:t>Qualitative Review of Reports &amp; Individualized Family Service Plans</a:t>
            </a:r>
          </a:p>
        </p:txBody>
      </p:sp>
      <p:sp>
        <p:nvSpPr>
          <p:cNvPr id="3" name="Content Placeholder 2">
            <a:extLst>
              <a:ext uri="{FF2B5EF4-FFF2-40B4-BE49-F238E27FC236}">
                <a16:creationId xmlns:a16="http://schemas.microsoft.com/office/drawing/2014/main" id="{F357A3A9-467D-8533-9D7D-683F3EFE0430}"/>
              </a:ext>
            </a:extLst>
          </p:cNvPr>
          <p:cNvSpPr>
            <a:spLocks noGrp="1"/>
          </p:cNvSpPr>
          <p:nvPr>
            <p:ph idx="1"/>
          </p:nvPr>
        </p:nvSpPr>
        <p:spPr/>
        <p:txBody>
          <a:bodyPr/>
          <a:lstStyle/>
          <a:p>
            <a:r>
              <a:rPr lang="en-US" dirty="0"/>
              <a:t>Fathers are often omitted from the Eco Map or Section 7, even when they live in the home.</a:t>
            </a:r>
          </a:p>
          <a:p>
            <a:r>
              <a:rPr lang="en-US" dirty="0"/>
              <a:t>Missing contact information</a:t>
            </a:r>
          </a:p>
          <a:p>
            <a:r>
              <a:rPr lang="en-US" dirty="0"/>
              <a:t>When a father is not </a:t>
            </a:r>
            <a:r>
              <a:rPr lang="en-US" b="1" dirty="0"/>
              <a:t>present</a:t>
            </a:r>
            <a:r>
              <a:rPr lang="en-US" dirty="0"/>
              <a:t>, their input is not commonly included in the report or IFSP. </a:t>
            </a:r>
          </a:p>
          <a:p>
            <a:r>
              <a:rPr lang="en-US" dirty="0"/>
              <a:t>When a father is not </a:t>
            </a:r>
            <a:r>
              <a:rPr lang="en-US" b="1" dirty="0"/>
              <a:t>at</a:t>
            </a:r>
            <a:r>
              <a:rPr lang="en-US" dirty="0"/>
              <a:t> the evaluation, the description of how the child participates with them as part of their daily routines is limited if there at all.</a:t>
            </a:r>
          </a:p>
        </p:txBody>
      </p:sp>
    </p:spTree>
    <p:extLst>
      <p:ext uri="{BB962C8B-B14F-4D97-AF65-F5344CB8AC3E}">
        <p14:creationId xmlns:p14="http://schemas.microsoft.com/office/powerpoint/2010/main" val="5852683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D4057-62EA-0584-34A5-1BF62FFEA46E}"/>
              </a:ext>
            </a:extLst>
          </p:cNvPr>
          <p:cNvSpPr>
            <a:spLocks noGrp="1"/>
          </p:cNvSpPr>
          <p:nvPr>
            <p:ph type="title"/>
          </p:nvPr>
        </p:nvSpPr>
        <p:spPr/>
        <p:txBody>
          <a:bodyPr/>
          <a:lstStyle/>
          <a:p>
            <a:r>
              <a:rPr lang="en-US" dirty="0"/>
              <a:t>Father Survey</a:t>
            </a:r>
          </a:p>
        </p:txBody>
      </p:sp>
      <p:sp>
        <p:nvSpPr>
          <p:cNvPr id="3" name="Content Placeholder 2">
            <a:extLst>
              <a:ext uri="{FF2B5EF4-FFF2-40B4-BE49-F238E27FC236}">
                <a16:creationId xmlns:a16="http://schemas.microsoft.com/office/drawing/2014/main" id="{93EC0B6C-C6E2-8CE0-8132-3B1812136D00}"/>
              </a:ext>
            </a:extLst>
          </p:cNvPr>
          <p:cNvSpPr>
            <a:spLocks noGrp="1"/>
          </p:cNvSpPr>
          <p:nvPr>
            <p:ph idx="1"/>
          </p:nvPr>
        </p:nvSpPr>
        <p:spPr/>
        <p:txBody>
          <a:bodyPr/>
          <a:lstStyle/>
          <a:p>
            <a:r>
              <a:rPr lang="en-US" dirty="0"/>
              <a:t>Developed based on key themes identified in research (Curtiss et al., 2021; Summers et al., 2023) &amp; Family and Provider/Teacher Relationship Quality Survey (Aikens et al., 2017)</a:t>
            </a:r>
          </a:p>
          <a:p>
            <a:pPr marL="0" indent="0">
              <a:buNone/>
            </a:pPr>
            <a:endParaRPr lang="en-US" dirty="0">
              <a:hlinkClick r:id="rId3"/>
            </a:endParaRPr>
          </a:p>
          <a:p>
            <a:pPr marL="0" indent="0">
              <a:buNone/>
            </a:pPr>
            <a:r>
              <a:rPr lang="en-US" dirty="0">
                <a:hlinkClick r:id="rId3"/>
              </a:rPr>
              <a:t>https://forms.office.com/Pages/ResponsePage.aspx?id=QmXpxbGHbUmJNURV71R_NV6w4U8ZbqVNoH_wyovjvgFUNjFRM01SRlBOQTc2UVpTMlMyNzc1UDBZNy4u</a:t>
            </a:r>
            <a:r>
              <a:rPr lang="en-US" dirty="0"/>
              <a:t> </a:t>
            </a:r>
          </a:p>
        </p:txBody>
      </p:sp>
    </p:spTree>
    <p:extLst>
      <p:ext uri="{BB962C8B-B14F-4D97-AF65-F5344CB8AC3E}">
        <p14:creationId xmlns:p14="http://schemas.microsoft.com/office/powerpoint/2010/main" val="37816712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B0430B-020D-0D4F-549F-582DABE52727}"/>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FD64360D-8259-0499-B7EC-39A02FB20A25}"/>
              </a:ext>
            </a:extLst>
          </p:cNvPr>
          <p:cNvSpPr>
            <a:spLocks noGrp="1"/>
          </p:cNvSpPr>
          <p:nvPr>
            <p:ph type="title"/>
          </p:nvPr>
        </p:nvSpPr>
        <p:spPr>
          <a:xfrm>
            <a:off x="228600" y="304800"/>
            <a:ext cx="8686800" cy="533400"/>
          </a:xfrm>
        </p:spPr>
        <p:txBody>
          <a:bodyPr/>
          <a:lstStyle/>
          <a:p>
            <a:pPr algn="ctr"/>
            <a:r>
              <a:rPr lang="en-US" sz="3600" dirty="0">
                <a:latin typeface="+mj-lt"/>
              </a:rPr>
              <a:t>Goal #2: Professional Development</a:t>
            </a:r>
          </a:p>
        </p:txBody>
      </p:sp>
      <p:sp>
        <p:nvSpPr>
          <p:cNvPr id="7" name="Content Placeholder 2">
            <a:extLst>
              <a:ext uri="{FF2B5EF4-FFF2-40B4-BE49-F238E27FC236}">
                <a16:creationId xmlns:a16="http://schemas.microsoft.com/office/drawing/2014/main" id="{ACD2D395-E326-AAB5-E7A0-97AF715EA31D}"/>
              </a:ext>
            </a:extLst>
          </p:cNvPr>
          <p:cNvSpPr txBox="1">
            <a:spLocks/>
          </p:cNvSpPr>
          <p:nvPr/>
        </p:nvSpPr>
        <p:spPr>
          <a:xfrm>
            <a:off x="457200" y="1712515"/>
            <a:ext cx="8229600" cy="30118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Font typeface="Calibri" panose="020F0502020204030204" pitchFamily="34" charset="0"/>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By November 2025, develop and deliver professional development targeting father engagement to at least 2 regional teams, with 80% of EI providers showing increased confidence in engaging fathers based on pre- and post-survey results.</a:t>
            </a:r>
          </a:p>
          <a:p>
            <a:endParaRPr lang="en-US" sz="2800" dirty="0"/>
          </a:p>
          <a:p>
            <a:endParaRPr lang="en-US" sz="2800" dirty="0"/>
          </a:p>
        </p:txBody>
      </p:sp>
    </p:spTree>
    <p:custDataLst>
      <p:tags r:id="rId1"/>
    </p:custDataLst>
    <p:extLst>
      <p:ext uri="{BB962C8B-B14F-4D97-AF65-F5344CB8AC3E}">
        <p14:creationId xmlns:p14="http://schemas.microsoft.com/office/powerpoint/2010/main" val="23903495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317C9-FF92-3D64-9C01-96D7E89C9ACA}"/>
              </a:ext>
            </a:extLst>
          </p:cNvPr>
          <p:cNvSpPr>
            <a:spLocks noGrp="1"/>
          </p:cNvSpPr>
          <p:nvPr>
            <p:ph type="title"/>
          </p:nvPr>
        </p:nvSpPr>
        <p:spPr/>
        <p:txBody>
          <a:bodyPr/>
          <a:lstStyle/>
          <a:p>
            <a:r>
              <a:rPr lang="en-US" dirty="0"/>
              <a:t>Key Objectives &amp; Action Steps</a:t>
            </a:r>
          </a:p>
        </p:txBody>
      </p:sp>
      <p:sp>
        <p:nvSpPr>
          <p:cNvPr id="3" name="Content Placeholder 2">
            <a:extLst>
              <a:ext uri="{FF2B5EF4-FFF2-40B4-BE49-F238E27FC236}">
                <a16:creationId xmlns:a16="http://schemas.microsoft.com/office/drawing/2014/main" id="{24518914-D3A4-3EF4-FD9F-ED909D8DF82C}"/>
              </a:ext>
            </a:extLst>
          </p:cNvPr>
          <p:cNvSpPr>
            <a:spLocks noGrp="1"/>
          </p:cNvSpPr>
          <p:nvPr>
            <p:ph idx="1"/>
          </p:nvPr>
        </p:nvSpPr>
        <p:spPr/>
        <p:txBody>
          <a:bodyPr/>
          <a:lstStyle/>
          <a:p>
            <a:r>
              <a:rPr lang="en-US" dirty="0"/>
              <a:t>Objective #2.1</a:t>
            </a:r>
          </a:p>
          <a:p>
            <a:pPr lvl="1"/>
            <a:r>
              <a:rPr lang="en-US" sz="2400" dirty="0"/>
              <a:t>Assess training needs and develop evidence-based content</a:t>
            </a:r>
          </a:p>
          <a:p>
            <a:r>
              <a:rPr lang="en-US" dirty="0"/>
              <a:t>Objective #2.2</a:t>
            </a:r>
          </a:p>
          <a:p>
            <a:pPr lvl="1"/>
            <a:r>
              <a:rPr lang="en-US" sz="2400" dirty="0"/>
              <a:t>Pilot, evaluate and revise the training</a:t>
            </a:r>
          </a:p>
          <a:p>
            <a:r>
              <a:rPr lang="en-US" dirty="0"/>
              <a:t>Objective #2.3</a:t>
            </a:r>
          </a:p>
          <a:p>
            <a:pPr lvl="1"/>
            <a:r>
              <a:rPr lang="en-US" sz="2400" dirty="0"/>
              <a:t>Prepare for broader roll out</a:t>
            </a:r>
          </a:p>
          <a:p>
            <a:pPr lvl="3"/>
            <a:endParaRPr lang="en-US" dirty="0"/>
          </a:p>
        </p:txBody>
      </p:sp>
    </p:spTree>
    <p:extLst>
      <p:ext uri="{BB962C8B-B14F-4D97-AF65-F5344CB8AC3E}">
        <p14:creationId xmlns:p14="http://schemas.microsoft.com/office/powerpoint/2010/main" val="29456572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5EDF9-C3F8-E8BB-2057-AF9727574D5D}"/>
              </a:ext>
            </a:extLst>
          </p:cNvPr>
          <p:cNvSpPr>
            <a:spLocks noGrp="1"/>
          </p:cNvSpPr>
          <p:nvPr>
            <p:ph type="title"/>
          </p:nvPr>
        </p:nvSpPr>
        <p:spPr/>
        <p:txBody>
          <a:bodyPr/>
          <a:lstStyle/>
          <a:p>
            <a:r>
              <a:rPr lang="en-US" dirty="0"/>
              <a:t>What already exists?</a:t>
            </a:r>
          </a:p>
        </p:txBody>
      </p:sp>
      <p:sp>
        <p:nvSpPr>
          <p:cNvPr id="3" name="Content Placeholder 2">
            <a:extLst>
              <a:ext uri="{FF2B5EF4-FFF2-40B4-BE49-F238E27FC236}">
                <a16:creationId xmlns:a16="http://schemas.microsoft.com/office/drawing/2014/main" id="{DF0C9EC3-4D72-43FC-E9F7-920FE54F0DED}"/>
              </a:ext>
            </a:extLst>
          </p:cNvPr>
          <p:cNvSpPr>
            <a:spLocks noGrp="1"/>
          </p:cNvSpPr>
          <p:nvPr>
            <p:ph idx="1"/>
          </p:nvPr>
        </p:nvSpPr>
        <p:spPr/>
        <p:txBody>
          <a:bodyPr>
            <a:normAutofit/>
          </a:bodyPr>
          <a:lstStyle/>
          <a:p>
            <a:r>
              <a:rPr lang="en-US" dirty="0"/>
              <a:t>Head Start</a:t>
            </a:r>
          </a:p>
          <a:p>
            <a:pPr lvl="1"/>
            <a:r>
              <a:rPr lang="en-US" sz="2400" dirty="0"/>
              <a:t>Fatherhood Connection Webinar Series (2017)</a:t>
            </a:r>
          </a:p>
          <a:p>
            <a:pPr lvl="1"/>
            <a:r>
              <a:rPr lang="en-US" sz="2400" dirty="0"/>
              <a:t>Family and Provider/Teacher Relationship Quality (2015)</a:t>
            </a:r>
          </a:p>
          <a:p>
            <a:pPr lvl="1"/>
            <a:r>
              <a:rPr lang="en-US" sz="2400" dirty="0"/>
              <a:t>Engaging Fathers: Best Practices in Parent, Family &amp; Community Engagement Video Series</a:t>
            </a:r>
          </a:p>
          <a:p>
            <a:r>
              <a:rPr lang="en-US" dirty="0"/>
              <a:t>Brazelton Touchpoints Center ™</a:t>
            </a:r>
          </a:p>
          <a:p>
            <a:pPr lvl="1"/>
            <a:r>
              <a:rPr lang="en-US" sz="2400" dirty="0"/>
              <a:t>Partnering with Fathers (2025)</a:t>
            </a:r>
          </a:p>
          <a:p>
            <a:r>
              <a:rPr lang="en-US" dirty="0"/>
              <a:t>Connecticut Fatherhood Initiative (1999)</a:t>
            </a:r>
          </a:p>
          <a:p>
            <a:pPr lvl="1"/>
            <a:r>
              <a:rPr lang="en-US" sz="2400" dirty="0"/>
              <a:t>Dear Dad Tour (since 2019)</a:t>
            </a:r>
          </a:p>
        </p:txBody>
      </p:sp>
    </p:spTree>
    <p:extLst>
      <p:ext uri="{BB962C8B-B14F-4D97-AF65-F5344CB8AC3E}">
        <p14:creationId xmlns:p14="http://schemas.microsoft.com/office/powerpoint/2010/main" val="516168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9D817-6E41-BD58-DAA9-222C1737367A}"/>
              </a:ext>
            </a:extLst>
          </p:cNvPr>
          <p:cNvSpPr>
            <a:spLocks noGrp="1"/>
          </p:cNvSpPr>
          <p:nvPr>
            <p:ph type="title"/>
          </p:nvPr>
        </p:nvSpPr>
        <p:spPr/>
        <p:txBody>
          <a:bodyPr/>
          <a:lstStyle/>
          <a:p>
            <a:r>
              <a:rPr lang="en-US" dirty="0"/>
              <a:t>Training Module</a:t>
            </a:r>
          </a:p>
        </p:txBody>
      </p:sp>
      <p:sp>
        <p:nvSpPr>
          <p:cNvPr id="3" name="Content Placeholder 2">
            <a:extLst>
              <a:ext uri="{FF2B5EF4-FFF2-40B4-BE49-F238E27FC236}">
                <a16:creationId xmlns:a16="http://schemas.microsoft.com/office/drawing/2014/main" id="{95A60BA2-80B8-1707-83D7-6A8537A9A483}"/>
              </a:ext>
            </a:extLst>
          </p:cNvPr>
          <p:cNvSpPr>
            <a:spLocks noGrp="1"/>
          </p:cNvSpPr>
          <p:nvPr>
            <p:ph idx="1"/>
          </p:nvPr>
        </p:nvSpPr>
        <p:spPr/>
        <p:txBody>
          <a:bodyPr/>
          <a:lstStyle/>
          <a:p>
            <a:r>
              <a:rPr lang="en-US" dirty="0"/>
              <a:t>In development</a:t>
            </a:r>
          </a:p>
          <a:p>
            <a:r>
              <a:rPr lang="en-US" dirty="0"/>
              <a:t>Topics:</a:t>
            </a:r>
          </a:p>
          <a:p>
            <a:pPr lvl="1"/>
            <a:r>
              <a:rPr lang="en-US" sz="2400" dirty="0"/>
              <a:t>Importance of father involvement in EI</a:t>
            </a:r>
          </a:p>
          <a:p>
            <a:pPr lvl="1"/>
            <a:r>
              <a:rPr lang="en-US" sz="2400" dirty="0"/>
              <a:t>Common provider biases and barriers</a:t>
            </a:r>
          </a:p>
          <a:p>
            <a:pPr lvl="1"/>
            <a:r>
              <a:rPr lang="en-US" sz="2400" dirty="0"/>
              <a:t>Communication strategies to engage</a:t>
            </a:r>
          </a:p>
          <a:p>
            <a:pPr lvl="1"/>
            <a:r>
              <a:rPr lang="en-US" sz="2400" dirty="0"/>
              <a:t>Real-life scenarios and role play opportunities </a:t>
            </a:r>
          </a:p>
        </p:txBody>
      </p:sp>
    </p:spTree>
    <p:extLst>
      <p:ext uri="{BB962C8B-B14F-4D97-AF65-F5344CB8AC3E}">
        <p14:creationId xmlns:p14="http://schemas.microsoft.com/office/powerpoint/2010/main" val="25460740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F6291-D8E7-1567-C537-9F608F3AF1B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2EA95AC6-FF24-02EF-C1B3-D917CEF9D789}"/>
              </a:ext>
            </a:extLst>
          </p:cNvPr>
          <p:cNvSpPr>
            <a:spLocks noGrp="1"/>
          </p:cNvSpPr>
          <p:nvPr>
            <p:ph type="title"/>
          </p:nvPr>
        </p:nvSpPr>
        <p:spPr>
          <a:xfrm>
            <a:off x="228600" y="304800"/>
            <a:ext cx="8686800" cy="533400"/>
          </a:xfrm>
        </p:spPr>
        <p:txBody>
          <a:bodyPr/>
          <a:lstStyle/>
          <a:p>
            <a:pPr algn="ctr"/>
            <a:r>
              <a:rPr lang="en-US" sz="3600" dirty="0">
                <a:latin typeface="+mj-lt"/>
              </a:rPr>
              <a:t>Goal #3: Evaluate overall impact</a:t>
            </a:r>
          </a:p>
        </p:txBody>
      </p:sp>
      <p:sp>
        <p:nvSpPr>
          <p:cNvPr id="7" name="Content Placeholder 2">
            <a:extLst>
              <a:ext uri="{FF2B5EF4-FFF2-40B4-BE49-F238E27FC236}">
                <a16:creationId xmlns:a16="http://schemas.microsoft.com/office/drawing/2014/main" id="{657A18BF-7EBD-DA5E-B05E-5E098CBB78B7}"/>
              </a:ext>
            </a:extLst>
          </p:cNvPr>
          <p:cNvSpPr txBox="1">
            <a:spLocks/>
          </p:cNvSpPr>
          <p:nvPr/>
        </p:nvSpPr>
        <p:spPr>
          <a:xfrm>
            <a:off x="457200" y="1712515"/>
            <a:ext cx="8229600" cy="301188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1pPr>
            <a:lvl2pPr marL="800100" indent="-342900" algn="l" defTabSz="914400" rtl="0" eaLnBrk="1" latinLnBrk="0" hangingPunct="1">
              <a:lnSpc>
                <a:spcPct val="90000"/>
              </a:lnSpc>
              <a:spcBef>
                <a:spcPts val="500"/>
              </a:spcBef>
              <a:buFont typeface="Calibri" panose="020F0502020204030204" pitchFamily="34" charset="0"/>
              <a:buChar char="–"/>
              <a:defRPr sz="32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800" dirty="0"/>
              <a:t>By June 2026, evaluate changes in father engagement by comparting pre- and post- intervention data (participation rates, provider feedback, family input) to assess the effectiveness of training and revised practices. </a:t>
            </a:r>
          </a:p>
          <a:p>
            <a:endParaRPr lang="en-US" sz="2800" dirty="0"/>
          </a:p>
          <a:p>
            <a:endParaRPr lang="en-US" sz="2800" dirty="0"/>
          </a:p>
        </p:txBody>
      </p:sp>
    </p:spTree>
    <p:custDataLst>
      <p:tags r:id="rId1"/>
    </p:custDataLst>
    <p:extLst>
      <p:ext uri="{BB962C8B-B14F-4D97-AF65-F5344CB8AC3E}">
        <p14:creationId xmlns:p14="http://schemas.microsoft.com/office/powerpoint/2010/main" val="1300343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BDB33-8CD8-F171-A597-8D106849783B}"/>
              </a:ext>
            </a:extLst>
          </p:cNvPr>
          <p:cNvSpPr>
            <a:spLocks noGrp="1"/>
          </p:cNvSpPr>
          <p:nvPr>
            <p:ph type="title"/>
          </p:nvPr>
        </p:nvSpPr>
        <p:spPr/>
        <p:txBody>
          <a:bodyPr/>
          <a:lstStyle/>
          <a:p>
            <a:r>
              <a:rPr lang="en-US" dirty="0"/>
              <a:t>Key Objectives &amp; Actions</a:t>
            </a:r>
          </a:p>
        </p:txBody>
      </p:sp>
      <p:sp>
        <p:nvSpPr>
          <p:cNvPr id="3" name="Content Placeholder 2">
            <a:extLst>
              <a:ext uri="{FF2B5EF4-FFF2-40B4-BE49-F238E27FC236}">
                <a16:creationId xmlns:a16="http://schemas.microsoft.com/office/drawing/2014/main" id="{47E2030F-9296-5F32-4DA7-ECA5D9A50A72}"/>
              </a:ext>
            </a:extLst>
          </p:cNvPr>
          <p:cNvSpPr>
            <a:spLocks noGrp="1"/>
          </p:cNvSpPr>
          <p:nvPr>
            <p:ph idx="1"/>
          </p:nvPr>
        </p:nvSpPr>
        <p:spPr/>
        <p:txBody>
          <a:bodyPr/>
          <a:lstStyle/>
          <a:p>
            <a:r>
              <a:rPr lang="en-US" dirty="0"/>
              <a:t>Objective #3.1</a:t>
            </a:r>
          </a:p>
          <a:p>
            <a:pPr lvl="1"/>
            <a:r>
              <a:rPr lang="en-US" sz="2400" dirty="0"/>
              <a:t>Establish baseline data and tracking systems</a:t>
            </a:r>
          </a:p>
          <a:p>
            <a:r>
              <a:rPr lang="en-US" dirty="0"/>
              <a:t>Objective #3.2</a:t>
            </a:r>
          </a:p>
          <a:p>
            <a:pPr lvl="1"/>
            <a:r>
              <a:rPr lang="en-US" sz="2400" dirty="0"/>
              <a:t>Monitor and analyze post-implementation strategies</a:t>
            </a:r>
          </a:p>
          <a:p>
            <a:r>
              <a:rPr lang="en-US" dirty="0"/>
              <a:t>Objective #3.3</a:t>
            </a:r>
          </a:p>
          <a:p>
            <a:pPr lvl="1"/>
            <a:r>
              <a:rPr lang="en-US" sz="2400" dirty="0"/>
              <a:t>Report findings and recommend next steps</a:t>
            </a:r>
          </a:p>
        </p:txBody>
      </p:sp>
    </p:spTree>
    <p:extLst>
      <p:ext uri="{BB962C8B-B14F-4D97-AF65-F5344CB8AC3E}">
        <p14:creationId xmlns:p14="http://schemas.microsoft.com/office/powerpoint/2010/main" val="21734561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9CEB5-FBB8-C49F-41A7-431C9574A0C8}"/>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C923C81C-8872-3419-D4A4-D84359399EBD}"/>
              </a:ext>
            </a:extLst>
          </p:cNvPr>
          <p:cNvSpPr>
            <a:spLocks noGrp="1"/>
          </p:cNvSpPr>
          <p:nvPr>
            <p:ph idx="1"/>
          </p:nvPr>
        </p:nvSpPr>
        <p:spPr/>
        <p:txBody>
          <a:bodyPr>
            <a:normAutofit fontScale="70000" lnSpcReduction="20000"/>
          </a:bodyPr>
          <a:lstStyle/>
          <a:p>
            <a:pPr marL="0" indent="0">
              <a:buNone/>
            </a:pPr>
            <a:r>
              <a:rPr lang="en-US" dirty="0"/>
              <a:t>Aikens, N., Kopack Klein, A., </a:t>
            </a:r>
            <a:r>
              <a:rPr lang="en-US" dirty="0" err="1"/>
              <a:t>Knas</a:t>
            </a:r>
            <a:r>
              <a:rPr lang="en-US" dirty="0"/>
              <a:t>, E., Cole, K., </a:t>
            </a:r>
            <a:r>
              <a:rPr lang="en-US" dirty="0" err="1"/>
              <a:t>Lukashanets</a:t>
            </a:r>
            <a:r>
              <a:rPr lang="en-US" dirty="0"/>
              <a:t>, S., &amp; Tarullo, L. (2017). Family and Provider/Teacher Relationship Quality (FPTRQ) provider/teacher measure. U.S. Department of Health and Human Services, Administration for Children and Families, Office of Planning, Research &amp; Evaluation. </a:t>
            </a:r>
            <a:r>
              <a:rPr lang="en-US" dirty="0">
                <a:hlinkClick r:id="rId3"/>
              </a:rPr>
              <a:t>https://www.acf.hhs.gov/opre/report/family-and-provider/teacher-relationship-quality-fptrq-provider/teacher-measure</a:t>
            </a:r>
            <a:endParaRPr lang="en-US" dirty="0"/>
          </a:p>
          <a:p>
            <a:pPr marL="0" indent="0">
              <a:buNone/>
            </a:pPr>
            <a:endParaRPr lang="en-US" dirty="0"/>
          </a:p>
          <a:p>
            <a:pPr marL="0" indent="0">
              <a:buNone/>
            </a:pPr>
            <a:r>
              <a:rPr lang="en-US" dirty="0"/>
              <a:t>Curtiss, S. L., McBride, B. A., Uchima, K., Laxman, D. J., Santos, R. M., Weglarz-Ward, J., &amp; Kern, J. (2021). Understanding provider attitudes regarding father involvement in early intervention. Topics in Early Childhood Special Education, 41(2), 147–159. </a:t>
            </a:r>
            <a:r>
              <a:rPr lang="en-US" dirty="0">
                <a:hlinkClick r:id="rId4"/>
              </a:rPr>
              <a:t>https://doi.org/10.1177/0271121419844829</a:t>
            </a:r>
            <a:endParaRPr lang="en-US" dirty="0"/>
          </a:p>
          <a:p>
            <a:pPr marL="0" indent="0">
              <a:buNone/>
            </a:pPr>
            <a:endParaRPr lang="en-US" dirty="0"/>
          </a:p>
          <a:p>
            <a:pPr marL="0" indent="0">
              <a:buNone/>
            </a:pPr>
            <a:r>
              <a:rPr lang="en-US" dirty="0"/>
              <a:t>Summers, J. A., Lee, C., &amp; Turnbull, A. P. (2023). Father involvement in early intervention: Perceptions and practices. Journal of Early Intervention. Advance online publication. </a:t>
            </a:r>
            <a:r>
              <a:rPr lang="en-US" dirty="0">
                <a:hlinkClick r:id="rId5"/>
              </a:rPr>
              <a:t>https://doi.org/10.1177/10538151231199823</a:t>
            </a:r>
            <a:r>
              <a:rPr lang="en-US" dirty="0"/>
              <a:t> </a:t>
            </a:r>
          </a:p>
        </p:txBody>
      </p:sp>
    </p:spTree>
    <p:extLst>
      <p:ext uri="{BB962C8B-B14F-4D97-AF65-F5344CB8AC3E}">
        <p14:creationId xmlns:p14="http://schemas.microsoft.com/office/powerpoint/2010/main" val="35725743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17095</TotalTime>
  <Words>2851</Words>
  <Application>Microsoft Office PowerPoint</Application>
  <PresentationFormat>On-screen Show (4:3)</PresentationFormat>
  <Paragraphs>232</Paragraphs>
  <Slides>21</Slides>
  <Notes>21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Aptos</vt:lpstr>
      <vt:lpstr>Arial</vt:lpstr>
      <vt:lpstr>Calibri</vt:lpstr>
      <vt:lpstr>Calibri Light</vt:lpstr>
      <vt:lpstr>Courier New</vt:lpstr>
      <vt:lpstr>1_Office Theme</vt:lpstr>
      <vt:lpstr>Beyond the Signature: Increasing Meaningful Fatherhood Engagement in Early Intervention  June 2nd, 2025 Jennifer Michael</vt:lpstr>
      <vt:lpstr>Problem Identification</vt:lpstr>
      <vt:lpstr>The Desired Outcome </vt:lpstr>
      <vt:lpstr>What does the research say?</vt:lpstr>
      <vt:lpstr>Overview of Goals</vt:lpstr>
      <vt:lpstr>Goal #1: Documentation &amp; Processes</vt:lpstr>
      <vt:lpstr>Key Objectives &amp; Actions</vt:lpstr>
      <vt:lpstr>Provider Survey</vt:lpstr>
      <vt:lpstr>Preliminary Data – Provider Survey</vt:lpstr>
      <vt:lpstr>What is one change you believe would have the biggest impact…</vt:lpstr>
      <vt:lpstr>Provider Perception of Involvement</vt:lpstr>
      <vt:lpstr>First Week of April Referrals</vt:lpstr>
      <vt:lpstr>Qualitative Review of Reports &amp; Individualized Family Service Plans</vt:lpstr>
      <vt:lpstr>Father Survey</vt:lpstr>
      <vt:lpstr>Goal #2: Professional Development</vt:lpstr>
      <vt:lpstr>Key Objectives &amp; Action Steps</vt:lpstr>
      <vt:lpstr>What already exists?</vt:lpstr>
      <vt:lpstr>Training Module</vt:lpstr>
      <vt:lpstr>Goal #3: Evaluate overall impact</vt:lpstr>
      <vt:lpstr>Key Objectives &amp; Actions</vt:lpstr>
      <vt:lpstr>Resources</vt:lpstr>
    </vt:vector>
  </TitlesOfParts>
  <Company>UCHC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Ryan Bibisi</dc:creator>
  <cp:lastModifiedBy>Jennifer Michael</cp:lastModifiedBy>
  <cp:revision>214</cp:revision>
  <cp:lastPrinted>2025-06-02T10:33:13Z</cp:lastPrinted>
  <dcterms:created xsi:type="dcterms:W3CDTF">2014-04-25T18:15:14Z</dcterms:created>
  <dcterms:modified xsi:type="dcterms:W3CDTF">2025-06-02T10:33:15Z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37CB21DA-7D57-44FE-8BEA-16D72D8A27ED</vt:lpwstr>
  </property>
  <property fmtid="{D5CDD505-2E9C-101B-9397-08002B2CF9AE}" pid="3" name="ArticulatePath">
    <vt:lpwstr>CT LEND Presentation Template</vt:lpwstr>
  </property>
</Properties>
</file>