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21"/>
  </p:notesMasterIdLst>
  <p:handoutMasterIdLst>
    <p:handoutMasterId r:id="rId22"/>
  </p:handoutMasterIdLst>
  <p:sldIdLst>
    <p:sldId id="387" r:id="rId2"/>
    <p:sldId id="410" r:id="rId3"/>
    <p:sldId id="411" r:id="rId4"/>
    <p:sldId id="412" r:id="rId5"/>
    <p:sldId id="413" r:id="rId6"/>
    <p:sldId id="414" r:id="rId7"/>
    <p:sldId id="415" r:id="rId8"/>
    <p:sldId id="416" r:id="rId9"/>
    <p:sldId id="417" r:id="rId10"/>
    <p:sldId id="418" r:id="rId11"/>
    <p:sldId id="419" r:id="rId12"/>
    <p:sldId id="420" r:id="rId13"/>
    <p:sldId id="421" r:id="rId14"/>
    <p:sldId id="422" r:id="rId15"/>
    <p:sldId id="423" r:id="rId16"/>
    <p:sldId id="424" r:id="rId17"/>
    <p:sldId id="425" r:id="rId18"/>
    <p:sldId id="426" r:id="rId19"/>
    <p:sldId id="427" r:id="rId20"/>
  </p:sldIdLst>
  <p:sldSz cx="9144000" cy="6858000" type="screen4x3"/>
  <p:notesSz cx="6858000" cy="9215438"/>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D2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7661" autoAdjust="0"/>
  </p:normalViewPr>
  <p:slideViewPr>
    <p:cSldViewPr>
      <p:cViewPr varScale="1">
        <p:scale>
          <a:sx n="94" d="100"/>
          <a:sy n="94" d="100"/>
        </p:scale>
        <p:origin x="1392" y="78"/>
      </p:cViewPr>
      <p:guideLst>
        <p:guide orient="horz" pos="2160"/>
        <p:guide pos="288"/>
        <p:guide pos="288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6" d="100"/>
          <a:sy n="86" d="100"/>
        </p:scale>
        <p:origin x="386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Clawson" userId="63a0ed5a6e158f49" providerId="LiveId" clId="{5821490C-400F-44B4-A528-69AF28E07D4F}"/>
    <pc:docChg chg="modSld">
      <pc:chgData name="Ashley Clawson" userId="63a0ed5a6e158f49" providerId="LiveId" clId="{5821490C-400F-44B4-A528-69AF28E07D4F}" dt="2025-05-18T21:04:23.071" v="1" actId="33553"/>
      <pc:docMkLst>
        <pc:docMk/>
      </pc:docMkLst>
      <pc:sldChg chg="modSp mod">
        <pc:chgData name="Ashley Clawson" userId="63a0ed5a6e158f49" providerId="LiveId" clId="{5821490C-400F-44B4-A528-69AF28E07D4F}" dt="2025-05-18T21:04:16.915" v="0" actId="33553"/>
        <pc:sldMkLst>
          <pc:docMk/>
          <pc:sldMk cId="2504794727" sldId="414"/>
        </pc:sldMkLst>
        <pc:spChg chg="mod">
          <ac:chgData name="Ashley Clawson" userId="63a0ed5a6e158f49" providerId="LiveId" clId="{5821490C-400F-44B4-A528-69AF28E07D4F}" dt="2025-05-18T21:04:16.915" v="0" actId="33553"/>
          <ac:spMkLst>
            <pc:docMk/>
            <pc:sldMk cId="2504794727" sldId="414"/>
            <ac:spMk id="4" creationId="{3CBAE88F-6DC1-EB02-357F-8469624972FF}"/>
          </ac:spMkLst>
        </pc:spChg>
      </pc:sldChg>
      <pc:sldChg chg="modSp mod">
        <pc:chgData name="Ashley Clawson" userId="63a0ed5a6e158f49" providerId="LiveId" clId="{5821490C-400F-44B4-A528-69AF28E07D4F}" dt="2025-05-18T21:04:23.071" v="1" actId="33553"/>
        <pc:sldMkLst>
          <pc:docMk/>
          <pc:sldMk cId="373385617" sldId="415"/>
        </pc:sldMkLst>
        <pc:spChg chg="mod">
          <ac:chgData name="Ashley Clawson" userId="63a0ed5a6e158f49" providerId="LiveId" clId="{5821490C-400F-44B4-A528-69AF28E07D4F}" dt="2025-05-18T21:04:23.071" v="1" actId="33553"/>
          <ac:spMkLst>
            <pc:docMk/>
            <pc:sldMk cId="373385617" sldId="415"/>
            <ac:spMk id="4" creationId="{F2AADAFA-9678-E3D2-B1BE-1CF05C08D95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0772"/>
          </a:xfrm>
          <a:prstGeom prst="rect">
            <a:avLst/>
          </a:prstGeom>
        </p:spPr>
        <p:txBody>
          <a:bodyPr vert="horz" lIns="91440" tIns="45720" rIns="91440" bIns="45720" rtlCol="0"/>
          <a:lstStyle>
            <a:lvl1pPr algn="r">
              <a:defRPr sz="1200"/>
            </a:lvl1pPr>
          </a:lstStyle>
          <a:p>
            <a:fld id="{B7F50CCB-94B1-4B0A-BCF8-2F96EF51A256}" type="datetimeFigureOut">
              <a:rPr lang="en-US" smtClean="0"/>
              <a:pPr/>
              <a:t>5/27/2025</a:t>
            </a:fld>
            <a:endParaRPr lang="en-US" dirty="0"/>
          </a:p>
        </p:txBody>
      </p:sp>
      <p:sp>
        <p:nvSpPr>
          <p:cNvPr id="4" name="Footer Placeholder 3"/>
          <p:cNvSpPr>
            <a:spLocks noGrp="1"/>
          </p:cNvSpPr>
          <p:nvPr>
            <p:ph type="ftr" sz="quarter" idx="2"/>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753067"/>
            <a:ext cx="2971800" cy="460772"/>
          </a:xfrm>
          <a:prstGeom prst="rect">
            <a:avLst/>
          </a:prstGeom>
        </p:spPr>
        <p:txBody>
          <a:bodyPr vert="horz" lIns="91440" tIns="45720" rIns="91440" bIns="45720" rtlCol="0" anchor="b"/>
          <a:lstStyle>
            <a:lvl1pPr algn="r">
              <a:defRPr sz="1200"/>
            </a:lvl1pPr>
          </a:lstStyle>
          <a:p>
            <a:fld id="{881D7471-A358-48C3-BB75-EEB9B119FC1C}" type="slidenum">
              <a:rPr lang="en-US" smtClean="0"/>
              <a:pPr/>
              <a:t>‹#›</a:t>
            </a:fld>
            <a:endParaRPr lang="en-US" dirty="0"/>
          </a:p>
        </p:txBody>
      </p:sp>
    </p:spTree>
    <p:extLst>
      <p:ext uri="{BB962C8B-B14F-4D97-AF65-F5344CB8AC3E}">
        <p14:creationId xmlns:p14="http://schemas.microsoft.com/office/powerpoint/2010/main" val="21676000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02"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0772"/>
          </a:xfrm>
          <a:prstGeom prst="rect">
            <a:avLst/>
          </a:prstGeom>
        </p:spPr>
        <p:txBody>
          <a:bodyPr vert="horz" lIns="91440" tIns="45720" rIns="91440" bIns="45720" rtlCol="0"/>
          <a:lstStyle>
            <a:lvl1pPr algn="r">
              <a:defRPr sz="1200"/>
            </a:lvl1pPr>
          </a:lstStyle>
          <a:p>
            <a:fld id="{DA7D45CE-4BF1-4A82-95FA-9F2C00D45C33}" type="datetimeFigureOut">
              <a:rPr lang="en-US" smtClean="0"/>
              <a:pPr/>
              <a:t>5/27/2025</a:t>
            </a:fld>
            <a:endParaRPr lang="en-US" dirty="0"/>
          </a:p>
        </p:txBody>
      </p:sp>
      <p:sp>
        <p:nvSpPr>
          <p:cNvPr id="4" name="Slide Image Placeholder 3"/>
          <p:cNvSpPr>
            <a:spLocks noGrp="1" noRot="1" noChangeAspect="1"/>
          </p:cNvSpPr>
          <p:nvPr>
            <p:ph type="sldImg" idx="2"/>
          </p:nvPr>
        </p:nvSpPr>
        <p:spPr>
          <a:xfrm>
            <a:off x="1125538" y="690563"/>
            <a:ext cx="4606925" cy="34559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77333"/>
            <a:ext cx="5486400" cy="414694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753067"/>
            <a:ext cx="2971800" cy="460772"/>
          </a:xfrm>
          <a:prstGeom prst="rect">
            <a:avLst/>
          </a:prstGeom>
        </p:spPr>
        <p:txBody>
          <a:bodyPr vert="horz" lIns="91440" tIns="45720" rIns="91440" bIns="45720" rtlCol="0" anchor="b"/>
          <a:lstStyle>
            <a:lvl1pPr algn="r">
              <a:defRPr sz="1200"/>
            </a:lvl1pPr>
          </a:lstStyle>
          <a:p>
            <a:fld id="{8E2FB70D-189E-4216-ADF0-8EDD1AE5ED33}" type="slidenum">
              <a:rPr lang="en-US" smtClean="0"/>
              <a:pPr/>
              <a:t>‹#›</a:t>
            </a:fld>
            <a:endParaRPr lang="en-US" dirty="0"/>
          </a:p>
        </p:txBody>
      </p:sp>
    </p:spTree>
    <p:extLst>
      <p:ext uri="{BB962C8B-B14F-4D97-AF65-F5344CB8AC3E}">
        <p14:creationId xmlns:p14="http://schemas.microsoft.com/office/powerpoint/2010/main" val="22260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dk1"/>
                </a:solidFill>
              </a:rPr>
              <a:t>Birth to Three lead agencies and programs will partner with the OEC to have a more streamlined approach to identify developmental concerns and increase confidence in referring families for evaluations.</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2</a:t>
            </a:fld>
            <a:endParaRPr lang="en-US" dirty="0"/>
          </a:p>
        </p:txBody>
      </p:sp>
    </p:spTree>
    <p:extLst>
      <p:ext uri="{BB962C8B-B14F-4D97-AF65-F5344CB8AC3E}">
        <p14:creationId xmlns:p14="http://schemas.microsoft.com/office/powerpoint/2010/main" val="399408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statewide, consistent use of the programs</a:t>
            </a:r>
          </a:p>
        </p:txBody>
      </p:sp>
      <p:sp>
        <p:nvSpPr>
          <p:cNvPr id="4" name="Slide Number Placeholder 3"/>
          <p:cNvSpPr>
            <a:spLocks noGrp="1"/>
          </p:cNvSpPr>
          <p:nvPr>
            <p:ph type="sldNum" sz="quarter" idx="5"/>
          </p:nvPr>
        </p:nvSpPr>
        <p:spPr/>
        <p:txBody>
          <a:bodyPr/>
          <a:lstStyle/>
          <a:p>
            <a:fld id="{8E2FB70D-189E-4216-ADF0-8EDD1AE5ED33}" type="slidenum">
              <a:rPr lang="en-US" smtClean="0"/>
              <a:pPr/>
              <a:t>3</a:t>
            </a:fld>
            <a:endParaRPr lang="en-US" dirty="0"/>
          </a:p>
        </p:txBody>
      </p:sp>
    </p:spTree>
    <p:extLst>
      <p:ext uri="{BB962C8B-B14F-4D97-AF65-F5344CB8AC3E}">
        <p14:creationId xmlns:p14="http://schemas.microsoft.com/office/powerpoint/2010/main" val="1842952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doesn’t take into account families who refer based on the recommendations.</a:t>
            </a:r>
          </a:p>
        </p:txBody>
      </p:sp>
      <p:sp>
        <p:nvSpPr>
          <p:cNvPr id="4" name="Slide Number Placeholder 3"/>
          <p:cNvSpPr>
            <a:spLocks noGrp="1"/>
          </p:cNvSpPr>
          <p:nvPr>
            <p:ph type="sldNum" sz="quarter" idx="5"/>
          </p:nvPr>
        </p:nvSpPr>
        <p:spPr/>
        <p:txBody>
          <a:bodyPr/>
          <a:lstStyle/>
          <a:p>
            <a:fld id="{8E2FB70D-189E-4216-ADF0-8EDD1AE5ED33}" type="slidenum">
              <a:rPr lang="en-US" smtClean="0"/>
              <a:pPr/>
              <a:t>4</a:t>
            </a:fld>
            <a:endParaRPr lang="en-US" dirty="0"/>
          </a:p>
        </p:txBody>
      </p:sp>
    </p:spTree>
    <p:extLst>
      <p:ext uri="{BB962C8B-B14F-4D97-AF65-F5344CB8AC3E}">
        <p14:creationId xmlns:p14="http://schemas.microsoft.com/office/powerpoint/2010/main" val="2628159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Results may be skewed due to small population and birth to three providers giving the surveys</a:t>
            </a:r>
          </a:p>
          <a:p>
            <a:endParaRPr lang="en-US" dirty="0"/>
          </a:p>
          <a:p>
            <a:r>
              <a:rPr lang="en-US" dirty="0"/>
              <a:t>Goal would be to cover every town and childcare center in CT</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5</a:t>
            </a:fld>
            <a:endParaRPr lang="en-US" dirty="0"/>
          </a:p>
        </p:txBody>
      </p:sp>
    </p:spTree>
    <p:extLst>
      <p:ext uri="{BB962C8B-B14F-4D97-AF65-F5344CB8AC3E}">
        <p14:creationId xmlns:p14="http://schemas.microsoft.com/office/powerpoint/2010/main" val="691779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Comprehensive developmental milestone assessments</a:t>
            </a:r>
          </a:p>
          <a:p>
            <a:r>
              <a:rPr lang="en-US" dirty="0"/>
              <a:t>Provide activities and curriculums to work on each domain</a:t>
            </a:r>
          </a:p>
          <a:p>
            <a:r>
              <a:rPr lang="en-US" dirty="0"/>
              <a:t>Discussion with child care centers- some do quarterly, some do yearly, </a:t>
            </a:r>
          </a:p>
          <a:p>
            <a:endParaRPr lang="en-US" dirty="0"/>
          </a:p>
          <a:p>
            <a:r>
              <a:rPr lang="en-US" dirty="0"/>
              <a:t>Lacking:</a:t>
            </a:r>
          </a:p>
          <a:p>
            <a:r>
              <a:rPr lang="en-US" dirty="0"/>
              <a:t>What to do if a child is not meeting the milestones. When and how to refer for additional support. How to talk to families about their child’s delays </a:t>
            </a:r>
          </a:p>
        </p:txBody>
      </p:sp>
      <p:sp>
        <p:nvSpPr>
          <p:cNvPr id="4" name="Slide Number Placeholder 3"/>
          <p:cNvSpPr>
            <a:spLocks noGrp="1"/>
          </p:cNvSpPr>
          <p:nvPr>
            <p:ph type="sldNum" sz="quarter" idx="5"/>
          </p:nvPr>
        </p:nvSpPr>
        <p:spPr/>
        <p:txBody>
          <a:bodyPr/>
          <a:lstStyle/>
          <a:p>
            <a:fld id="{8E2FB70D-189E-4216-ADF0-8EDD1AE5ED33}" type="slidenum">
              <a:rPr lang="en-US" smtClean="0"/>
              <a:pPr/>
              <a:t>9</a:t>
            </a:fld>
            <a:endParaRPr lang="en-US" dirty="0"/>
          </a:p>
        </p:txBody>
      </p:sp>
    </p:spTree>
    <p:extLst>
      <p:ext uri="{BB962C8B-B14F-4D97-AF65-F5344CB8AC3E}">
        <p14:creationId xmlns:p14="http://schemas.microsoft.com/office/powerpoint/2010/main" val="2390402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A288CF-455E-58B4-B84D-43A3EF8620BC}"/>
              </a:ext>
            </a:extLst>
          </p:cNvPr>
          <p:cNvSpPr>
            <a:spLocks noGrp="1"/>
          </p:cNvSpPr>
          <p:nvPr>
            <p:ph type="title" hasCustomPrompt="1"/>
          </p:nvPr>
        </p:nvSpPr>
        <p:spPr>
          <a:xfrm>
            <a:off x="457200" y="457201"/>
            <a:ext cx="8229600" cy="525462"/>
          </a:xfrm>
          <a:prstGeom prst="rect">
            <a:avLst/>
          </a:prstGeom>
        </p:spPr>
        <p:txBody>
          <a:bodyPr/>
          <a:lstStyle>
            <a:lvl1pPr algn="ctr">
              <a:defRPr sz="3600" b="1">
                <a:latin typeface="Calibri Light" panose="020F0302020204030204" pitchFamily="34" charset="0"/>
                <a:cs typeface="Calibri Light" panose="020F0302020204030204" pitchFamily="34" charset="0"/>
              </a:defRPr>
            </a:lvl1pPr>
          </a:lstStyle>
          <a:p>
            <a:pPr algn="ctr"/>
            <a:r>
              <a:rPr lang="en-US" sz="3600" dirty="0">
                <a:latin typeface="+mj-lt"/>
              </a:rPr>
              <a:t>Title</a:t>
            </a:r>
          </a:p>
        </p:txBody>
      </p:sp>
      <p:sp>
        <p:nvSpPr>
          <p:cNvPr id="7" name="Content Placeholder 2">
            <a:extLst>
              <a:ext uri="{FF2B5EF4-FFF2-40B4-BE49-F238E27FC236}">
                <a16:creationId xmlns:a16="http://schemas.microsoft.com/office/drawing/2014/main" id="{09DD8BD0-DECF-22D5-4BC0-BFD5FBD8A8A7}"/>
              </a:ext>
            </a:extLst>
          </p:cNvPr>
          <p:cNvSpPr>
            <a:spLocks noGrp="1"/>
          </p:cNvSpPr>
          <p:nvPr>
            <p:ph idx="1" hasCustomPrompt="1"/>
          </p:nvPr>
        </p:nvSpPr>
        <p:spPr>
          <a:xfrm>
            <a:off x="457200" y="1524000"/>
            <a:ext cx="8229600" cy="4351338"/>
          </a:xfrm>
          <a:prstGeom prst="rect">
            <a:avLst/>
          </a:prstGeom>
        </p:spPr>
        <p:txBody>
          <a:bodyPr/>
          <a:lstStyle>
            <a:lvl1pPr marL="228600" indent="-228600">
              <a:defRPr sz="2800"/>
            </a:lvl1pPr>
            <a:lvl2pPr marL="800100" indent="-342900">
              <a:buFont typeface="Calibri" panose="020F0502020204030204" pitchFamily="34" charset="0"/>
              <a:buChar char="–"/>
              <a:defRPr sz="2800"/>
            </a:lvl2pPr>
          </a:lstStyle>
          <a:p>
            <a:pPr marL="0" indent="0">
              <a:buNone/>
            </a:pPr>
            <a:r>
              <a:rPr lang="en-US" sz="2800" dirty="0"/>
              <a:t>Bullets:</a:t>
            </a:r>
          </a:p>
          <a:p>
            <a:r>
              <a:rPr lang="en-US" sz="2800" dirty="0"/>
              <a:t>Bullet 1</a:t>
            </a:r>
          </a:p>
          <a:p>
            <a:pPr lvl="1">
              <a:buFont typeface="Courier New" panose="02070309020205020404" pitchFamily="49" charset="0"/>
              <a:buChar char="o"/>
            </a:pPr>
            <a:r>
              <a:rPr lang="en-US" sz="2400" dirty="0"/>
              <a:t>Bullet 2 </a:t>
            </a:r>
          </a:p>
        </p:txBody>
      </p:sp>
    </p:spTree>
    <p:extLst>
      <p:ext uri="{BB962C8B-B14F-4D97-AF65-F5344CB8AC3E}">
        <p14:creationId xmlns:p14="http://schemas.microsoft.com/office/powerpoint/2010/main" val="3829645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233489"/>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457200" y="1825625"/>
            <a:ext cx="8229600" cy="38131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20D7-698E-4528-AFE4-38F6E054D6D5}" type="datetimeFigureOut">
              <a:rPr lang="en-US" smtClean="0"/>
              <a:t>5/27/2025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84A75-380D-49D2-A87F-182FC7068D9D}" type="slidenum">
              <a:rPr lang="en-US" smtClean="0"/>
              <a:t>‹#›</a:t>
            </a:fld>
            <a:endParaRPr lang="en-US"/>
          </a:p>
        </p:txBody>
      </p:sp>
      <p:sp>
        <p:nvSpPr>
          <p:cNvPr id="8" name="Rectangle 7"/>
          <p:cNvSpPr/>
          <p:nvPr userDrawn="1"/>
        </p:nvSpPr>
        <p:spPr>
          <a:xfrm>
            <a:off x="0" y="5917223"/>
            <a:ext cx="9144000" cy="940777"/>
          </a:xfrm>
          <a:prstGeom prst="rect">
            <a:avLst/>
          </a:prstGeom>
          <a:solidFill>
            <a:srgbClr val="00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77078" y="6062219"/>
            <a:ext cx="1206379" cy="665858"/>
          </a:xfrm>
          <a:prstGeom prst="rect">
            <a:avLst/>
          </a:prstGeom>
        </p:spPr>
      </p:pic>
      <p:sp>
        <p:nvSpPr>
          <p:cNvPr id="7" name="Rectangle 6">
            <a:extLst>
              <a:ext uri="{FF2B5EF4-FFF2-40B4-BE49-F238E27FC236}">
                <a16:creationId xmlns:a16="http://schemas.microsoft.com/office/drawing/2014/main" id="{CAD8AABF-F7AD-2579-7EDE-AC509AA4465E}"/>
              </a:ext>
            </a:extLst>
          </p:cNvPr>
          <p:cNvSpPr/>
          <p:nvPr userDrawn="1"/>
        </p:nvSpPr>
        <p:spPr>
          <a:xfrm>
            <a:off x="0" y="5780698"/>
            <a:ext cx="9144000" cy="8670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3C238AA-EFEF-4372-8F06-76FCCF47416D}"/>
              </a:ext>
            </a:extLst>
          </p:cNvPr>
          <p:cNvSpPr txBox="1"/>
          <p:nvPr userDrawn="1"/>
        </p:nvSpPr>
        <p:spPr>
          <a:xfrm>
            <a:off x="7153275" y="6241214"/>
            <a:ext cx="2305050" cy="307777"/>
          </a:xfrm>
          <a:prstGeom prst="rect">
            <a:avLst/>
          </a:prstGeom>
          <a:noFill/>
        </p:spPr>
        <p:txBody>
          <a:bodyPr wrap="square" rtlCol="0">
            <a:spAutoFit/>
          </a:bodyPr>
          <a:lstStyle/>
          <a:p>
            <a:r>
              <a:rPr lang="en-US" sz="1400" b="1" i="0" u="none" strike="noStrike" baseline="0" dirty="0">
                <a:solidFill>
                  <a:srgbClr val="FFFFFF"/>
                </a:solidFill>
                <a:latin typeface="Calibri" panose="020F0502020204030204" pitchFamily="34" charset="0"/>
              </a:rPr>
              <a:t>UCONNUCEDD.ORG</a:t>
            </a:r>
          </a:p>
        </p:txBody>
      </p:sp>
    </p:spTree>
    <p:extLst>
      <p:ext uri="{BB962C8B-B14F-4D97-AF65-F5344CB8AC3E}">
        <p14:creationId xmlns:p14="http://schemas.microsoft.com/office/powerpoint/2010/main" val="823807264"/>
      </p:ext>
    </p:extLst>
  </p:cSld>
  <p:clrMap bg1="lt1" tx1="dk1" bg2="lt2" tx2="dk2" accent1="accent1" accent2="accent2" accent3="accent3" accent4="accent4" accent5="accent5" accent6="accent6" hlink="hlink" folHlink="folHlink"/>
  <p:sldLayoutIdLst>
    <p:sldLayoutId id="2147483834" r:id="rId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2880" userDrawn="1">
          <p15:clr>
            <a:srgbClr val="F26B43"/>
          </p15:clr>
        </p15:guide>
        <p15:guide id="3" pos="5472" userDrawn="1">
          <p15:clr>
            <a:srgbClr val="F26B43"/>
          </p15:clr>
        </p15:guide>
        <p15:guide id="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s://www.brazeltontouchpoints.org/development-is-a-journey/"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016/j.jaac.2013.11.002" TargetMode="External"/><Relationship Id="rId2" Type="http://schemas.openxmlformats.org/officeDocument/2006/relationships/hyperlink" Target="http://dx.doi.org/10.1177/105381519802100209" TargetMode="External"/><Relationship Id="rId1" Type="http://schemas.openxmlformats.org/officeDocument/2006/relationships/slideLayout" Target="../slideLayouts/slideLayout1.xml"/><Relationship Id="rId5" Type="http://schemas.openxmlformats.org/officeDocument/2006/relationships/hyperlink" Target="https://scholar.google.com/scholar_lookup?journal=Journal%20of%20American%20Academy%20of%20Child%20and%20Adolescent%20Psychiatry&amp;title=Approaches%20to%20enhancing%20the%20early%20detection%20of%20autism%20spectrum%20disorders:%20A%20systematic%20review%20of%20the%20literature&amp;author=AM%20Daniels&amp;author=AK%20Halladay&amp;author=A%20Shih&amp;author=LM%20Elder&amp;author=G%20Dawson&amp;volume=53&amp;issue=2&amp;publication_year=2014&amp;pages=141-152&amp;pmid=24472250&amp;doi=10.1016/j.jaac.2013.11.002&amp;" TargetMode="External"/><Relationship Id="rId4" Type="http://schemas.openxmlformats.org/officeDocument/2006/relationships/hyperlink" Target="https://pubmed.ncbi.nlm.nih.gov/2447225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A5F0AF-173B-F682-EE46-85A778E2EF67}"/>
              </a:ext>
            </a:extLst>
          </p:cNvPr>
          <p:cNvSpPr>
            <a:spLocks noGrp="1"/>
          </p:cNvSpPr>
          <p:nvPr>
            <p:ph type="title"/>
          </p:nvPr>
        </p:nvSpPr>
        <p:spPr>
          <a:xfrm>
            <a:off x="457200" y="2057400"/>
            <a:ext cx="8229600" cy="1371600"/>
          </a:xfrm>
        </p:spPr>
        <p:txBody>
          <a:bodyPr lIns="0" tIns="0" rIns="0" bIns="0"/>
          <a:lstStyle/>
          <a:p>
            <a:pPr algn="ctr"/>
            <a:r>
              <a:rPr lang="en-US" sz="4400" dirty="0"/>
              <a:t>Building a Partnership Between Birth to Three and Child Care Providers</a:t>
            </a:r>
            <a:r>
              <a:rPr lang="en-US" sz="4400" dirty="0">
                <a:latin typeface="+mj-lt"/>
              </a:rPr>
              <a:t/>
            </a:r>
            <a:br>
              <a:rPr lang="en-US" sz="4400" dirty="0">
                <a:latin typeface="+mj-lt"/>
              </a:rPr>
            </a:br>
            <a:r>
              <a:rPr lang="en-US" sz="4400" dirty="0">
                <a:latin typeface="+mj-lt"/>
              </a:rPr>
              <a:t/>
            </a:r>
            <a:br>
              <a:rPr lang="en-US" sz="4400" dirty="0">
                <a:latin typeface="+mj-lt"/>
              </a:rPr>
            </a:br>
            <a:r>
              <a:rPr lang="en-US" sz="3200" dirty="0">
                <a:latin typeface="+mj-lt"/>
              </a:rPr>
              <a:t>Karen Galvin and Ashley Slattery</a:t>
            </a:r>
          </a:p>
        </p:txBody>
      </p:sp>
    </p:spTree>
    <p:custDataLst>
      <p:tags r:id="rId1"/>
    </p:custDataLst>
    <p:extLst>
      <p:ext uri="{BB962C8B-B14F-4D97-AF65-F5344CB8AC3E}">
        <p14:creationId xmlns:p14="http://schemas.microsoft.com/office/powerpoint/2010/main" val="408115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7E071F-835B-4876-4A16-A50C6DD00265}"/>
              </a:ext>
            </a:extLst>
          </p:cNvPr>
          <p:cNvSpPr>
            <a:spLocks noGrp="1"/>
          </p:cNvSpPr>
          <p:nvPr>
            <p:ph type="title"/>
          </p:nvPr>
        </p:nvSpPr>
        <p:spPr>
          <a:xfrm>
            <a:off x="228600" y="457200"/>
            <a:ext cx="8686800" cy="533400"/>
          </a:xfrm>
        </p:spPr>
        <p:txBody>
          <a:bodyPr/>
          <a:lstStyle/>
          <a:p>
            <a:pPr algn="l"/>
            <a:r>
              <a:rPr lang="en-US" sz="3600" dirty="0">
                <a:latin typeface="+mj-lt"/>
              </a:rPr>
              <a:t>Goal</a:t>
            </a:r>
          </a:p>
        </p:txBody>
      </p:sp>
      <p:sp>
        <p:nvSpPr>
          <p:cNvPr id="3" name="TextBox 2">
            <a:extLst>
              <a:ext uri="{FF2B5EF4-FFF2-40B4-BE49-F238E27FC236}">
                <a16:creationId xmlns:a16="http://schemas.microsoft.com/office/drawing/2014/main" id="{C73A48B1-FC0D-6122-6666-A66B2AC28468}"/>
              </a:ext>
            </a:extLst>
          </p:cNvPr>
          <p:cNvSpPr txBox="1"/>
          <p:nvPr/>
        </p:nvSpPr>
        <p:spPr>
          <a:xfrm>
            <a:off x="228600" y="1295400"/>
            <a:ext cx="8686800" cy="3839000"/>
          </a:xfrm>
          <a:prstGeom prst="rect">
            <a:avLst/>
          </a:prstGeom>
          <a:noFill/>
        </p:spPr>
        <p:txBody>
          <a:bodyPr wrap="square">
            <a:spAutoFit/>
          </a:bodyPr>
          <a:lstStyle/>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Improve the systems of support offered by Birth to Three to child care providers in the community.</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Birth to Three lead agencies and programs will partner with the OEC to have a more streamlined approach to identify developmental concerns and increase confidence in referring families for evaluations.</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Birth to Three will create a set of resources available specifically to childcare centers to increase the number of referrals coming from daycare centers from 2% to 10%.</a:t>
            </a:r>
          </a:p>
        </p:txBody>
      </p:sp>
    </p:spTree>
    <p:custDataLst>
      <p:tags r:id="rId1"/>
    </p:custDataLst>
    <p:extLst>
      <p:ext uri="{BB962C8B-B14F-4D97-AF65-F5344CB8AC3E}">
        <p14:creationId xmlns:p14="http://schemas.microsoft.com/office/powerpoint/2010/main" val="124862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F67F3-4DAA-AB44-0DE7-E9493D16A6E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09B8E62-CA4C-74A9-B557-AC9B9FC5917D}"/>
              </a:ext>
            </a:extLst>
          </p:cNvPr>
          <p:cNvSpPr>
            <a:spLocks noGrp="1"/>
          </p:cNvSpPr>
          <p:nvPr>
            <p:ph type="title"/>
          </p:nvPr>
        </p:nvSpPr>
        <p:spPr>
          <a:xfrm>
            <a:off x="228600" y="304800"/>
            <a:ext cx="8686800" cy="533400"/>
          </a:xfrm>
        </p:spPr>
        <p:txBody>
          <a:bodyPr/>
          <a:lstStyle/>
          <a:p>
            <a:pPr algn="l"/>
            <a:r>
              <a:rPr lang="en-US" sz="3600" dirty="0">
                <a:latin typeface="+mj-lt"/>
              </a:rPr>
              <a:t>Steps to Implementation</a:t>
            </a:r>
          </a:p>
        </p:txBody>
      </p:sp>
      <p:sp>
        <p:nvSpPr>
          <p:cNvPr id="2" name="Google Shape;67;p15">
            <a:extLst>
              <a:ext uri="{FF2B5EF4-FFF2-40B4-BE49-F238E27FC236}">
                <a16:creationId xmlns:a16="http://schemas.microsoft.com/office/drawing/2014/main" id="{B9EA3444-E6F3-B249-00C7-2C85EA10DD46}"/>
              </a:ext>
            </a:extLst>
          </p:cNvPr>
          <p:cNvSpPr txBox="1">
            <a:spLocks/>
          </p:cNvSpPr>
          <p:nvPr/>
        </p:nvSpPr>
        <p:spPr>
          <a:xfrm>
            <a:off x="195775" y="1143000"/>
            <a:ext cx="8520600" cy="3416400"/>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dk1"/>
              </a:buClr>
              <a:buSzPts val="1100"/>
              <a:buFont typeface="Arial"/>
              <a:buNone/>
            </a:pPr>
            <a:r>
              <a:rPr lang="en-US" dirty="0">
                <a:solidFill>
                  <a:schemeClr val="dk1"/>
                </a:solidFill>
              </a:rPr>
              <a:t>1) Identify specific areas for improvement</a:t>
            </a:r>
          </a:p>
          <a:p>
            <a:pPr marL="0" indent="0">
              <a:buClr>
                <a:schemeClr val="dk1"/>
              </a:buClr>
              <a:buSzPts val="1100"/>
              <a:buFont typeface="Arial"/>
              <a:buNone/>
            </a:pPr>
            <a:r>
              <a:rPr lang="en-US" dirty="0">
                <a:solidFill>
                  <a:schemeClr val="dk1"/>
                </a:solidFill>
              </a:rPr>
              <a:t>2) Investigate any other programs currently in place</a:t>
            </a:r>
          </a:p>
          <a:p>
            <a:pPr marL="0" indent="0">
              <a:buClr>
                <a:schemeClr val="dk1"/>
              </a:buClr>
              <a:buSzPts val="1100"/>
              <a:buFont typeface="Arial"/>
              <a:buNone/>
            </a:pPr>
            <a:r>
              <a:rPr lang="en-US" dirty="0">
                <a:solidFill>
                  <a:schemeClr val="dk1"/>
                </a:solidFill>
              </a:rPr>
              <a:t>3) Develop a suggested program protocol for daycares to implement, which includes education, screening and tools to facilitate conversations with parents.</a:t>
            </a:r>
          </a:p>
          <a:p>
            <a:pPr marL="0" indent="0">
              <a:buClr>
                <a:schemeClr val="dk1"/>
              </a:buClr>
              <a:buSzPts val="1100"/>
              <a:buFont typeface="Arial"/>
              <a:buNone/>
            </a:pPr>
            <a:r>
              <a:rPr lang="en-US" dirty="0">
                <a:solidFill>
                  <a:schemeClr val="dk1"/>
                </a:solidFill>
              </a:rPr>
              <a:t>4) Follow-up in 6 months and 12 months to determine effectiveness</a:t>
            </a:r>
          </a:p>
          <a:p>
            <a:pPr marL="0" indent="0">
              <a:spcBef>
                <a:spcPts val="0"/>
              </a:spcBef>
              <a:spcAft>
                <a:spcPts val="1200"/>
              </a:spcAft>
              <a:buFont typeface="Arial" panose="020B0604020202020204" pitchFamily="34" charset="0"/>
              <a:buNone/>
            </a:pPr>
            <a:endParaRPr lang="en-US" dirty="0"/>
          </a:p>
        </p:txBody>
      </p:sp>
    </p:spTree>
    <p:custDataLst>
      <p:tags r:id="rId1"/>
    </p:custDataLst>
    <p:extLst>
      <p:ext uri="{BB962C8B-B14F-4D97-AF65-F5344CB8AC3E}">
        <p14:creationId xmlns:p14="http://schemas.microsoft.com/office/powerpoint/2010/main" val="3736678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BE601-2D64-4439-8D3B-990EE619B21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FDC4CC2-B240-E1BD-6E2D-B88112860F03}"/>
              </a:ext>
            </a:extLst>
          </p:cNvPr>
          <p:cNvSpPr>
            <a:spLocks noGrp="1"/>
          </p:cNvSpPr>
          <p:nvPr>
            <p:ph type="title"/>
          </p:nvPr>
        </p:nvSpPr>
        <p:spPr>
          <a:xfrm>
            <a:off x="228600" y="381000"/>
            <a:ext cx="8686800" cy="533400"/>
          </a:xfrm>
        </p:spPr>
        <p:txBody>
          <a:bodyPr/>
          <a:lstStyle/>
          <a:p>
            <a:pPr algn="l"/>
            <a:r>
              <a:rPr lang="en" dirty="0">
                <a:latin typeface="+mj-lt"/>
                <a:cs typeface="Calibri" panose="020F0502020204030204" pitchFamily="34" charset="0"/>
              </a:rPr>
              <a:t>Step 1. Identifying an Area of Need</a:t>
            </a:r>
            <a:endParaRPr lang="en-US" dirty="0">
              <a:latin typeface="+mj-lt"/>
              <a:cs typeface="Calibri" panose="020F0502020204030204" pitchFamily="34" charset="0"/>
            </a:endParaRPr>
          </a:p>
        </p:txBody>
      </p:sp>
      <p:sp>
        <p:nvSpPr>
          <p:cNvPr id="7" name="Content Placeholder 2">
            <a:extLst>
              <a:ext uri="{FF2B5EF4-FFF2-40B4-BE49-F238E27FC236}">
                <a16:creationId xmlns:a16="http://schemas.microsoft.com/office/drawing/2014/main" id="{D3BF6F73-10D2-00A9-E7BC-27A9A5D0B052}"/>
              </a:ext>
            </a:extLst>
          </p:cNvPr>
          <p:cNvSpPr txBox="1">
            <a:spLocks/>
          </p:cNvSpPr>
          <p:nvPr/>
        </p:nvSpPr>
        <p:spPr>
          <a:xfrm>
            <a:off x="381000" y="1219201"/>
            <a:ext cx="8458200" cy="396240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rtl="0">
              <a:lnSpc>
                <a:spcPct val="90000"/>
              </a:lnSpc>
              <a:spcBef>
                <a:spcPts val="1000"/>
              </a:spcBef>
              <a:spcAft>
                <a:spcPts val="0"/>
              </a:spcAft>
              <a:buClr>
                <a:schemeClr val="dk1"/>
              </a:buClr>
              <a:buSzPct val="43137"/>
              <a:buFont typeface="Arial"/>
              <a:buNone/>
            </a:pPr>
            <a:r>
              <a:rPr lang="en-US" sz="3000" dirty="0">
                <a:solidFill>
                  <a:schemeClr val="dk1"/>
                </a:solidFill>
              </a:rPr>
              <a:t>•</a:t>
            </a:r>
            <a:r>
              <a:rPr lang="en-US" sz="3300" dirty="0">
                <a:solidFill>
                  <a:schemeClr val="dk1"/>
                </a:solidFill>
              </a:rPr>
              <a:t>255 Birth to Three referrals were made from childcare centers in 2024, making up only 2% of our total referrals (Child Find)</a:t>
            </a:r>
          </a:p>
          <a:p>
            <a:pPr marL="0" lvl="0" indent="0" algn="l" rtl="0">
              <a:lnSpc>
                <a:spcPct val="90000"/>
              </a:lnSpc>
              <a:spcBef>
                <a:spcPts val="1000"/>
              </a:spcBef>
              <a:spcAft>
                <a:spcPts val="0"/>
              </a:spcAft>
              <a:buClr>
                <a:schemeClr val="dk1"/>
              </a:buClr>
              <a:buSzPct val="43137"/>
              <a:buFont typeface="Arial"/>
              <a:buNone/>
            </a:pPr>
            <a:r>
              <a:rPr lang="en-US" sz="3300" dirty="0">
                <a:solidFill>
                  <a:schemeClr val="dk1"/>
                </a:solidFill>
              </a:rPr>
              <a:t>•A state survey documented that of 537 childcare providers, 240 had no experience caring for a child with special needs (Bruder, 1998).</a:t>
            </a:r>
          </a:p>
          <a:p>
            <a:pPr marL="0" lvl="0" indent="0" algn="l" rtl="0">
              <a:lnSpc>
                <a:spcPct val="90000"/>
              </a:lnSpc>
              <a:spcBef>
                <a:spcPts val="1000"/>
              </a:spcBef>
              <a:spcAft>
                <a:spcPts val="0"/>
              </a:spcAft>
              <a:buNone/>
            </a:pPr>
            <a:r>
              <a:rPr lang="en-US" sz="3300" dirty="0">
                <a:solidFill>
                  <a:schemeClr val="dk1"/>
                </a:solidFill>
              </a:rPr>
              <a:t>•A review of early detection procedures in community settings found that routine screening increased overall referral rates, and that these efforts were successful even in non medical settings such as daycare centers [Daniels, Halladay, Shih, Elder, &amp; Dawson, 2014]</a:t>
            </a:r>
          </a:p>
          <a:p>
            <a:pPr marL="0" indent="0">
              <a:buNone/>
            </a:pPr>
            <a:endParaRPr lang="en-US" sz="2800" dirty="0"/>
          </a:p>
          <a:p>
            <a:pPr marL="0" indent="0">
              <a:buNone/>
            </a:pPr>
            <a:endParaRPr lang="en-US" sz="2800" dirty="0"/>
          </a:p>
          <a:p>
            <a:endParaRPr lang="en-US" sz="2800" dirty="0"/>
          </a:p>
        </p:txBody>
      </p:sp>
    </p:spTree>
    <p:custDataLst>
      <p:tags r:id="rId1"/>
    </p:custDataLst>
    <p:extLst>
      <p:ext uri="{BB962C8B-B14F-4D97-AF65-F5344CB8AC3E}">
        <p14:creationId xmlns:p14="http://schemas.microsoft.com/office/powerpoint/2010/main" val="4273098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2D2B6-24D0-D024-FB3F-1FB41E6590B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BCBBCAF-EB07-B972-A2EF-82148FC5C781}"/>
              </a:ext>
            </a:extLst>
          </p:cNvPr>
          <p:cNvSpPr>
            <a:spLocks noGrp="1"/>
          </p:cNvSpPr>
          <p:nvPr>
            <p:ph type="title"/>
          </p:nvPr>
        </p:nvSpPr>
        <p:spPr>
          <a:xfrm>
            <a:off x="228600" y="381000"/>
            <a:ext cx="8686800" cy="533400"/>
          </a:xfrm>
        </p:spPr>
        <p:txBody>
          <a:bodyPr/>
          <a:lstStyle/>
          <a:p>
            <a:pPr algn="l"/>
            <a:r>
              <a:rPr lang="en-US" sz="3600" dirty="0">
                <a:latin typeface="+mj-lt"/>
              </a:rPr>
              <a:t>Expanding on the Data</a:t>
            </a:r>
          </a:p>
        </p:txBody>
      </p:sp>
      <p:sp>
        <p:nvSpPr>
          <p:cNvPr id="7" name="Content Placeholder 2">
            <a:extLst>
              <a:ext uri="{FF2B5EF4-FFF2-40B4-BE49-F238E27FC236}">
                <a16:creationId xmlns:a16="http://schemas.microsoft.com/office/drawing/2014/main" id="{AEE6907D-7D68-0F08-9791-F38E0F91E56C}"/>
              </a:ext>
            </a:extLst>
          </p:cNvPr>
          <p:cNvSpPr txBox="1">
            <a:spLocks/>
          </p:cNvSpPr>
          <p:nvPr/>
        </p:nvSpPr>
        <p:spPr>
          <a:xfrm>
            <a:off x="457200" y="1219200"/>
            <a:ext cx="8229600" cy="3733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rtl="0">
              <a:lnSpc>
                <a:spcPct val="90000"/>
              </a:lnSpc>
              <a:spcBef>
                <a:spcPts val="1000"/>
              </a:spcBef>
              <a:spcAft>
                <a:spcPts val="0"/>
              </a:spcAft>
              <a:buClr>
                <a:schemeClr val="dk1"/>
              </a:buClr>
              <a:buSzPts val="1100"/>
              <a:buFont typeface="Arial"/>
              <a:buNone/>
            </a:pPr>
            <a:r>
              <a:rPr lang="en-US" sz="3200" dirty="0">
                <a:solidFill>
                  <a:schemeClr val="dk1"/>
                </a:solidFill>
              </a:rPr>
              <a:t>•</a:t>
            </a:r>
            <a:r>
              <a:rPr lang="en-US" sz="2800" dirty="0">
                <a:solidFill>
                  <a:schemeClr val="dk1"/>
                </a:solidFill>
              </a:rPr>
              <a:t>We created a 10-question survey to be distributed to child care centers across the state of CT</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•We distributed a small sample of surveys to child care centers in 7 towns to collect preliminary data</a:t>
            </a:r>
          </a:p>
          <a:p>
            <a:pPr marL="0" lvl="0" indent="0" algn="l" rtl="0">
              <a:lnSpc>
                <a:spcPct val="90000"/>
              </a:lnSpc>
              <a:spcBef>
                <a:spcPts val="1000"/>
              </a:spcBef>
              <a:spcAft>
                <a:spcPts val="0"/>
              </a:spcAft>
              <a:buClr>
                <a:schemeClr val="dk1"/>
              </a:buClr>
              <a:buSzPts val="1100"/>
              <a:buFont typeface="Arial"/>
              <a:buNone/>
            </a:pPr>
            <a:endParaRPr lang="en-US" sz="28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Ultimate goal would be to implement an anonymous, online survey, through the OEC, covering every child care center in the state, to yield more accurate results</a:t>
            </a:r>
          </a:p>
          <a:p>
            <a:pPr lvl="1">
              <a:buFont typeface="Courier New" panose="02070309020205020404" pitchFamily="49" charset="0"/>
              <a:buChar char="o"/>
            </a:pPr>
            <a:endParaRPr lang="en-US" sz="2400" dirty="0"/>
          </a:p>
        </p:txBody>
      </p:sp>
    </p:spTree>
    <p:custDataLst>
      <p:tags r:id="rId1"/>
    </p:custDataLst>
    <p:extLst>
      <p:ext uri="{BB962C8B-B14F-4D97-AF65-F5344CB8AC3E}">
        <p14:creationId xmlns:p14="http://schemas.microsoft.com/office/powerpoint/2010/main" val="3537021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C5C6D-AC62-94BB-9F6C-020FA9C051FF}"/>
            </a:ext>
          </a:extLst>
        </p:cNvPr>
        <p:cNvGrpSpPr/>
        <p:nvPr/>
      </p:nvGrpSpPr>
      <p:grpSpPr>
        <a:xfrm>
          <a:off x="0" y="0"/>
          <a:ext cx="0" cy="0"/>
          <a:chOff x="0" y="0"/>
          <a:chExt cx="0" cy="0"/>
        </a:xfrm>
      </p:grpSpPr>
      <p:sp>
        <p:nvSpPr>
          <p:cNvPr id="4" name="Google Shape;85;p18">
            <a:extLst>
              <a:ext uri="{FF2B5EF4-FFF2-40B4-BE49-F238E27FC236}">
                <a16:creationId xmlns:a16="http://schemas.microsoft.com/office/drawing/2014/main" id="{3CBAE88F-6DC1-EB02-357F-8469624972FF}"/>
              </a:ext>
            </a:extLst>
          </p:cNvPr>
          <p:cNvSpPr txBox="1">
            <a:spLocks noGrp="1"/>
          </p:cNvSpPr>
          <p:nvPr>
            <p:ph type="title" idx="4294967295"/>
          </p:nvPr>
        </p:nvSpPr>
        <p:spPr>
          <a:xfrm>
            <a:off x="338950" y="304800"/>
            <a:ext cx="8772225" cy="5760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dk1"/>
                </a:solidFill>
                <a:effectLst/>
                <a:uLnTx/>
                <a:uFillTx/>
                <a:latin typeface="+mn-lt"/>
                <a:ea typeface="+mn-ea"/>
                <a:cs typeface="+mn-cs"/>
              </a:rPr>
              <a:t>How comfortable are you talking to a family about their child’s development?</a:t>
            </a:r>
          </a:p>
        </p:txBody>
      </p:sp>
      <p:pic>
        <p:nvPicPr>
          <p:cNvPr id="5" name="Google Shape;84;p18">
            <a:extLst>
              <a:ext uri="{FF2B5EF4-FFF2-40B4-BE49-F238E27FC236}">
                <a16:creationId xmlns:a16="http://schemas.microsoft.com/office/drawing/2014/main" id="{96A476E1-9761-69BD-9DA3-E0C3B42C9772}"/>
              </a:ext>
            </a:extLst>
          </p:cNvPr>
          <p:cNvPicPr preferRelativeResize="0"/>
          <p:nvPr/>
        </p:nvPicPr>
        <p:blipFill rotWithShape="1">
          <a:blip r:embed="rId3">
            <a:alphaModFix/>
          </a:blip>
          <a:srcRect t="7952"/>
          <a:stretch/>
        </p:blipFill>
        <p:spPr>
          <a:xfrm>
            <a:off x="723900" y="1192575"/>
            <a:ext cx="7696200" cy="4472849"/>
          </a:xfrm>
          <a:prstGeom prst="rect">
            <a:avLst/>
          </a:prstGeom>
          <a:noFill/>
          <a:ln>
            <a:noFill/>
          </a:ln>
        </p:spPr>
      </p:pic>
    </p:spTree>
    <p:custDataLst>
      <p:tags r:id="rId1"/>
    </p:custDataLst>
    <p:extLst>
      <p:ext uri="{BB962C8B-B14F-4D97-AF65-F5344CB8AC3E}">
        <p14:creationId xmlns:p14="http://schemas.microsoft.com/office/powerpoint/2010/main" val="2504794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1;p19">
            <a:extLst>
              <a:ext uri="{FF2B5EF4-FFF2-40B4-BE49-F238E27FC236}">
                <a16:creationId xmlns:a16="http://schemas.microsoft.com/office/drawing/2014/main" id="{F2AADAFA-9678-E3D2-B1BE-1CF05C08D95D}"/>
              </a:ext>
            </a:extLst>
          </p:cNvPr>
          <p:cNvSpPr txBox="1">
            <a:spLocks noGrp="1"/>
          </p:cNvSpPr>
          <p:nvPr>
            <p:ph type="title" idx="4294967295"/>
          </p:nvPr>
        </p:nvSpPr>
        <p:spPr>
          <a:xfrm>
            <a:off x="114150" y="152400"/>
            <a:ext cx="8915700" cy="8382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dk1"/>
                </a:solidFill>
                <a:effectLst/>
                <a:uLnTx/>
                <a:uFillTx/>
                <a:latin typeface="+mn-lt"/>
                <a:ea typeface="+mn-ea"/>
                <a:cs typeface="+mn-cs"/>
              </a:rPr>
              <a:t>How would you rate your understanding of the role of Birth to Three providers?</a:t>
            </a:r>
          </a:p>
        </p:txBody>
      </p:sp>
      <p:pic>
        <p:nvPicPr>
          <p:cNvPr id="5" name="Google Shape;90;p19">
            <a:extLst>
              <a:ext uri="{FF2B5EF4-FFF2-40B4-BE49-F238E27FC236}">
                <a16:creationId xmlns:a16="http://schemas.microsoft.com/office/drawing/2014/main" id="{518585D7-FC8B-171B-974D-10AE2F12F234}"/>
              </a:ext>
            </a:extLst>
          </p:cNvPr>
          <p:cNvPicPr preferRelativeResize="0"/>
          <p:nvPr/>
        </p:nvPicPr>
        <p:blipFill rotWithShape="1">
          <a:blip r:embed="rId2">
            <a:alphaModFix/>
          </a:blip>
          <a:srcRect t="3716"/>
          <a:stretch/>
        </p:blipFill>
        <p:spPr>
          <a:xfrm>
            <a:off x="631850" y="1143000"/>
            <a:ext cx="7978750" cy="4648200"/>
          </a:xfrm>
          <a:prstGeom prst="rect">
            <a:avLst/>
          </a:prstGeom>
          <a:noFill/>
          <a:ln>
            <a:noFill/>
          </a:ln>
        </p:spPr>
      </p:pic>
    </p:spTree>
    <p:extLst>
      <p:ext uri="{BB962C8B-B14F-4D97-AF65-F5344CB8AC3E}">
        <p14:creationId xmlns:p14="http://schemas.microsoft.com/office/powerpoint/2010/main" val="373385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B1FB0-046D-06CA-092B-4EF39BBFB73F}"/>
              </a:ext>
            </a:extLst>
          </p:cNvPr>
          <p:cNvSpPr>
            <a:spLocks noGrp="1"/>
          </p:cNvSpPr>
          <p:nvPr>
            <p:ph type="title"/>
          </p:nvPr>
        </p:nvSpPr>
        <p:spPr/>
        <p:txBody>
          <a:bodyPr/>
          <a:lstStyle/>
          <a:p>
            <a:pPr algn="l"/>
            <a:r>
              <a:rPr lang="en-US" dirty="0"/>
              <a:t>Survey Says…</a:t>
            </a:r>
          </a:p>
        </p:txBody>
      </p:sp>
      <p:sp>
        <p:nvSpPr>
          <p:cNvPr id="3" name="Content Placeholder 2">
            <a:extLst>
              <a:ext uri="{FF2B5EF4-FFF2-40B4-BE49-F238E27FC236}">
                <a16:creationId xmlns:a16="http://schemas.microsoft.com/office/drawing/2014/main" id="{EF264DC6-A0B6-4838-D7DC-95B342DE2ACE}"/>
              </a:ext>
            </a:extLst>
          </p:cNvPr>
          <p:cNvSpPr>
            <a:spLocks noGrp="1"/>
          </p:cNvSpPr>
          <p:nvPr>
            <p:ph idx="1"/>
          </p:nvPr>
        </p:nvSpPr>
        <p:spPr>
          <a:xfrm>
            <a:off x="152400" y="1143000"/>
            <a:ext cx="8763000" cy="4572000"/>
          </a:xfrm>
        </p:spPr>
        <p:txBody>
          <a:bodyPr>
            <a:normAutofit fontScale="85000" lnSpcReduction="20000"/>
          </a:bodyPr>
          <a:lstStyle/>
          <a:p>
            <a:pPr marL="457200" lvl="0" indent="-346514" algn="l" rtl="0">
              <a:spcBef>
                <a:spcPts val="1200"/>
              </a:spcBef>
              <a:spcAft>
                <a:spcPts val="0"/>
              </a:spcAft>
              <a:buClr>
                <a:schemeClr val="dk1"/>
              </a:buClr>
              <a:buSzPct val="100000"/>
              <a:buChar char="●"/>
            </a:pPr>
            <a:r>
              <a:rPr lang="en-US" sz="3300" dirty="0">
                <a:solidFill>
                  <a:schemeClr val="dk1"/>
                </a:solidFill>
              </a:rPr>
              <a:t>“We usually know when something is just not right about development, but we don’t always know why or how to talk to parents about it”</a:t>
            </a:r>
            <a:br>
              <a:rPr lang="en-US" sz="3300" dirty="0">
                <a:solidFill>
                  <a:schemeClr val="dk1"/>
                </a:solidFill>
              </a:rPr>
            </a:br>
            <a:endParaRPr lang="en-US" sz="3300" dirty="0">
              <a:solidFill>
                <a:schemeClr val="dk1"/>
              </a:solidFill>
            </a:endParaRPr>
          </a:p>
          <a:p>
            <a:pPr marL="457200" lvl="0" indent="-346514" algn="l" rtl="0">
              <a:spcBef>
                <a:spcPts val="0"/>
              </a:spcBef>
              <a:spcAft>
                <a:spcPts val="0"/>
              </a:spcAft>
              <a:buClr>
                <a:schemeClr val="dk1"/>
              </a:buClr>
              <a:buSzPct val="100000"/>
              <a:buChar char="●"/>
            </a:pPr>
            <a:r>
              <a:rPr lang="en-US" sz="3300" dirty="0">
                <a:solidFill>
                  <a:schemeClr val="dk1"/>
                </a:solidFill>
              </a:rPr>
              <a:t>“We usually talk to our director about it”.</a:t>
            </a:r>
            <a:br>
              <a:rPr lang="en-US" sz="3300" dirty="0">
                <a:solidFill>
                  <a:schemeClr val="dk1"/>
                </a:solidFill>
              </a:rPr>
            </a:br>
            <a:endParaRPr lang="en-US" sz="3300" dirty="0">
              <a:solidFill>
                <a:schemeClr val="dk1"/>
              </a:solidFill>
            </a:endParaRPr>
          </a:p>
          <a:p>
            <a:pPr marL="457200" lvl="0" indent="-346514" algn="l" rtl="0">
              <a:spcBef>
                <a:spcPts val="0"/>
              </a:spcBef>
              <a:spcAft>
                <a:spcPts val="0"/>
              </a:spcAft>
              <a:buClr>
                <a:schemeClr val="dk1"/>
              </a:buClr>
              <a:buSzPct val="100000"/>
              <a:buChar char="●"/>
            </a:pPr>
            <a:r>
              <a:rPr lang="en-US" sz="3300" dirty="0">
                <a:solidFill>
                  <a:schemeClr val="dk1"/>
                </a:solidFill>
              </a:rPr>
              <a:t>“We try to do the ASQ twice per year, but I think results just go into the child’s file”.</a:t>
            </a:r>
          </a:p>
          <a:p>
            <a:pPr marL="457200" lvl="0" indent="0" algn="l" rtl="0">
              <a:spcBef>
                <a:spcPts val="2000"/>
              </a:spcBef>
              <a:spcAft>
                <a:spcPts val="0"/>
              </a:spcAft>
              <a:buNone/>
            </a:pPr>
            <a:endParaRPr lang="en-US" sz="3300" dirty="0">
              <a:solidFill>
                <a:schemeClr val="dk1"/>
              </a:solidFill>
            </a:endParaRPr>
          </a:p>
          <a:p>
            <a:pPr marL="110686" lvl="0" indent="0" algn="l" rtl="0">
              <a:spcBef>
                <a:spcPts val="2000"/>
              </a:spcBef>
              <a:spcAft>
                <a:spcPts val="0"/>
              </a:spcAft>
              <a:buClr>
                <a:schemeClr val="dk1"/>
              </a:buClr>
              <a:buSzPct val="100000"/>
              <a:buNone/>
            </a:pPr>
            <a:r>
              <a:rPr lang="en-US" sz="3300" dirty="0">
                <a:solidFill>
                  <a:schemeClr val="dk1"/>
                </a:solidFill>
              </a:rPr>
              <a:t>We can conclude with our small sample size that if we improve a teacher’s confidence and understanding, that they will increase their ability to have conversations with parents about their child’s development.</a:t>
            </a:r>
          </a:p>
          <a:p>
            <a:endParaRPr lang="en-US" dirty="0"/>
          </a:p>
        </p:txBody>
      </p:sp>
    </p:spTree>
    <p:extLst>
      <p:ext uri="{BB962C8B-B14F-4D97-AF65-F5344CB8AC3E}">
        <p14:creationId xmlns:p14="http://schemas.microsoft.com/office/powerpoint/2010/main" val="2161395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E7265-CC1A-8CF6-2D4D-889C55933F15}"/>
              </a:ext>
            </a:extLst>
          </p:cNvPr>
          <p:cNvSpPr>
            <a:spLocks noGrp="1"/>
          </p:cNvSpPr>
          <p:nvPr>
            <p:ph type="title"/>
          </p:nvPr>
        </p:nvSpPr>
        <p:spPr/>
        <p:txBody>
          <a:bodyPr/>
          <a:lstStyle/>
          <a:p>
            <a:pPr algn="l"/>
            <a:r>
              <a:rPr lang="en" dirty="0"/>
              <a:t>Step 2. Investigate Current Programs</a:t>
            </a:r>
            <a:endParaRPr lang="en-US" dirty="0"/>
          </a:p>
        </p:txBody>
      </p:sp>
      <p:sp>
        <p:nvSpPr>
          <p:cNvPr id="3" name="Content Placeholder 2">
            <a:extLst>
              <a:ext uri="{FF2B5EF4-FFF2-40B4-BE49-F238E27FC236}">
                <a16:creationId xmlns:a16="http://schemas.microsoft.com/office/drawing/2014/main" id="{5A190FD5-B8FB-703C-EE04-1D2987D9F59E}"/>
              </a:ext>
            </a:extLst>
          </p:cNvPr>
          <p:cNvSpPr>
            <a:spLocks noGrp="1"/>
          </p:cNvSpPr>
          <p:nvPr>
            <p:ph idx="1"/>
          </p:nvPr>
        </p:nvSpPr>
        <p:spPr/>
        <p:txBody>
          <a:bodyPr/>
          <a:lstStyle/>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•Connecticut Early Learning and Developmental Standards (CT ELDS)</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•Connecticut Documentation and Observation for Teaching System (CT DOTS)</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•Sparkler</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•Help me Grow</a:t>
            </a:r>
          </a:p>
          <a:p>
            <a:pPr marL="0" lvl="0" indent="0" algn="l" rtl="0">
              <a:lnSpc>
                <a:spcPct val="90000"/>
              </a:lnSpc>
              <a:spcBef>
                <a:spcPts val="1000"/>
              </a:spcBef>
              <a:spcAft>
                <a:spcPts val="0"/>
              </a:spcAft>
              <a:buClr>
                <a:schemeClr val="dk1"/>
              </a:buClr>
              <a:buSzPts val="1100"/>
              <a:buFont typeface="Arial"/>
              <a:buNone/>
            </a:pPr>
            <a:r>
              <a:rPr lang="en-US" sz="2800" dirty="0">
                <a:solidFill>
                  <a:schemeClr val="dk1"/>
                </a:solidFill>
              </a:rPr>
              <a:t>•Ages and Stages Questionnaire (ASQ)</a:t>
            </a:r>
          </a:p>
          <a:p>
            <a:endParaRPr lang="en-US" dirty="0"/>
          </a:p>
        </p:txBody>
      </p:sp>
    </p:spTree>
    <p:extLst>
      <p:ext uri="{BB962C8B-B14F-4D97-AF65-F5344CB8AC3E}">
        <p14:creationId xmlns:p14="http://schemas.microsoft.com/office/powerpoint/2010/main" val="1671293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9913D-929C-C20E-D04A-2853388A5EB4}"/>
              </a:ext>
            </a:extLst>
          </p:cNvPr>
          <p:cNvSpPr>
            <a:spLocks noGrp="1"/>
          </p:cNvSpPr>
          <p:nvPr>
            <p:ph type="title"/>
          </p:nvPr>
        </p:nvSpPr>
        <p:spPr/>
        <p:txBody>
          <a:bodyPr/>
          <a:lstStyle/>
          <a:p>
            <a:pPr algn="l"/>
            <a:r>
              <a:rPr lang="en" dirty="0"/>
              <a:t>Step 3. Statewide Protocol Development</a:t>
            </a:r>
            <a:endParaRPr lang="en-US" dirty="0"/>
          </a:p>
        </p:txBody>
      </p:sp>
      <p:sp>
        <p:nvSpPr>
          <p:cNvPr id="3" name="Content Placeholder 2">
            <a:extLst>
              <a:ext uri="{FF2B5EF4-FFF2-40B4-BE49-F238E27FC236}">
                <a16:creationId xmlns:a16="http://schemas.microsoft.com/office/drawing/2014/main" id="{73DCABAA-56A1-F830-95DE-E53A1ED07A6E}"/>
              </a:ext>
            </a:extLst>
          </p:cNvPr>
          <p:cNvSpPr>
            <a:spLocks noGrp="1"/>
          </p:cNvSpPr>
          <p:nvPr>
            <p:ph idx="1"/>
          </p:nvPr>
        </p:nvSpPr>
        <p:spPr/>
        <p:txBody>
          <a:bodyPr/>
          <a:lstStyle/>
          <a:p>
            <a:pPr marL="457200" lvl="0" indent="-355600" algn="l" rtl="0">
              <a:spcBef>
                <a:spcPts val="0"/>
              </a:spcBef>
              <a:spcAft>
                <a:spcPts val="0"/>
              </a:spcAft>
              <a:buSzPts val="2000"/>
              <a:buChar char="●"/>
            </a:pPr>
            <a:r>
              <a:rPr lang="en-US" sz="2800" dirty="0"/>
              <a:t>Regular monitoring of development using the ASQ</a:t>
            </a:r>
          </a:p>
          <a:p>
            <a:pPr marL="457200" lvl="0" indent="-355600" algn="l" rtl="0">
              <a:spcBef>
                <a:spcPts val="0"/>
              </a:spcBef>
              <a:spcAft>
                <a:spcPts val="0"/>
              </a:spcAft>
              <a:buSzPts val="2000"/>
              <a:buChar char="●"/>
            </a:pPr>
            <a:endParaRPr lang="en-US" sz="2800" dirty="0"/>
          </a:p>
          <a:p>
            <a:pPr marL="457200" lvl="0" indent="-355600" algn="l" rtl="0">
              <a:spcBef>
                <a:spcPts val="0"/>
              </a:spcBef>
              <a:spcAft>
                <a:spcPts val="0"/>
              </a:spcAft>
              <a:buSzPts val="2000"/>
              <a:buChar char="●"/>
            </a:pPr>
            <a:r>
              <a:rPr lang="en-US" sz="2800" dirty="0"/>
              <a:t>Providing basic education to centers about how the Birth to Three System works and how the two systems can work together.</a:t>
            </a:r>
          </a:p>
          <a:p>
            <a:pPr marL="457200" lvl="0" indent="-355600" algn="l" rtl="0">
              <a:spcBef>
                <a:spcPts val="0"/>
              </a:spcBef>
              <a:spcAft>
                <a:spcPts val="0"/>
              </a:spcAft>
              <a:buSzPts val="2000"/>
              <a:buChar char="●"/>
            </a:pPr>
            <a:endParaRPr lang="en-US" sz="2800" dirty="0"/>
          </a:p>
          <a:p>
            <a:pPr marL="457200" lvl="0" indent="-355600" algn="l" rtl="0">
              <a:spcBef>
                <a:spcPts val="0"/>
              </a:spcBef>
              <a:spcAft>
                <a:spcPts val="0"/>
              </a:spcAft>
              <a:buSzPts val="2000"/>
              <a:buChar char="●"/>
            </a:pPr>
            <a:r>
              <a:rPr lang="en-US" sz="2800" dirty="0"/>
              <a:t>Facilitating more productive conversations between daycare providers and parents regarding their child’s development using a “Conversation Road Map”.</a:t>
            </a:r>
          </a:p>
          <a:p>
            <a:endParaRPr lang="en-US" dirty="0"/>
          </a:p>
        </p:txBody>
      </p:sp>
    </p:spTree>
    <p:extLst>
      <p:ext uri="{BB962C8B-B14F-4D97-AF65-F5344CB8AC3E}">
        <p14:creationId xmlns:p14="http://schemas.microsoft.com/office/powerpoint/2010/main" val="2795387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E2491-EA28-C9A0-AB61-CE0D1F7EAE1C}"/>
              </a:ext>
            </a:extLst>
          </p:cNvPr>
          <p:cNvSpPr>
            <a:spLocks noGrp="1"/>
          </p:cNvSpPr>
          <p:nvPr>
            <p:ph type="title"/>
          </p:nvPr>
        </p:nvSpPr>
        <p:spPr/>
        <p:txBody>
          <a:bodyPr/>
          <a:lstStyle/>
          <a:p>
            <a:pPr algn="l"/>
            <a:r>
              <a:rPr lang="en" sz="3600" dirty="0"/>
              <a:t>How will programs generate their own data?</a:t>
            </a:r>
            <a:endParaRPr lang="en-US" dirty="0"/>
          </a:p>
        </p:txBody>
      </p:sp>
      <p:sp>
        <p:nvSpPr>
          <p:cNvPr id="3" name="Content Placeholder 2">
            <a:extLst>
              <a:ext uri="{FF2B5EF4-FFF2-40B4-BE49-F238E27FC236}">
                <a16:creationId xmlns:a16="http://schemas.microsoft.com/office/drawing/2014/main" id="{82CB54D5-5C0D-4305-7F12-39AEA98CAABE}"/>
              </a:ext>
            </a:extLst>
          </p:cNvPr>
          <p:cNvSpPr>
            <a:spLocks noGrp="1"/>
          </p:cNvSpPr>
          <p:nvPr>
            <p:ph idx="1"/>
          </p:nvPr>
        </p:nvSpPr>
        <p:spPr/>
        <p:txBody>
          <a:bodyPr/>
          <a:lstStyle/>
          <a:p>
            <a:pPr marL="457200" lvl="0" indent="-355600" algn="l" rtl="0">
              <a:spcBef>
                <a:spcPts val="1200"/>
              </a:spcBef>
              <a:spcAft>
                <a:spcPts val="0"/>
              </a:spcAft>
              <a:buClr>
                <a:schemeClr val="dk1"/>
              </a:buClr>
              <a:buSzPts val="2000"/>
              <a:buChar char="●"/>
            </a:pPr>
            <a:r>
              <a:rPr lang="en-US" dirty="0">
                <a:solidFill>
                  <a:schemeClr val="dk1"/>
                </a:solidFill>
              </a:rPr>
              <a:t>Create access to a uniform system to assist programs in identifying needs</a:t>
            </a:r>
          </a:p>
          <a:p>
            <a:pPr marL="914400" lvl="1" indent="-355600" algn="l" rtl="0">
              <a:spcBef>
                <a:spcPts val="0"/>
              </a:spcBef>
              <a:spcAft>
                <a:spcPts val="0"/>
              </a:spcAft>
              <a:buClr>
                <a:schemeClr val="dk1"/>
              </a:buClr>
              <a:buSzPts val="2000"/>
              <a:buChar char="●"/>
            </a:pPr>
            <a:r>
              <a:rPr lang="en-US" sz="2400" dirty="0">
                <a:solidFill>
                  <a:schemeClr val="dk1"/>
                </a:solidFill>
              </a:rPr>
              <a:t>Work with OEC/B23 to provide child care centers that serve children 0-3 with stipend to purchase ASQ for their center.</a:t>
            </a:r>
          </a:p>
          <a:p>
            <a:pPr marL="914400" lvl="1" indent="-355600" algn="l" rtl="0">
              <a:spcBef>
                <a:spcPts val="0"/>
              </a:spcBef>
              <a:spcAft>
                <a:spcPts val="0"/>
              </a:spcAft>
              <a:buClr>
                <a:schemeClr val="dk1"/>
              </a:buClr>
              <a:buSzPts val="2000"/>
              <a:buChar char="●"/>
            </a:pPr>
            <a:r>
              <a:rPr lang="en-US" sz="2400" dirty="0">
                <a:solidFill>
                  <a:schemeClr val="dk1"/>
                </a:solidFill>
              </a:rPr>
              <a:t>As teachers provide questionnaires to families, they will begin to enrich their own understanding of developmental milestones, increasing confidence.</a:t>
            </a:r>
          </a:p>
          <a:p>
            <a:pPr marL="914400" lvl="1" indent="-355600" algn="l" rtl="0">
              <a:spcBef>
                <a:spcPts val="0"/>
              </a:spcBef>
              <a:spcAft>
                <a:spcPts val="0"/>
              </a:spcAft>
              <a:buClr>
                <a:schemeClr val="dk1"/>
              </a:buClr>
              <a:buSzPts val="2000"/>
              <a:buChar char="●"/>
            </a:pPr>
            <a:r>
              <a:rPr lang="en-US" sz="2400" dirty="0">
                <a:solidFill>
                  <a:schemeClr val="dk1"/>
                </a:solidFill>
              </a:rPr>
              <a:t>Programs can monitor progress and document concerns.</a:t>
            </a:r>
          </a:p>
          <a:p>
            <a:endParaRPr lang="en-US" dirty="0"/>
          </a:p>
        </p:txBody>
      </p:sp>
    </p:spTree>
    <p:extLst>
      <p:ext uri="{BB962C8B-B14F-4D97-AF65-F5344CB8AC3E}">
        <p14:creationId xmlns:p14="http://schemas.microsoft.com/office/powerpoint/2010/main" val="324429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EE623-4E1B-F87A-28D4-91B500EE2C76}"/>
              </a:ext>
            </a:extLst>
          </p:cNvPr>
          <p:cNvSpPr>
            <a:spLocks noGrp="1"/>
          </p:cNvSpPr>
          <p:nvPr>
            <p:ph type="title"/>
          </p:nvPr>
        </p:nvSpPr>
        <p:spPr/>
        <p:txBody>
          <a:bodyPr/>
          <a:lstStyle/>
          <a:p>
            <a:pPr algn="l"/>
            <a:r>
              <a:rPr lang="en-US" dirty="0"/>
              <a:t>Why the ASQ-3?</a:t>
            </a:r>
          </a:p>
        </p:txBody>
      </p:sp>
      <p:sp>
        <p:nvSpPr>
          <p:cNvPr id="3" name="Content Placeholder 2">
            <a:extLst>
              <a:ext uri="{FF2B5EF4-FFF2-40B4-BE49-F238E27FC236}">
                <a16:creationId xmlns:a16="http://schemas.microsoft.com/office/drawing/2014/main" id="{5A03C1F1-928D-77FC-D82E-998B95D7DB2E}"/>
              </a:ext>
            </a:extLst>
          </p:cNvPr>
          <p:cNvSpPr>
            <a:spLocks noGrp="1"/>
          </p:cNvSpPr>
          <p:nvPr>
            <p:ph idx="1"/>
          </p:nvPr>
        </p:nvSpPr>
        <p:spPr>
          <a:xfrm>
            <a:off x="304800" y="1253331"/>
            <a:ext cx="8610600" cy="4351338"/>
          </a:xfrm>
        </p:spPr>
        <p:txBody>
          <a:bodyPr>
            <a:normAutofit/>
          </a:bodyPr>
          <a:lstStyle/>
          <a:p>
            <a:pPr marL="457200" lvl="0" indent="-355600" algn="l" rtl="0">
              <a:spcBef>
                <a:spcPts val="1200"/>
              </a:spcBef>
              <a:spcAft>
                <a:spcPts val="0"/>
              </a:spcAft>
              <a:buClr>
                <a:schemeClr val="dk1"/>
              </a:buClr>
              <a:buSzPts val="2000"/>
              <a:buChar char="●"/>
            </a:pPr>
            <a:r>
              <a:rPr lang="en-US" dirty="0">
                <a:solidFill>
                  <a:schemeClr val="dk1"/>
                </a:solidFill>
              </a:rPr>
              <a:t>Why recreate the wheel?</a:t>
            </a:r>
          </a:p>
          <a:p>
            <a:pPr marL="914400" lvl="1" indent="-355600" algn="l" rtl="0">
              <a:spcBef>
                <a:spcPts val="0"/>
              </a:spcBef>
              <a:spcAft>
                <a:spcPts val="0"/>
              </a:spcAft>
              <a:buClr>
                <a:schemeClr val="dk1"/>
              </a:buClr>
              <a:buSzPts val="2000"/>
              <a:buChar char="●"/>
            </a:pPr>
            <a:r>
              <a:rPr lang="en-US" sz="2600" dirty="0">
                <a:solidFill>
                  <a:schemeClr val="dk1"/>
                </a:solidFill>
              </a:rPr>
              <a:t>Some programs already use this screener</a:t>
            </a:r>
          </a:p>
          <a:p>
            <a:pPr marL="914400" lvl="1" indent="-355600" algn="l" rtl="0">
              <a:spcBef>
                <a:spcPts val="0"/>
              </a:spcBef>
              <a:spcAft>
                <a:spcPts val="0"/>
              </a:spcAft>
              <a:buClr>
                <a:schemeClr val="dk1"/>
              </a:buClr>
              <a:buSzPts val="2000"/>
              <a:buChar char="●"/>
            </a:pPr>
            <a:r>
              <a:rPr lang="en-US" sz="2600" dirty="0">
                <a:solidFill>
                  <a:schemeClr val="dk1"/>
                </a:solidFill>
              </a:rPr>
              <a:t>Help Me Grow utilizes the screener state wide (continuity)</a:t>
            </a:r>
          </a:p>
          <a:p>
            <a:pPr marL="457200" lvl="0" indent="-355600" algn="l" rtl="0">
              <a:spcBef>
                <a:spcPts val="0"/>
              </a:spcBef>
              <a:spcAft>
                <a:spcPts val="0"/>
              </a:spcAft>
              <a:buClr>
                <a:schemeClr val="dk1"/>
              </a:buClr>
              <a:buSzPts val="2000"/>
              <a:buChar char="●"/>
            </a:pPr>
            <a:r>
              <a:rPr lang="en-US" dirty="0">
                <a:solidFill>
                  <a:schemeClr val="dk1"/>
                </a:solidFill>
              </a:rPr>
              <a:t>Excellent validity and reliability, developed over 40 years ago.</a:t>
            </a:r>
          </a:p>
          <a:p>
            <a:pPr marL="457200" lvl="0" indent="-355600" algn="l" rtl="0">
              <a:spcBef>
                <a:spcPts val="0"/>
              </a:spcBef>
              <a:spcAft>
                <a:spcPts val="0"/>
              </a:spcAft>
              <a:buClr>
                <a:schemeClr val="dk1"/>
              </a:buClr>
              <a:buSzPts val="2000"/>
              <a:buChar char="●"/>
            </a:pPr>
            <a:r>
              <a:rPr lang="en-US" dirty="0">
                <a:solidFill>
                  <a:schemeClr val="dk1"/>
                </a:solidFill>
              </a:rPr>
              <a:t>Parent questionnaire helps bring the parent into the conversation.</a:t>
            </a:r>
          </a:p>
          <a:p>
            <a:pPr marL="457200" lvl="0" indent="-355600" algn="l" rtl="0">
              <a:spcBef>
                <a:spcPts val="0"/>
              </a:spcBef>
              <a:spcAft>
                <a:spcPts val="0"/>
              </a:spcAft>
              <a:buClr>
                <a:schemeClr val="dk1"/>
              </a:buClr>
              <a:buSzPts val="2000"/>
              <a:buChar char="●"/>
            </a:pPr>
            <a:r>
              <a:rPr lang="en-US" dirty="0">
                <a:solidFill>
                  <a:schemeClr val="dk1"/>
                </a:solidFill>
              </a:rPr>
              <a:t>Easy developmental questions in all areas of development help to increase the child care provider’s understanding of expectations at a variety of ages.</a:t>
            </a:r>
          </a:p>
          <a:p>
            <a:endParaRPr lang="en-US" dirty="0"/>
          </a:p>
        </p:txBody>
      </p:sp>
    </p:spTree>
    <p:extLst>
      <p:ext uri="{BB962C8B-B14F-4D97-AF65-F5344CB8AC3E}">
        <p14:creationId xmlns:p14="http://schemas.microsoft.com/office/powerpoint/2010/main" val="295478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4FC6C-36F0-66D7-2DE5-3524009ADA95}"/>
              </a:ext>
            </a:extLst>
          </p:cNvPr>
          <p:cNvSpPr>
            <a:spLocks noGrp="1"/>
          </p:cNvSpPr>
          <p:nvPr>
            <p:ph type="title"/>
          </p:nvPr>
        </p:nvSpPr>
        <p:spPr/>
        <p:txBody>
          <a:bodyPr/>
          <a:lstStyle/>
          <a:p>
            <a:pPr algn="l"/>
            <a:r>
              <a:rPr lang="en-US" dirty="0"/>
              <a:t>Confusion Within the System</a:t>
            </a:r>
          </a:p>
        </p:txBody>
      </p:sp>
      <p:sp>
        <p:nvSpPr>
          <p:cNvPr id="3" name="Content Placeholder 2">
            <a:extLst>
              <a:ext uri="{FF2B5EF4-FFF2-40B4-BE49-F238E27FC236}">
                <a16:creationId xmlns:a16="http://schemas.microsoft.com/office/drawing/2014/main" id="{C6739F76-81A1-EAE4-6B39-67413C984673}"/>
              </a:ext>
            </a:extLst>
          </p:cNvPr>
          <p:cNvSpPr>
            <a:spLocks noGrp="1"/>
          </p:cNvSpPr>
          <p:nvPr>
            <p:ph idx="1"/>
          </p:nvPr>
        </p:nvSpPr>
        <p:spPr/>
        <p:txBody>
          <a:bodyPr/>
          <a:lstStyle/>
          <a:p>
            <a:pPr marL="457200" lvl="0" indent="-355600" algn="l" rtl="0">
              <a:spcBef>
                <a:spcPts val="1200"/>
              </a:spcBef>
              <a:spcAft>
                <a:spcPts val="0"/>
              </a:spcAft>
              <a:buClr>
                <a:schemeClr val="dk1"/>
              </a:buClr>
              <a:buSzPts val="2000"/>
              <a:buChar char="●"/>
            </a:pPr>
            <a:r>
              <a:rPr lang="en-US" sz="2800" dirty="0">
                <a:solidFill>
                  <a:schemeClr val="dk1"/>
                </a:solidFill>
              </a:rPr>
              <a:t>Knowledge is power! Many daycare centers/providers think of Birth to Three as one program and something they are not a part of.</a:t>
            </a:r>
            <a:br>
              <a:rPr lang="en-US" sz="2800" dirty="0">
                <a:solidFill>
                  <a:schemeClr val="dk1"/>
                </a:solidFill>
              </a:rPr>
            </a:br>
            <a:endParaRPr lang="en-US" sz="2800" dirty="0">
              <a:solidFill>
                <a:schemeClr val="dk1"/>
              </a:solidFill>
            </a:endParaRPr>
          </a:p>
          <a:p>
            <a:pPr marL="457200" lvl="0" indent="-355600" algn="l" rtl="0">
              <a:spcBef>
                <a:spcPts val="0"/>
              </a:spcBef>
              <a:spcAft>
                <a:spcPts val="0"/>
              </a:spcAft>
              <a:buClr>
                <a:schemeClr val="dk1"/>
              </a:buClr>
              <a:buSzPts val="2000"/>
              <a:buChar char="●"/>
            </a:pPr>
            <a:r>
              <a:rPr lang="en-US" sz="2800" dirty="0">
                <a:solidFill>
                  <a:schemeClr val="dk1"/>
                </a:solidFill>
              </a:rPr>
              <a:t>Create an easy fact sheet for daycare teachers &amp; directors to clear up any questions about the referral process and how the system works.</a:t>
            </a:r>
            <a:br>
              <a:rPr lang="en-US" sz="2800" dirty="0">
                <a:solidFill>
                  <a:schemeClr val="dk1"/>
                </a:solidFill>
              </a:rPr>
            </a:br>
            <a:endParaRPr lang="en-US" sz="2800" dirty="0">
              <a:solidFill>
                <a:schemeClr val="dk1"/>
              </a:solidFill>
            </a:endParaRPr>
          </a:p>
          <a:p>
            <a:pPr marL="457200" lvl="0" indent="-355600" algn="l" rtl="0">
              <a:spcBef>
                <a:spcPts val="0"/>
              </a:spcBef>
              <a:spcAft>
                <a:spcPts val="0"/>
              </a:spcAft>
              <a:buClr>
                <a:schemeClr val="dk1"/>
              </a:buClr>
              <a:buSzPts val="2000"/>
              <a:buChar char="●"/>
            </a:pPr>
            <a:r>
              <a:rPr lang="en-US" sz="2800" dirty="0">
                <a:solidFill>
                  <a:schemeClr val="dk1"/>
                </a:solidFill>
              </a:rPr>
              <a:t>Having the knowledge about how the system works makes the conversation easier!</a:t>
            </a:r>
          </a:p>
          <a:p>
            <a:endParaRPr lang="en-US" dirty="0"/>
          </a:p>
        </p:txBody>
      </p:sp>
    </p:spTree>
    <p:extLst>
      <p:ext uri="{BB962C8B-B14F-4D97-AF65-F5344CB8AC3E}">
        <p14:creationId xmlns:p14="http://schemas.microsoft.com/office/powerpoint/2010/main" val="28644144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7B77-60B6-8A23-FB21-E9FD7C818427}"/>
              </a:ext>
            </a:extLst>
          </p:cNvPr>
          <p:cNvSpPr>
            <a:spLocks noGrp="1"/>
          </p:cNvSpPr>
          <p:nvPr>
            <p:ph type="title"/>
          </p:nvPr>
        </p:nvSpPr>
        <p:spPr/>
        <p:txBody>
          <a:bodyPr/>
          <a:lstStyle/>
          <a:p>
            <a:r>
              <a:rPr lang="en-US" dirty="0"/>
              <a:t>Simple Fact Sheet in Simple Terms- Part 1.</a:t>
            </a:r>
          </a:p>
        </p:txBody>
      </p:sp>
      <p:pic>
        <p:nvPicPr>
          <p:cNvPr id="4" name="Google Shape;133;p26">
            <a:extLst>
              <a:ext uri="{FF2B5EF4-FFF2-40B4-BE49-F238E27FC236}">
                <a16:creationId xmlns:a16="http://schemas.microsoft.com/office/drawing/2014/main" id="{21483EBC-2D81-31D1-25D3-37D6F80C1120}"/>
              </a:ext>
            </a:extLst>
          </p:cNvPr>
          <p:cNvPicPr preferRelativeResize="0"/>
          <p:nvPr/>
        </p:nvPicPr>
        <p:blipFill>
          <a:blip r:embed="rId2">
            <a:alphaModFix/>
          </a:blip>
          <a:stretch>
            <a:fillRect/>
          </a:stretch>
        </p:blipFill>
        <p:spPr>
          <a:xfrm>
            <a:off x="228762" y="1192575"/>
            <a:ext cx="8686475" cy="4472850"/>
          </a:xfrm>
          <a:prstGeom prst="rect">
            <a:avLst/>
          </a:prstGeom>
          <a:noFill/>
          <a:ln>
            <a:noFill/>
          </a:ln>
        </p:spPr>
      </p:pic>
    </p:spTree>
    <p:extLst>
      <p:ext uri="{BB962C8B-B14F-4D97-AF65-F5344CB8AC3E}">
        <p14:creationId xmlns:p14="http://schemas.microsoft.com/office/powerpoint/2010/main" val="3465972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6A416-4C75-02A3-A9CE-A3D7E264C85C}"/>
              </a:ext>
            </a:extLst>
          </p:cNvPr>
          <p:cNvSpPr>
            <a:spLocks noGrp="1"/>
          </p:cNvSpPr>
          <p:nvPr>
            <p:ph type="title"/>
          </p:nvPr>
        </p:nvSpPr>
        <p:spPr/>
        <p:txBody>
          <a:bodyPr/>
          <a:lstStyle/>
          <a:p>
            <a:r>
              <a:rPr lang="en-US" dirty="0"/>
              <a:t>Simple Fact Sheet in Simple Terms- Part 2.</a:t>
            </a:r>
          </a:p>
        </p:txBody>
      </p:sp>
      <p:pic>
        <p:nvPicPr>
          <p:cNvPr id="4" name="Google Shape;139;p27">
            <a:extLst>
              <a:ext uri="{FF2B5EF4-FFF2-40B4-BE49-F238E27FC236}">
                <a16:creationId xmlns:a16="http://schemas.microsoft.com/office/drawing/2014/main" id="{9EB80EA0-647C-BC39-4BD7-013C63A70FBA}"/>
              </a:ext>
            </a:extLst>
          </p:cNvPr>
          <p:cNvPicPr preferRelativeResize="0"/>
          <p:nvPr/>
        </p:nvPicPr>
        <p:blipFill rotWithShape="1">
          <a:blip r:embed="rId2">
            <a:alphaModFix/>
          </a:blip>
          <a:srcRect b="14244"/>
          <a:stretch/>
        </p:blipFill>
        <p:spPr>
          <a:xfrm>
            <a:off x="705750" y="982663"/>
            <a:ext cx="7981050" cy="4455275"/>
          </a:xfrm>
          <a:prstGeom prst="rect">
            <a:avLst/>
          </a:prstGeom>
          <a:noFill/>
          <a:ln>
            <a:noFill/>
          </a:ln>
        </p:spPr>
      </p:pic>
    </p:spTree>
    <p:extLst>
      <p:ext uri="{BB962C8B-B14F-4D97-AF65-F5344CB8AC3E}">
        <p14:creationId xmlns:p14="http://schemas.microsoft.com/office/powerpoint/2010/main" val="1398953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7277-C714-3DE1-B0F9-C420ACB70E25}"/>
              </a:ext>
            </a:extLst>
          </p:cNvPr>
          <p:cNvSpPr>
            <a:spLocks noGrp="1"/>
          </p:cNvSpPr>
          <p:nvPr>
            <p:ph type="title"/>
          </p:nvPr>
        </p:nvSpPr>
        <p:spPr/>
        <p:txBody>
          <a:bodyPr/>
          <a:lstStyle/>
          <a:p>
            <a:pPr algn="l"/>
            <a:r>
              <a:rPr lang="en-US" dirty="0"/>
              <a:t>Facilitating Conversations</a:t>
            </a:r>
          </a:p>
        </p:txBody>
      </p:sp>
      <p:sp>
        <p:nvSpPr>
          <p:cNvPr id="3" name="Content Placeholder 2">
            <a:extLst>
              <a:ext uri="{FF2B5EF4-FFF2-40B4-BE49-F238E27FC236}">
                <a16:creationId xmlns:a16="http://schemas.microsoft.com/office/drawing/2014/main" id="{E882F030-514E-44D4-68C8-B6D640EBDAB3}"/>
              </a:ext>
            </a:extLst>
          </p:cNvPr>
          <p:cNvSpPr>
            <a:spLocks noGrp="1"/>
          </p:cNvSpPr>
          <p:nvPr>
            <p:ph idx="1"/>
          </p:nvPr>
        </p:nvSpPr>
        <p:spPr>
          <a:xfrm>
            <a:off x="304800" y="1253331"/>
            <a:ext cx="8229600" cy="4351338"/>
          </a:xfrm>
        </p:spPr>
        <p:txBody>
          <a:bodyPr/>
          <a:lstStyle/>
          <a:p>
            <a:pPr marL="457200" lvl="0" indent="-355600" algn="l" rtl="0">
              <a:spcBef>
                <a:spcPts val="0"/>
              </a:spcBef>
              <a:spcAft>
                <a:spcPts val="0"/>
              </a:spcAft>
              <a:buSzPts val="2000"/>
              <a:buChar char="●"/>
            </a:pPr>
            <a:r>
              <a:rPr lang="en-US" sz="2800" dirty="0"/>
              <a:t>Daycare providers will be given access and encouraged to utilize the “Development is a Journey Conversation Road Map” developed by Brazelton Touchpoints Center to facilitate conversations with families about their child’s development. </a:t>
            </a:r>
          </a:p>
          <a:p>
            <a:pPr marL="457200" lvl="0" indent="-355600" algn="l" rtl="0">
              <a:spcBef>
                <a:spcPts val="0"/>
              </a:spcBef>
              <a:spcAft>
                <a:spcPts val="0"/>
              </a:spcAft>
              <a:buSzPts val="2000"/>
              <a:buChar char="●"/>
            </a:pPr>
            <a:endParaRPr lang="en-US" sz="2800" dirty="0"/>
          </a:p>
          <a:p>
            <a:pPr marL="457200" lvl="0" indent="-355600" algn="l" rtl="0">
              <a:spcBef>
                <a:spcPts val="0"/>
              </a:spcBef>
              <a:spcAft>
                <a:spcPts val="0"/>
              </a:spcAft>
              <a:buSzPts val="2000"/>
              <a:buChar char="●"/>
            </a:pPr>
            <a:r>
              <a:rPr lang="en-US" sz="2800" dirty="0"/>
              <a:t>Free access to this tool can be found </a:t>
            </a:r>
            <a:r>
              <a:rPr lang="en-US" sz="2800" u="sng" dirty="0">
                <a:solidFill>
                  <a:schemeClr val="hlink"/>
                </a:solidFill>
                <a:hlinkClick r:id="rId2"/>
              </a:rPr>
              <a:t>here</a:t>
            </a:r>
            <a:r>
              <a:rPr lang="en-US" sz="2800" dirty="0"/>
              <a:t>.</a:t>
            </a:r>
          </a:p>
          <a:p>
            <a:pPr marL="457200" lvl="0" indent="-355600" algn="l" rtl="0">
              <a:spcBef>
                <a:spcPts val="0"/>
              </a:spcBef>
              <a:spcAft>
                <a:spcPts val="0"/>
              </a:spcAft>
              <a:buSzPts val="2000"/>
              <a:buChar char="●"/>
            </a:pPr>
            <a:endParaRPr lang="en-US" sz="2800" dirty="0"/>
          </a:p>
          <a:p>
            <a:pPr marL="457200" lvl="0" indent="-355600" algn="l" rtl="0">
              <a:spcBef>
                <a:spcPts val="0"/>
              </a:spcBef>
              <a:spcAft>
                <a:spcPts val="0"/>
              </a:spcAft>
              <a:buSzPts val="2000"/>
              <a:buChar char="●"/>
            </a:pPr>
            <a:r>
              <a:rPr lang="en-US" sz="2800" dirty="0"/>
              <a:t>There are different tools for different types of workers within the early childhood field along with trainings on how to utilize them. </a:t>
            </a:r>
          </a:p>
          <a:p>
            <a:endParaRPr lang="en-US" dirty="0"/>
          </a:p>
        </p:txBody>
      </p:sp>
    </p:spTree>
    <p:extLst>
      <p:ext uri="{BB962C8B-B14F-4D97-AF65-F5344CB8AC3E}">
        <p14:creationId xmlns:p14="http://schemas.microsoft.com/office/powerpoint/2010/main" val="2175321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300BD-870B-595E-3971-1BE1C1E7799C}"/>
              </a:ext>
            </a:extLst>
          </p:cNvPr>
          <p:cNvSpPr>
            <a:spLocks noGrp="1"/>
          </p:cNvSpPr>
          <p:nvPr>
            <p:ph type="title"/>
          </p:nvPr>
        </p:nvSpPr>
        <p:spPr>
          <a:xfrm>
            <a:off x="457200" y="335275"/>
            <a:ext cx="8229600" cy="1066799"/>
          </a:xfrm>
        </p:spPr>
        <p:txBody>
          <a:bodyPr/>
          <a:lstStyle/>
          <a:p>
            <a:r>
              <a:rPr lang="en-US" dirty="0"/>
              <a:t>Development is a Journey Conversation Roadmap</a:t>
            </a:r>
          </a:p>
        </p:txBody>
      </p:sp>
      <p:pic>
        <p:nvPicPr>
          <p:cNvPr id="4" name="Google Shape;151;p29" title="Screenshot 2025-05-05 at 12.52.53 PM.png">
            <a:extLst>
              <a:ext uri="{FF2B5EF4-FFF2-40B4-BE49-F238E27FC236}">
                <a16:creationId xmlns:a16="http://schemas.microsoft.com/office/drawing/2014/main" id="{14684385-772A-AC1A-DBD1-8BC89169DD0C}"/>
              </a:ext>
            </a:extLst>
          </p:cNvPr>
          <p:cNvPicPr preferRelativeResize="0"/>
          <p:nvPr/>
        </p:nvPicPr>
        <p:blipFill>
          <a:blip r:embed="rId2">
            <a:alphaModFix/>
          </a:blip>
          <a:stretch>
            <a:fillRect/>
          </a:stretch>
        </p:blipFill>
        <p:spPr>
          <a:xfrm>
            <a:off x="1752600" y="1524000"/>
            <a:ext cx="6324600" cy="4465325"/>
          </a:xfrm>
          <a:prstGeom prst="rect">
            <a:avLst/>
          </a:prstGeom>
          <a:noFill/>
          <a:ln>
            <a:noFill/>
          </a:ln>
        </p:spPr>
      </p:pic>
    </p:spTree>
    <p:extLst>
      <p:ext uri="{BB962C8B-B14F-4D97-AF65-F5344CB8AC3E}">
        <p14:creationId xmlns:p14="http://schemas.microsoft.com/office/powerpoint/2010/main" val="3535966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792B6-098E-A149-EDC9-01380991A570}"/>
              </a:ext>
            </a:extLst>
          </p:cNvPr>
          <p:cNvSpPr>
            <a:spLocks noGrp="1"/>
          </p:cNvSpPr>
          <p:nvPr>
            <p:ph type="title"/>
          </p:nvPr>
        </p:nvSpPr>
        <p:spPr/>
        <p:txBody>
          <a:bodyPr/>
          <a:lstStyle/>
          <a:p>
            <a:pPr algn="l"/>
            <a:r>
              <a:rPr lang="en-US" dirty="0"/>
              <a:t>Step 4. Determining Success</a:t>
            </a:r>
          </a:p>
        </p:txBody>
      </p:sp>
      <p:sp>
        <p:nvSpPr>
          <p:cNvPr id="3" name="Content Placeholder 2">
            <a:extLst>
              <a:ext uri="{FF2B5EF4-FFF2-40B4-BE49-F238E27FC236}">
                <a16:creationId xmlns:a16="http://schemas.microsoft.com/office/drawing/2014/main" id="{87B256D5-7D7F-163E-D218-21D626D91EB8}"/>
              </a:ext>
            </a:extLst>
          </p:cNvPr>
          <p:cNvSpPr>
            <a:spLocks noGrp="1"/>
          </p:cNvSpPr>
          <p:nvPr>
            <p:ph idx="1"/>
          </p:nvPr>
        </p:nvSpPr>
        <p:spPr/>
        <p:txBody>
          <a:bodyPr/>
          <a:lstStyle/>
          <a:p>
            <a:pPr marL="457200" lvl="0" indent="-355600" algn="l" rtl="0">
              <a:spcBef>
                <a:spcPts val="0"/>
              </a:spcBef>
              <a:spcAft>
                <a:spcPts val="0"/>
              </a:spcAft>
              <a:buClr>
                <a:schemeClr val="dk2"/>
              </a:buClr>
              <a:buSzPts val="2000"/>
              <a:buChar char="●"/>
            </a:pPr>
            <a:r>
              <a:rPr lang="en-US" b="1" dirty="0"/>
              <a:t>Informal follow up at 6 months</a:t>
            </a:r>
          </a:p>
          <a:p>
            <a:pPr marL="914400" lvl="1" indent="-355600" algn="l" rtl="0">
              <a:spcBef>
                <a:spcPts val="0"/>
              </a:spcBef>
              <a:spcAft>
                <a:spcPts val="0"/>
              </a:spcAft>
              <a:buClr>
                <a:schemeClr val="dk2"/>
              </a:buClr>
              <a:buSzPts val="2000"/>
              <a:buChar char="○"/>
            </a:pPr>
            <a:r>
              <a:rPr lang="en-US" sz="2400" dirty="0"/>
              <a:t>Evaluate percentage of referrals made by daycare in the 6 months post implementation of protocol.</a:t>
            </a:r>
          </a:p>
          <a:p>
            <a:pPr marL="914400" lvl="1" indent="-355600" algn="l" rtl="0">
              <a:spcBef>
                <a:spcPts val="0"/>
              </a:spcBef>
              <a:spcAft>
                <a:spcPts val="0"/>
              </a:spcAft>
              <a:buClr>
                <a:schemeClr val="dk2"/>
              </a:buClr>
              <a:buSzPts val="2000"/>
              <a:buChar char="○"/>
            </a:pPr>
            <a:r>
              <a:rPr lang="en-US" sz="2400" dirty="0"/>
              <a:t>Hold virtual forum for daycare directors to attend and provide feedback/ask questions.</a:t>
            </a:r>
          </a:p>
          <a:p>
            <a:pPr marL="457200" lvl="0" indent="-355600" algn="l" rtl="0">
              <a:spcBef>
                <a:spcPts val="0"/>
              </a:spcBef>
              <a:spcAft>
                <a:spcPts val="0"/>
              </a:spcAft>
              <a:buClr>
                <a:schemeClr val="dk2"/>
              </a:buClr>
              <a:buSzPts val="2000"/>
              <a:buChar char="●"/>
            </a:pPr>
            <a:r>
              <a:rPr lang="en-US" b="1" dirty="0"/>
              <a:t>Formal follow up at 12 months</a:t>
            </a:r>
          </a:p>
          <a:p>
            <a:pPr marL="914400" lvl="1" indent="-355600" algn="l" rtl="0">
              <a:spcBef>
                <a:spcPts val="0"/>
              </a:spcBef>
              <a:spcAft>
                <a:spcPts val="0"/>
              </a:spcAft>
              <a:buClr>
                <a:schemeClr val="dk2"/>
              </a:buClr>
              <a:buSzPts val="2000"/>
              <a:buChar char="○"/>
            </a:pPr>
            <a:r>
              <a:rPr lang="en-US" sz="2400" dirty="0"/>
              <a:t>Evaluate percentage of referrals made by daycare in the 12 months post implementation of protocol</a:t>
            </a:r>
          </a:p>
          <a:p>
            <a:pPr marL="914400" lvl="1" indent="-355600" algn="l" rtl="0">
              <a:spcBef>
                <a:spcPts val="0"/>
              </a:spcBef>
              <a:spcAft>
                <a:spcPts val="0"/>
              </a:spcAft>
              <a:buClr>
                <a:schemeClr val="dk2"/>
              </a:buClr>
              <a:buSzPts val="2000"/>
              <a:buChar char="○"/>
            </a:pPr>
            <a:r>
              <a:rPr lang="en-US" sz="2400" dirty="0"/>
              <a:t>Re-distribute surveys to daycare centers to re-evaluate the comfort level of staff/directors with making referrals to birth to three</a:t>
            </a:r>
          </a:p>
          <a:p>
            <a:endParaRPr lang="en-US" dirty="0"/>
          </a:p>
        </p:txBody>
      </p:sp>
    </p:spTree>
    <p:extLst>
      <p:ext uri="{BB962C8B-B14F-4D97-AF65-F5344CB8AC3E}">
        <p14:creationId xmlns:p14="http://schemas.microsoft.com/office/powerpoint/2010/main" val="961907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862EF-726F-E444-0513-5385BCCF109D}"/>
              </a:ext>
            </a:extLst>
          </p:cNvPr>
          <p:cNvSpPr>
            <a:spLocks noGrp="1"/>
          </p:cNvSpPr>
          <p:nvPr>
            <p:ph type="title"/>
          </p:nvPr>
        </p:nvSpPr>
        <p:spPr/>
        <p:txBody>
          <a:bodyPr/>
          <a:lstStyle/>
          <a:p>
            <a:pPr algn="l"/>
            <a:r>
              <a:rPr lang="en-US" dirty="0"/>
              <a:t>Sources</a:t>
            </a:r>
          </a:p>
        </p:txBody>
      </p:sp>
      <p:sp>
        <p:nvSpPr>
          <p:cNvPr id="3" name="Content Placeholder 2">
            <a:extLst>
              <a:ext uri="{FF2B5EF4-FFF2-40B4-BE49-F238E27FC236}">
                <a16:creationId xmlns:a16="http://schemas.microsoft.com/office/drawing/2014/main" id="{125A774F-EE6F-9D2A-63A3-6E653BFA042A}"/>
              </a:ext>
            </a:extLst>
          </p:cNvPr>
          <p:cNvSpPr>
            <a:spLocks noGrp="1"/>
          </p:cNvSpPr>
          <p:nvPr>
            <p:ph idx="1"/>
          </p:nvPr>
        </p:nvSpPr>
        <p:spPr>
          <a:xfrm>
            <a:off x="438443" y="1371600"/>
            <a:ext cx="8229600" cy="4351338"/>
          </a:xfrm>
        </p:spPr>
        <p:txBody>
          <a:bodyPr/>
          <a:lstStyle/>
          <a:p>
            <a:pPr marL="0" lvl="0" indent="0" algn="l" rtl="0">
              <a:spcBef>
                <a:spcPts val="0"/>
              </a:spcBef>
              <a:spcAft>
                <a:spcPts val="0"/>
              </a:spcAft>
              <a:buNone/>
            </a:pPr>
            <a:r>
              <a:rPr lang="en-US" sz="2400" dirty="0">
                <a:solidFill>
                  <a:schemeClr val="dk1"/>
                </a:solidFill>
              </a:rPr>
              <a:t>Bruder, M.B. (1998). A collaborative model to increase the capacity of childcare providers to include young children with disabilities. </a:t>
            </a:r>
            <a:r>
              <a:rPr lang="en-US" sz="2400" i="1" dirty="0">
                <a:solidFill>
                  <a:schemeClr val="dk1"/>
                </a:solidFill>
              </a:rPr>
              <a:t>Journal of Early Intervention, 21</a:t>
            </a:r>
            <a:r>
              <a:rPr lang="en-US" sz="2400" dirty="0">
                <a:solidFill>
                  <a:schemeClr val="dk1"/>
                </a:solidFill>
              </a:rPr>
              <a:t>(2), 177-186. doi:</a:t>
            </a:r>
            <a:r>
              <a:rPr lang="en-US" sz="2400" u="sng" dirty="0">
                <a:solidFill>
                  <a:schemeClr val="dk1"/>
                </a:solidFill>
                <a:hlinkClick r:id="rId2">
                  <a:extLst>
                    <a:ext uri="{A12FA001-AC4F-418D-AE19-62706E023703}">
                      <ahyp:hlinkClr xmlns:ahyp="http://schemas.microsoft.com/office/drawing/2018/hyperlinkcolor" xmlns="" val="tx"/>
                    </a:ext>
                  </a:extLst>
                </a:hlinkClick>
              </a:rPr>
              <a:t>10.1177/105381519802100209</a:t>
            </a:r>
            <a:endParaRPr lang="en-US" sz="2400" u="sng" dirty="0">
              <a:solidFill>
                <a:schemeClr val="dk1"/>
              </a:solidFill>
            </a:endParaRPr>
          </a:p>
          <a:p>
            <a:pPr marL="0" lvl="0" indent="0" algn="l" rtl="0">
              <a:spcBef>
                <a:spcPts val="0"/>
              </a:spcBef>
              <a:spcAft>
                <a:spcPts val="0"/>
              </a:spcAft>
              <a:buClr>
                <a:schemeClr val="dk1"/>
              </a:buClr>
              <a:buSzPts val="1100"/>
              <a:buFont typeface="Arial"/>
              <a:buNone/>
            </a:pPr>
            <a:endParaRPr lang="en-US" sz="2400" u="sng" dirty="0">
              <a:solidFill>
                <a:schemeClr val="dk1"/>
              </a:solidFill>
            </a:endParaRPr>
          </a:p>
          <a:p>
            <a:pPr marL="0" lvl="0" indent="0" algn="l" rtl="0">
              <a:spcBef>
                <a:spcPts val="0"/>
              </a:spcBef>
              <a:spcAft>
                <a:spcPts val="0"/>
              </a:spcAft>
              <a:buClr>
                <a:schemeClr val="dk1"/>
              </a:buClr>
              <a:buSzPts val="1100"/>
              <a:buFont typeface="Arial"/>
              <a:buNone/>
            </a:pPr>
            <a:r>
              <a:rPr lang="en-US" sz="2400" dirty="0">
                <a:solidFill>
                  <a:schemeClr val="dk1"/>
                </a:solidFill>
              </a:rPr>
              <a:t>Daniels AM, Halladay AK, Shih A, Elder LM, &amp; Dawson G (2014). Approaches to enhancing the early detection of autism spectrum disorders: A systematic review of the literature. Journal of American Academy of Child and Adolescent Psychiatry, 53(2), 141–152. [</a:t>
            </a:r>
            <a:r>
              <a:rPr lang="en-US" sz="2400" u="sng" dirty="0">
                <a:solidFill>
                  <a:schemeClr val="dk1"/>
                </a:solidFill>
                <a:hlinkClick r:id="rId3">
                  <a:extLst>
                    <a:ext uri="{A12FA001-AC4F-418D-AE19-62706E023703}">
                      <ahyp:hlinkClr xmlns:ahyp="http://schemas.microsoft.com/office/drawing/2018/hyperlinkcolor" xmlns="" val="tx"/>
                    </a:ext>
                  </a:extLst>
                </a:hlinkClick>
              </a:rPr>
              <a:t>DOI</a:t>
            </a:r>
            <a:r>
              <a:rPr lang="en-US" sz="2400" dirty="0">
                <a:solidFill>
                  <a:schemeClr val="dk1"/>
                </a:solidFill>
              </a:rPr>
              <a:t>] [</a:t>
            </a:r>
            <a:r>
              <a:rPr lang="en-US" sz="2400" u="sng" dirty="0">
                <a:solidFill>
                  <a:schemeClr val="dk1"/>
                </a:solidFill>
                <a:hlinkClick r:id="rId4">
                  <a:extLst>
                    <a:ext uri="{A12FA001-AC4F-418D-AE19-62706E023703}">
                      <ahyp:hlinkClr xmlns:ahyp="http://schemas.microsoft.com/office/drawing/2018/hyperlinkcolor" xmlns="" val="tx"/>
                    </a:ext>
                  </a:extLst>
                </a:hlinkClick>
              </a:rPr>
              <a:t>PubMed</a:t>
            </a:r>
            <a:r>
              <a:rPr lang="en-US" sz="2400" dirty="0">
                <a:solidFill>
                  <a:schemeClr val="dk1"/>
                </a:solidFill>
              </a:rPr>
              <a:t>] [</a:t>
            </a:r>
            <a:r>
              <a:rPr lang="en-US" sz="2400" u="sng" dirty="0">
                <a:solidFill>
                  <a:schemeClr val="dk1"/>
                </a:solidFill>
                <a:hlinkClick r:id="rId5">
                  <a:extLst>
                    <a:ext uri="{A12FA001-AC4F-418D-AE19-62706E023703}">
                      <ahyp:hlinkClr xmlns:ahyp="http://schemas.microsoft.com/office/drawing/2018/hyperlinkcolor" xmlns="" val="tx"/>
                    </a:ext>
                  </a:extLst>
                </a:hlinkClick>
              </a:rPr>
              <a:t>Google Scholar</a:t>
            </a:r>
            <a:r>
              <a:rPr lang="en-US" sz="2400" dirty="0">
                <a:solidFill>
                  <a:schemeClr val="dk1"/>
                </a:solidFill>
              </a:rPr>
              <a:t>]</a:t>
            </a:r>
          </a:p>
          <a:p>
            <a:endParaRPr lang="en-US" sz="2400" dirty="0"/>
          </a:p>
        </p:txBody>
      </p:sp>
    </p:spTree>
    <p:extLst>
      <p:ext uri="{BB962C8B-B14F-4D97-AF65-F5344CB8AC3E}">
        <p14:creationId xmlns:p14="http://schemas.microsoft.com/office/powerpoint/2010/main" val="8133204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16375</TotalTime>
  <Words>1184</Words>
  <Application>Microsoft Office PowerPoint</Application>
  <PresentationFormat>On-screen Show (4:3)</PresentationFormat>
  <Paragraphs>93</Paragraphs>
  <Slides>19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Courier New</vt:lpstr>
      <vt:lpstr>1_Office Theme</vt:lpstr>
      <vt:lpstr>Building a Partnership Between Birth to Three and Child Care Providers  Karen Galvin and Ashley Slattery</vt:lpstr>
      <vt:lpstr>Goal</vt:lpstr>
      <vt:lpstr>Steps to Implementation</vt:lpstr>
      <vt:lpstr>Step 1. Identifying an Area of Need</vt:lpstr>
      <vt:lpstr>Expanding on the Data</vt:lpstr>
      <vt:lpstr>How comfortable are you talking to a family about their child’s development?</vt:lpstr>
      <vt:lpstr>How would you rate your understanding of the role of Birth to Three providers?</vt:lpstr>
      <vt:lpstr>Survey Says…</vt:lpstr>
      <vt:lpstr>Step 2. Investigate Current Programs</vt:lpstr>
      <vt:lpstr>Step 3. Statewide Protocol Development</vt:lpstr>
      <vt:lpstr>How will programs generate their own data?</vt:lpstr>
      <vt:lpstr>Why the ASQ-3?</vt:lpstr>
      <vt:lpstr>Confusion Within the System</vt:lpstr>
      <vt:lpstr>Simple Fact Sheet in Simple Terms- Part 1.</vt:lpstr>
      <vt:lpstr>Simple Fact Sheet in Simple Terms- Part 2.</vt:lpstr>
      <vt:lpstr>Facilitating Conversations</vt:lpstr>
      <vt:lpstr>Development is a Journey Conversation Roadmap</vt:lpstr>
      <vt:lpstr>Step 4. Determining Success</vt:lpstr>
      <vt:lpstr>Sources</vt:lpstr>
    </vt:vector>
  </TitlesOfParts>
  <Company>UCHC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Ryan Bibisi</dc:creator>
  <cp:lastModifiedBy>Isenberg,Jill A.</cp:lastModifiedBy>
  <cp:revision>215</cp:revision>
  <cp:lastPrinted>2016-05-10T16:32:28Z</cp:lastPrinted>
  <dcterms:created xsi:type="dcterms:W3CDTF">2014-04-25T18:15:14Z</dcterms:created>
  <dcterms:modified xsi:type="dcterms:W3CDTF">2025-05-27T12:49:18Z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