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2" r:id="rId1"/>
  </p:sldMasterIdLst>
  <p:notesMasterIdLst>
    <p:notesMasterId r:id="rId15"/>
  </p:notesMasterIdLst>
  <p:handoutMasterIdLst>
    <p:handoutMasterId r:id="rId16"/>
  </p:handoutMasterIdLst>
  <p:sldIdLst>
    <p:sldId id="387" r:id="rId2"/>
    <p:sldId id="422" r:id="rId3"/>
    <p:sldId id="420" r:id="rId4"/>
    <p:sldId id="424" r:id="rId5"/>
    <p:sldId id="412" r:id="rId6"/>
    <p:sldId id="426" r:id="rId7"/>
    <p:sldId id="425" r:id="rId8"/>
    <p:sldId id="414" r:id="rId9"/>
    <p:sldId id="427" r:id="rId10"/>
    <p:sldId id="421" r:id="rId11"/>
    <p:sldId id="418" r:id="rId12"/>
    <p:sldId id="423" r:id="rId13"/>
    <p:sldId id="395" r:id="rId14"/>
  </p:sldIdLst>
  <p:sldSz cx="9144000" cy="6858000" type="screen4x3"/>
  <p:notesSz cx="6858000" cy="9215438"/>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 userDrawn="1">
          <p15:clr>
            <a:srgbClr val="A4A3A4"/>
          </p15:clr>
        </p15:guide>
        <p15:guide id="4"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3" hiddenSlides="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E2F"/>
    <a:srgbClr val="0D20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35" autoAdjust="0"/>
    <p:restoredTop sz="66625" autoAdjust="0"/>
  </p:normalViewPr>
  <p:slideViewPr>
    <p:cSldViewPr>
      <p:cViewPr varScale="1">
        <p:scale>
          <a:sx n="71" d="100"/>
          <a:sy n="71" d="100"/>
        </p:scale>
        <p:origin x="2658" y="60"/>
      </p:cViewPr>
      <p:guideLst>
        <p:guide orient="horz" pos="2160"/>
        <p:guide pos="288"/>
        <p:guide pos="2880"/>
      </p:guideLst>
    </p:cSldViewPr>
  </p:slideViewPr>
  <p:notesTextViewPr>
    <p:cViewPr>
      <p:scale>
        <a:sx n="1" d="1"/>
        <a:sy n="1" d="1"/>
      </p:scale>
      <p:origin x="0" y="0"/>
    </p:cViewPr>
  </p:notesTextViewPr>
  <p:sorterViewPr>
    <p:cViewPr>
      <p:scale>
        <a:sx n="100" d="100"/>
        <a:sy n="100" d="100"/>
      </p:scale>
      <p:origin x="0" y="0"/>
    </p:cViewPr>
  </p:sorterViewPr>
  <p:notesViewPr>
    <p:cSldViewPr showGuides="1">
      <p:cViewPr varScale="1">
        <p:scale>
          <a:sx n="86" d="100"/>
          <a:sy n="86" d="100"/>
        </p:scale>
        <p:origin x="3864"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en Burrows" userId="406dd1aeaf6bd43b" providerId="LiveId" clId="{D7C943B7-6C6F-4630-B64D-31800BD86CB2}"/>
    <pc:docChg chg="undo custSel delSld modSld">
      <pc:chgData name="Lauren Burrows" userId="406dd1aeaf6bd43b" providerId="LiveId" clId="{D7C943B7-6C6F-4630-B64D-31800BD86CB2}" dt="2025-05-22T13:18:20.130" v="898" actId="13926"/>
      <pc:docMkLst>
        <pc:docMk/>
      </pc:docMkLst>
      <pc:sldChg chg="modSp mod">
        <pc:chgData name="Lauren Burrows" userId="406dd1aeaf6bd43b" providerId="LiveId" clId="{D7C943B7-6C6F-4630-B64D-31800BD86CB2}" dt="2025-05-22T13:03:42.026" v="420" actId="14100"/>
        <pc:sldMkLst>
          <pc:docMk/>
          <pc:sldMk cId="4081155629" sldId="387"/>
        </pc:sldMkLst>
        <pc:spChg chg="mod">
          <ac:chgData name="Lauren Burrows" userId="406dd1aeaf6bd43b" providerId="LiveId" clId="{D7C943B7-6C6F-4630-B64D-31800BD86CB2}" dt="2025-05-22T13:03:42.026" v="420" actId="14100"/>
          <ac:spMkLst>
            <pc:docMk/>
            <pc:sldMk cId="4081155629" sldId="387"/>
            <ac:spMk id="7" creationId="{E2A5F0AF-173B-F682-EE46-85A778E2EF67}"/>
          </ac:spMkLst>
        </pc:spChg>
      </pc:sldChg>
      <pc:sldChg chg="modSp mod">
        <pc:chgData name="Lauren Burrows" userId="406dd1aeaf6bd43b" providerId="LiveId" clId="{D7C943B7-6C6F-4630-B64D-31800BD86CB2}" dt="2025-05-22T13:02:55.588" v="419" actId="5793"/>
        <pc:sldMkLst>
          <pc:docMk/>
          <pc:sldMk cId="1703428904" sldId="395"/>
        </pc:sldMkLst>
        <pc:spChg chg="mod">
          <ac:chgData name="Lauren Burrows" userId="406dd1aeaf6bd43b" providerId="LiveId" clId="{D7C943B7-6C6F-4630-B64D-31800BD86CB2}" dt="2025-05-22T13:02:55.588" v="419" actId="5793"/>
          <ac:spMkLst>
            <pc:docMk/>
            <pc:sldMk cId="1703428904" sldId="395"/>
            <ac:spMk id="2" creationId="{C4D968EE-59ED-7A15-F95D-5B683C5084BC}"/>
          </ac:spMkLst>
        </pc:spChg>
      </pc:sldChg>
      <pc:sldChg chg="del">
        <pc:chgData name="Lauren Burrows" userId="406dd1aeaf6bd43b" providerId="LiveId" clId="{D7C943B7-6C6F-4630-B64D-31800BD86CB2}" dt="2025-05-22T13:02:48.804" v="417" actId="47"/>
        <pc:sldMkLst>
          <pc:docMk/>
          <pc:sldMk cId="1248623588" sldId="410"/>
        </pc:sldMkLst>
      </pc:sldChg>
      <pc:sldChg chg="modSp mod modNotesTx">
        <pc:chgData name="Lauren Burrows" userId="406dd1aeaf6bd43b" providerId="LiveId" clId="{D7C943B7-6C6F-4630-B64D-31800BD86CB2}" dt="2025-05-22T13:11:11.928" v="471" actId="20577"/>
        <pc:sldMkLst>
          <pc:docMk/>
          <pc:sldMk cId="2763785311" sldId="412"/>
        </pc:sldMkLst>
        <pc:spChg chg="mod">
          <ac:chgData name="Lauren Burrows" userId="406dd1aeaf6bd43b" providerId="LiveId" clId="{D7C943B7-6C6F-4630-B64D-31800BD86CB2}" dt="2025-05-22T13:10:35.942" v="463" actId="20577"/>
          <ac:spMkLst>
            <pc:docMk/>
            <pc:sldMk cId="2763785311" sldId="412"/>
            <ac:spMk id="2" creationId="{D970937D-05D2-BA42-9376-B425A3FC9268}"/>
          </ac:spMkLst>
        </pc:spChg>
        <pc:picChg chg="mod">
          <ac:chgData name="Lauren Burrows" userId="406dd1aeaf6bd43b" providerId="LiveId" clId="{D7C943B7-6C6F-4630-B64D-31800BD86CB2}" dt="2025-05-22T13:10:45.745" v="465" actId="1076"/>
          <ac:picMkLst>
            <pc:docMk/>
            <pc:sldMk cId="2763785311" sldId="412"/>
            <ac:picMk id="1026" creationId="{42359F61-B106-CA8E-5667-39A7451D7D10}"/>
          </ac:picMkLst>
        </pc:picChg>
      </pc:sldChg>
      <pc:sldChg chg="modNotesTx">
        <pc:chgData name="Lauren Burrows" userId="406dd1aeaf6bd43b" providerId="LiveId" clId="{D7C943B7-6C6F-4630-B64D-31800BD86CB2}" dt="2025-05-22T13:13:36.015" v="571" actId="20577"/>
        <pc:sldMkLst>
          <pc:docMk/>
          <pc:sldMk cId="3500831026" sldId="414"/>
        </pc:sldMkLst>
      </pc:sldChg>
      <pc:sldChg chg="modSp mod">
        <pc:chgData name="Lauren Burrows" userId="406dd1aeaf6bd43b" providerId="LiveId" clId="{D7C943B7-6C6F-4630-B64D-31800BD86CB2}" dt="2025-05-22T02:05:46.225" v="14" actId="20577"/>
        <pc:sldMkLst>
          <pc:docMk/>
          <pc:sldMk cId="3508987264" sldId="418"/>
        </pc:sldMkLst>
        <pc:spChg chg="mod">
          <ac:chgData name="Lauren Burrows" userId="406dd1aeaf6bd43b" providerId="LiveId" clId="{D7C943B7-6C6F-4630-B64D-31800BD86CB2}" dt="2025-05-22T02:05:46.225" v="14" actId="20577"/>
          <ac:spMkLst>
            <pc:docMk/>
            <pc:sldMk cId="3508987264" sldId="418"/>
            <ac:spMk id="3" creationId="{487D7A16-AC1A-75AB-2E5F-1BAA6DF97965}"/>
          </ac:spMkLst>
        </pc:spChg>
      </pc:sldChg>
      <pc:sldChg chg="modNotesTx">
        <pc:chgData name="Lauren Burrows" userId="406dd1aeaf6bd43b" providerId="LiveId" clId="{D7C943B7-6C6F-4630-B64D-31800BD86CB2}" dt="2025-05-22T12:46:23.483" v="201" actId="20577"/>
        <pc:sldMkLst>
          <pc:docMk/>
          <pc:sldMk cId="1304414697" sldId="422"/>
        </pc:sldMkLst>
      </pc:sldChg>
      <pc:sldChg chg="modSp mod">
        <pc:chgData name="Lauren Burrows" userId="406dd1aeaf6bd43b" providerId="LiveId" clId="{D7C943B7-6C6F-4630-B64D-31800BD86CB2}" dt="2025-05-22T02:06:23.070" v="15" actId="1076"/>
        <pc:sldMkLst>
          <pc:docMk/>
          <pc:sldMk cId="51070914" sldId="423"/>
        </pc:sldMkLst>
        <pc:spChg chg="mod">
          <ac:chgData name="Lauren Burrows" userId="406dd1aeaf6bd43b" providerId="LiveId" clId="{D7C943B7-6C6F-4630-B64D-31800BD86CB2}" dt="2025-05-22T02:06:23.070" v="15" actId="1076"/>
          <ac:spMkLst>
            <pc:docMk/>
            <pc:sldMk cId="51070914" sldId="423"/>
            <ac:spMk id="3" creationId="{CBDFA1B2-5AE5-CBA7-F5F8-2AC0DB376AB4}"/>
          </ac:spMkLst>
        </pc:spChg>
      </pc:sldChg>
      <pc:sldChg chg="modSp mod">
        <pc:chgData name="Lauren Burrows" userId="406dd1aeaf6bd43b" providerId="LiveId" clId="{D7C943B7-6C6F-4630-B64D-31800BD86CB2}" dt="2025-05-22T12:53:39.665" v="230" actId="20577"/>
        <pc:sldMkLst>
          <pc:docMk/>
          <pc:sldMk cId="1478376988" sldId="424"/>
        </pc:sldMkLst>
        <pc:spChg chg="mod">
          <ac:chgData name="Lauren Burrows" userId="406dd1aeaf6bd43b" providerId="LiveId" clId="{D7C943B7-6C6F-4630-B64D-31800BD86CB2}" dt="2025-05-22T12:53:39.665" v="230" actId="20577"/>
          <ac:spMkLst>
            <pc:docMk/>
            <pc:sldMk cId="1478376988" sldId="424"/>
            <ac:spMk id="3" creationId="{3A6C6E29-3DD4-9EFF-172A-E6D3BA62C226}"/>
          </ac:spMkLst>
        </pc:spChg>
      </pc:sldChg>
      <pc:sldChg chg="modSp mod">
        <pc:chgData name="Lauren Burrows" userId="406dd1aeaf6bd43b" providerId="LiveId" clId="{D7C943B7-6C6F-4630-B64D-31800BD86CB2}" dt="2025-05-22T13:12:31.782" v="478" actId="1076"/>
        <pc:sldMkLst>
          <pc:docMk/>
          <pc:sldMk cId="462690871" sldId="425"/>
        </pc:sldMkLst>
        <pc:spChg chg="mod">
          <ac:chgData name="Lauren Burrows" userId="406dd1aeaf6bd43b" providerId="LiveId" clId="{D7C943B7-6C6F-4630-B64D-31800BD86CB2}" dt="2025-05-22T13:12:31.782" v="478" actId="1076"/>
          <ac:spMkLst>
            <pc:docMk/>
            <pc:sldMk cId="462690871" sldId="425"/>
            <ac:spMk id="3" creationId="{98C138F6-DB0F-3F05-EB12-DC2358E2F4B4}"/>
          </ac:spMkLst>
        </pc:spChg>
      </pc:sldChg>
      <pc:sldChg chg="modSp mod">
        <pc:chgData name="Lauren Burrows" userId="406dd1aeaf6bd43b" providerId="LiveId" clId="{D7C943B7-6C6F-4630-B64D-31800BD86CB2}" dt="2025-05-22T12:58:12.997" v="400" actId="20577"/>
        <pc:sldMkLst>
          <pc:docMk/>
          <pc:sldMk cId="1184264902" sldId="426"/>
        </pc:sldMkLst>
        <pc:spChg chg="mod">
          <ac:chgData name="Lauren Burrows" userId="406dd1aeaf6bd43b" providerId="LiveId" clId="{D7C943B7-6C6F-4630-B64D-31800BD86CB2}" dt="2025-05-22T12:54:28.315" v="287" actId="20577"/>
          <ac:spMkLst>
            <pc:docMk/>
            <pc:sldMk cId="1184264902" sldId="426"/>
            <ac:spMk id="2" creationId="{034751DA-3B79-F844-F08F-318A157B4A8D}"/>
          </ac:spMkLst>
        </pc:spChg>
        <pc:spChg chg="mod">
          <ac:chgData name="Lauren Burrows" userId="406dd1aeaf6bd43b" providerId="LiveId" clId="{D7C943B7-6C6F-4630-B64D-31800BD86CB2}" dt="2025-05-22T12:58:12.997" v="400" actId="20577"/>
          <ac:spMkLst>
            <pc:docMk/>
            <pc:sldMk cId="1184264902" sldId="426"/>
            <ac:spMk id="3" creationId="{AEA5A422-D3EA-6E9D-6FC2-FF8327BD4BCF}"/>
          </ac:spMkLst>
        </pc:spChg>
      </pc:sldChg>
      <pc:sldChg chg="modSp mod">
        <pc:chgData name="Lauren Burrows" userId="406dd1aeaf6bd43b" providerId="LiveId" clId="{D7C943B7-6C6F-4630-B64D-31800BD86CB2}" dt="2025-05-22T13:18:20.130" v="898" actId="13926"/>
        <pc:sldMkLst>
          <pc:docMk/>
          <pc:sldMk cId="3237039034" sldId="427"/>
        </pc:sldMkLst>
        <pc:spChg chg="mod">
          <ac:chgData name="Lauren Burrows" userId="406dd1aeaf6bd43b" providerId="LiveId" clId="{D7C943B7-6C6F-4630-B64D-31800BD86CB2}" dt="2025-05-22T13:18:20.130" v="898" actId="13926"/>
          <ac:spMkLst>
            <pc:docMk/>
            <pc:sldMk cId="3237039034" sldId="427"/>
            <ac:spMk id="3" creationId="{08D845A9-AAF8-FF85-E755-0AC47724853D}"/>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dirty="0"/>
              <a:t>2022</a:t>
            </a:r>
            <a:r>
              <a:rPr lang="en-US" sz="1800" baseline="0" dirty="0"/>
              <a:t> Maternal Infant and Early Childhood Home Visiting (MIECHV) Survey Results</a:t>
            </a:r>
            <a:endParaRPr lang="en-US" sz="1800" dirty="0"/>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F0D-4637-867F-EAA3849DFC7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F0D-4637-867F-EAA3849DFC7B}"/>
              </c:ext>
            </c:extLst>
          </c:dPt>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1"/>
                <c:pt idx="0">
                  <c:v>Experience Symptoms of Burnout</c:v>
                </c:pt>
              </c:strCache>
            </c:strRef>
          </c:cat>
          <c:val>
            <c:numRef>
              <c:f>Sheet1!$B$2:$B$3</c:f>
              <c:numCache>
                <c:formatCode>0%</c:formatCode>
                <c:ptCount val="2"/>
                <c:pt idx="0">
                  <c:v>0.26</c:v>
                </c:pt>
                <c:pt idx="1">
                  <c:v>0.74</c:v>
                </c:pt>
              </c:numCache>
            </c:numRef>
          </c:val>
          <c:extLst>
            <c:ext xmlns:c16="http://schemas.microsoft.com/office/drawing/2014/chart" uri="{C3380CC4-5D6E-409C-BE32-E72D297353CC}">
              <c16:uniqueId val="{00000004-5F0D-4637-867F-EAA3849DFC7B}"/>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legendEntry>
        <c:idx val="1"/>
        <c:delete val="1"/>
      </c:legendEntry>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077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60772"/>
          </a:xfrm>
          <a:prstGeom prst="rect">
            <a:avLst/>
          </a:prstGeom>
        </p:spPr>
        <p:txBody>
          <a:bodyPr vert="horz" lIns="91440" tIns="45720" rIns="91440" bIns="45720" rtlCol="0"/>
          <a:lstStyle>
            <a:lvl1pPr algn="r">
              <a:defRPr sz="1200"/>
            </a:lvl1pPr>
          </a:lstStyle>
          <a:p>
            <a:fld id="{B7F50CCB-94B1-4B0A-BCF8-2F96EF51A256}" type="datetimeFigureOut">
              <a:rPr lang="en-US" smtClean="0"/>
              <a:pPr/>
              <a:t>5/30/2025</a:t>
            </a:fld>
            <a:endParaRPr lang="en-US" dirty="0"/>
          </a:p>
        </p:txBody>
      </p:sp>
      <p:sp>
        <p:nvSpPr>
          <p:cNvPr id="4" name="Footer Placeholder 3"/>
          <p:cNvSpPr>
            <a:spLocks noGrp="1"/>
          </p:cNvSpPr>
          <p:nvPr>
            <p:ph type="ftr" sz="quarter" idx="2"/>
          </p:nvPr>
        </p:nvSpPr>
        <p:spPr>
          <a:xfrm>
            <a:off x="0" y="8753067"/>
            <a:ext cx="2971800" cy="460772"/>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753067"/>
            <a:ext cx="2971800" cy="460772"/>
          </a:xfrm>
          <a:prstGeom prst="rect">
            <a:avLst/>
          </a:prstGeom>
        </p:spPr>
        <p:txBody>
          <a:bodyPr vert="horz" lIns="91440" tIns="45720" rIns="91440" bIns="45720" rtlCol="0" anchor="b"/>
          <a:lstStyle>
            <a:lvl1pPr algn="r">
              <a:defRPr sz="1200"/>
            </a:lvl1pPr>
          </a:lstStyle>
          <a:p>
            <a:fld id="{881D7471-A358-48C3-BB75-EEB9B119FC1C}" type="slidenum">
              <a:rPr lang="en-US" smtClean="0"/>
              <a:pPr/>
              <a:t>‹#›</a:t>
            </a:fld>
            <a:endParaRPr lang="en-US" dirty="0"/>
          </a:p>
        </p:txBody>
      </p:sp>
    </p:spTree>
    <p:extLst>
      <p:ext uri="{BB962C8B-B14F-4D97-AF65-F5344CB8AC3E}">
        <p14:creationId xmlns:p14="http://schemas.microsoft.com/office/powerpoint/2010/main" val="2167600086"/>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902"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077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60772"/>
          </a:xfrm>
          <a:prstGeom prst="rect">
            <a:avLst/>
          </a:prstGeom>
        </p:spPr>
        <p:txBody>
          <a:bodyPr vert="horz" lIns="91440" tIns="45720" rIns="91440" bIns="45720" rtlCol="0"/>
          <a:lstStyle>
            <a:lvl1pPr algn="r">
              <a:defRPr sz="1200"/>
            </a:lvl1pPr>
          </a:lstStyle>
          <a:p>
            <a:fld id="{DA7D45CE-4BF1-4A82-95FA-9F2C00D45C33}" type="datetimeFigureOut">
              <a:rPr lang="en-US" smtClean="0"/>
              <a:pPr/>
              <a:t>5/30/2025</a:t>
            </a:fld>
            <a:endParaRPr lang="en-US" dirty="0"/>
          </a:p>
        </p:txBody>
      </p:sp>
      <p:sp>
        <p:nvSpPr>
          <p:cNvPr id="4" name="Slide Image Placeholder 3"/>
          <p:cNvSpPr>
            <a:spLocks noGrp="1" noRot="1" noChangeAspect="1"/>
          </p:cNvSpPr>
          <p:nvPr>
            <p:ph type="sldImg" idx="2"/>
          </p:nvPr>
        </p:nvSpPr>
        <p:spPr>
          <a:xfrm>
            <a:off x="1125538" y="690563"/>
            <a:ext cx="4606925" cy="34559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77333"/>
            <a:ext cx="5486400" cy="414694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53067"/>
            <a:ext cx="2971800" cy="460772"/>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753067"/>
            <a:ext cx="2971800" cy="460772"/>
          </a:xfrm>
          <a:prstGeom prst="rect">
            <a:avLst/>
          </a:prstGeom>
        </p:spPr>
        <p:txBody>
          <a:bodyPr vert="horz" lIns="91440" tIns="45720" rIns="91440" bIns="45720" rtlCol="0" anchor="b"/>
          <a:lstStyle>
            <a:lvl1pPr algn="r">
              <a:defRPr sz="1200"/>
            </a:lvl1pPr>
          </a:lstStyle>
          <a:p>
            <a:fld id="{8E2FB70D-189E-4216-ADF0-8EDD1AE5ED33}" type="slidenum">
              <a:rPr lang="en-US" smtClean="0"/>
              <a:pPr/>
              <a:t>‹#›</a:t>
            </a:fld>
            <a:endParaRPr lang="en-US" dirty="0"/>
          </a:p>
        </p:txBody>
      </p:sp>
    </p:spTree>
    <p:extLst>
      <p:ext uri="{BB962C8B-B14F-4D97-AF65-F5344CB8AC3E}">
        <p14:creationId xmlns:p14="http://schemas.microsoft.com/office/powerpoint/2010/main" val="222607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Lauren:</a:t>
            </a:r>
          </a:p>
          <a:p>
            <a:pPr marL="171450" indent="-171450">
              <a:buFont typeface="Wingdings" panose="05000000000000000000" pitchFamily="2" charset="2"/>
              <a:buChar char="§"/>
            </a:pPr>
            <a:r>
              <a:rPr lang="en-US" dirty="0"/>
              <a:t>Why is RS/C Necessary? Burnout is real</a:t>
            </a:r>
          </a:p>
          <a:p>
            <a:pPr marL="171450" indent="-171450">
              <a:buFont typeface="Wingdings" panose="05000000000000000000" pitchFamily="2" charset="2"/>
              <a:buChar char="§"/>
            </a:pPr>
            <a:r>
              <a:rPr lang="en-US" dirty="0"/>
              <a:t>We looked at various surveys about home visitors specifically</a:t>
            </a:r>
          </a:p>
          <a:p>
            <a:pPr marL="171450" indent="-171450">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University of Illinois Center for Prevention Research and Development 2022 conducted a survey in conjunction with the Department of Human Services, Division of Early Childhood and Bureau of Home Visiting) for the Illinois Maternal, Infant, and Early Childhood Home Visiting (MIECHV)</a:t>
            </a:r>
          </a:p>
          <a:p>
            <a:pPr marL="171450" indent="-171450">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2022 Results indicated 26% of home visitors expressed experiencing burnout. Compared to (19% in both 2021 and 2020) </a:t>
            </a:r>
          </a:p>
          <a:p>
            <a:pPr marL="171450" indent="-171450">
              <a:buFont typeface="Wingdings" panose="05000000000000000000" pitchFamily="2"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Additionally, more than 37% of the home visiting workforce rated their levels of stress as a 7 or higher out of a scale of 1-10 where 10 is the highest.</a:t>
            </a:r>
          </a:p>
          <a:p>
            <a:pPr marL="171450" indent="-171450">
              <a:buFont typeface="Wingdings" panose="05000000000000000000" pitchFamily="2" charset="2"/>
              <a:buChar char="§"/>
            </a:pPr>
            <a:endParaRPr lang="en-US" dirty="0"/>
          </a:p>
        </p:txBody>
      </p:sp>
      <p:sp>
        <p:nvSpPr>
          <p:cNvPr id="4" name="Slide Number Placeholder 3"/>
          <p:cNvSpPr>
            <a:spLocks noGrp="1"/>
          </p:cNvSpPr>
          <p:nvPr>
            <p:ph type="sldNum" sz="quarter" idx="5"/>
          </p:nvPr>
        </p:nvSpPr>
        <p:spPr/>
        <p:txBody>
          <a:bodyPr/>
          <a:lstStyle/>
          <a:p>
            <a:fld id="{8E2FB70D-189E-4216-ADF0-8EDD1AE5ED33}" type="slidenum">
              <a:rPr lang="en-US" smtClean="0"/>
              <a:pPr/>
              <a:t>2</a:t>
            </a:fld>
            <a:endParaRPr lang="en-US" dirty="0"/>
          </a:p>
        </p:txBody>
      </p:sp>
    </p:spTree>
    <p:extLst>
      <p:ext uri="{BB962C8B-B14F-4D97-AF65-F5344CB8AC3E}">
        <p14:creationId xmlns:p14="http://schemas.microsoft.com/office/powerpoint/2010/main" val="1401809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
            </a:pPr>
            <a:r>
              <a:rPr lang="en-US" dirty="0"/>
              <a:t>B23 may experience that fall within 3 dimensions:</a:t>
            </a:r>
          </a:p>
          <a:p>
            <a:pPr marL="628650" lvl="1" indent="-171450">
              <a:buFont typeface="Wingdings" panose="05000000000000000000" pitchFamily="2" charset="2"/>
              <a:buChar char="§"/>
            </a:pPr>
            <a:r>
              <a:rPr lang="en-US" dirty="0"/>
              <a:t>Emotional Exhaustion</a:t>
            </a:r>
          </a:p>
          <a:p>
            <a:pPr marL="628650" lvl="1" indent="-171450">
              <a:buFont typeface="Wingdings" panose="05000000000000000000" pitchFamily="2" charset="2"/>
              <a:buChar char="§"/>
            </a:pPr>
            <a:r>
              <a:rPr lang="en-US" dirty="0"/>
              <a:t>Depersonalization</a:t>
            </a:r>
          </a:p>
          <a:p>
            <a:pPr marL="628650" lvl="1" indent="-171450">
              <a:buFont typeface="Wingdings" panose="05000000000000000000" pitchFamily="2" charset="2"/>
              <a:buChar char="§"/>
            </a:pPr>
            <a:r>
              <a:rPr lang="en-US" dirty="0"/>
              <a:t>Decreased Personal Accomplishment </a:t>
            </a:r>
          </a:p>
          <a:p>
            <a:pPr marL="171450" lvl="0" indent="-171450">
              <a:buFont typeface="Wingdings" panose="05000000000000000000" pitchFamily="2" charset="2"/>
              <a:buChar char="§"/>
            </a:pPr>
            <a:r>
              <a:rPr lang="en-US" dirty="0"/>
              <a:t>For employees – burnout cycle contains high work demands, stress, effort and reward imbalance, lower job satisfaction / commitment and ultimately burnout.</a:t>
            </a:r>
          </a:p>
          <a:p>
            <a:pPr marL="171450" lvl="0" indent="-171450">
              <a:buFont typeface="Wingdings" panose="05000000000000000000" pitchFamily="2" charset="2"/>
              <a:buChar char="§"/>
            </a:pPr>
            <a:r>
              <a:rPr lang="en-US" dirty="0"/>
              <a:t>Families are impacted when a provider is experiencing burnout – provider has decreased ability or is unable to provide high standard developmental support to families and children</a:t>
            </a:r>
          </a:p>
          <a:p>
            <a:pPr marL="171450" lvl="0" indent="-171450">
              <a:buFontTx/>
              <a:buChar char="-"/>
            </a:pPr>
            <a:endParaRPr lang="en-US" dirty="0"/>
          </a:p>
        </p:txBody>
      </p:sp>
      <p:sp>
        <p:nvSpPr>
          <p:cNvPr id="4" name="Slide Number Placeholder 3"/>
          <p:cNvSpPr>
            <a:spLocks noGrp="1"/>
          </p:cNvSpPr>
          <p:nvPr>
            <p:ph type="sldNum" sz="quarter" idx="5"/>
          </p:nvPr>
        </p:nvSpPr>
        <p:spPr/>
        <p:txBody>
          <a:bodyPr/>
          <a:lstStyle/>
          <a:p>
            <a:fld id="{8E2FB70D-189E-4216-ADF0-8EDD1AE5ED33}" type="slidenum">
              <a:rPr lang="en-US" smtClean="0"/>
              <a:pPr/>
              <a:t>3</a:t>
            </a:fld>
            <a:endParaRPr lang="en-US" dirty="0"/>
          </a:p>
        </p:txBody>
      </p:sp>
    </p:spTree>
    <p:extLst>
      <p:ext uri="{BB962C8B-B14F-4D97-AF65-F5344CB8AC3E}">
        <p14:creationId xmlns:p14="http://schemas.microsoft.com/office/powerpoint/2010/main" val="2791213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2FB70D-189E-4216-ADF0-8EDD1AE5ED33}" type="slidenum">
              <a:rPr lang="en-US" smtClean="0"/>
              <a:pPr/>
              <a:t>4</a:t>
            </a:fld>
            <a:endParaRPr lang="en-US" dirty="0"/>
          </a:p>
        </p:txBody>
      </p:sp>
    </p:spTree>
    <p:extLst>
      <p:ext uri="{BB962C8B-B14F-4D97-AF65-F5344CB8AC3E}">
        <p14:creationId xmlns:p14="http://schemas.microsoft.com/office/powerpoint/2010/main" val="29306600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Why is RS/C Important?</a:t>
            </a:r>
          </a:p>
          <a:p>
            <a:pPr marL="171450" indent="-171450">
              <a:buFontTx/>
              <a:buChar char="-"/>
            </a:pPr>
            <a:r>
              <a:rPr lang="en-US" dirty="0"/>
              <a:t>Knowing that burnout is prevalent for home visitors, as an organization, we must be dedicated to the well being and support of our staff.</a:t>
            </a:r>
          </a:p>
          <a:p>
            <a:pPr marL="171450" indent="-171450">
              <a:buFontTx/>
              <a:buChar char="-"/>
            </a:pPr>
            <a:r>
              <a:rPr lang="en-US" dirty="0"/>
              <a:t>RS/C is a proactive approach to SUPPORT the overall well-being and promote the retention of staff</a:t>
            </a:r>
          </a:p>
          <a:p>
            <a:pPr marL="171450" indent="-171450">
              <a:buFontTx/>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When educators are at their best, work is done well, children receive stronger levels of education / treatment </a:t>
            </a:r>
          </a:p>
          <a:p>
            <a:pPr marL="171450" indent="-171450">
              <a:buFontTx/>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“Consistent with previous studies of ECE and related helping professionals, we found younger age was associated with increased burnout” (Lee et al. 2013; Moon &amp; Lee, 2005;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Simionato</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&amp; Simpson, 2018)</a:t>
            </a:r>
          </a:p>
          <a:p>
            <a:pPr marL="171450" indent="-171450">
              <a:buFontTx/>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Younger age significantly associated with emotional exhaustion (possibly due to having fewer work-related coping strategies, increasing vulnerability to symptoms of burnout). </a:t>
            </a:r>
          </a:p>
          <a:p>
            <a:pPr marL="171450" indent="-171450">
              <a:buFontTx/>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Emphasis and importance of supporting younger professionals through RS/C to promote stability and resilience in the field</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8E2FB70D-189E-4216-ADF0-8EDD1AE5ED33}" type="slidenum">
              <a:rPr lang="en-US" smtClean="0"/>
              <a:pPr/>
              <a:t>5</a:t>
            </a:fld>
            <a:endParaRPr lang="en-US" dirty="0"/>
          </a:p>
        </p:txBody>
      </p:sp>
    </p:spTree>
    <p:extLst>
      <p:ext uri="{BB962C8B-B14F-4D97-AF65-F5344CB8AC3E}">
        <p14:creationId xmlns:p14="http://schemas.microsoft.com/office/powerpoint/2010/main" val="22338245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2FB70D-189E-4216-ADF0-8EDD1AE5ED33}" type="slidenum">
              <a:rPr lang="en-US" smtClean="0"/>
              <a:pPr/>
              <a:t>6</a:t>
            </a:fld>
            <a:endParaRPr lang="en-US" dirty="0"/>
          </a:p>
        </p:txBody>
      </p:sp>
    </p:spTree>
    <p:extLst>
      <p:ext uri="{BB962C8B-B14F-4D97-AF65-F5344CB8AC3E}">
        <p14:creationId xmlns:p14="http://schemas.microsoft.com/office/powerpoint/2010/main" val="15633525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How will we measure impact?</a:t>
            </a:r>
          </a:p>
          <a:p>
            <a:pPr marL="171450" indent="-171450">
              <a:buFont typeface="Arial" panose="020B0604020202020204" pitchFamily="34" charset="0"/>
              <a:buChar char="•"/>
            </a:pPr>
            <a:r>
              <a:rPr lang="en-US" dirty="0"/>
              <a:t>During the pilot phase, we will allow for self-selected groups</a:t>
            </a:r>
          </a:p>
          <a:p>
            <a:pPr marL="171450" indent="-171450">
              <a:buFont typeface="Arial" panose="020B0604020202020204" pitchFamily="34" charset="0"/>
              <a:buChar char="•"/>
            </a:pPr>
            <a:r>
              <a:rPr lang="en-US" dirty="0"/>
              <a:t>Take Pre and Post RS/C Survey</a:t>
            </a:r>
          </a:p>
          <a:p>
            <a:pPr marL="171450" indent="-171450">
              <a:buFont typeface="Arial" panose="020B0604020202020204" pitchFamily="34" charset="0"/>
              <a:buChar char="•"/>
            </a:pPr>
            <a:r>
              <a:rPr lang="en-US" dirty="0"/>
              <a:t>Questions on the survey will be, at a minimum, tailored to determining current levels of burnout, feeling supported over all mental well being and the impact of RS/C</a:t>
            </a:r>
          </a:p>
        </p:txBody>
      </p:sp>
      <p:sp>
        <p:nvSpPr>
          <p:cNvPr id="4" name="Slide Number Placeholder 3"/>
          <p:cNvSpPr>
            <a:spLocks noGrp="1"/>
          </p:cNvSpPr>
          <p:nvPr>
            <p:ph type="sldNum" sz="quarter" idx="5"/>
          </p:nvPr>
        </p:nvSpPr>
        <p:spPr/>
        <p:txBody>
          <a:bodyPr/>
          <a:lstStyle/>
          <a:p>
            <a:fld id="{8E2FB70D-189E-4216-ADF0-8EDD1AE5ED33}" type="slidenum">
              <a:rPr lang="en-US" smtClean="0"/>
              <a:pPr/>
              <a:t>8</a:t>
            </a:fld>
            <a:endParaRPr lang="en-US" dirty="0"/>
          </a:p>
        </p:txBody>
      </p:sp>
    </p:spTree>
    <p:extLst>
      <p:ext uri="{BB962C8B-B14F-4D97-AF65-F5344CB8AC3E}">
        <p14:creationId xmlns:p14="http://schemas.microsoft.com/office/powerpoint/2010/main" val="8599765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AA288CF-455E-58B4-B84D-43A3EF8620BC}"/>
              </a:ext>
            </a:extLst>
          </p:cNvPr>
          <p:cNvSpPr>
            <a:spLocks noGrp="1"/>
          </p:cNvSpPr>
          <p:nvPr>
            <p:ph type="title" hasCustomPrompt="1"/>
          </p:nvPr>
        </p:nvSpPr>
        <p:spPr>
          <a:xfrm>
            <a:off x="457200" y="457201"/>
            <a:ext cx="8229600" cy="525462"/>
          </a:xfrm>
          <a:prstGeom prst="rect">
            <a:avLst/>
          </a:prstGeom>
        </p:spPr>
        <p:txBody>
          <a:bodyPr/>
          <a:lstStyle>
            <a:lvl1pPr algn="ctr">
              <a:defRPr sz="3600" b="1">
                <a:latin typeface="Calibri Light" panose="020F0302020204030204" pitchFamily="34" charset="0"/>
                <a:cs typeface="Calibri Light" panose="020F0302020204030204" pitchFamily="34" charset="0"/>
              </a:defRPr>
            </a:lvl1pPr>
          </a:lstStyle>
          <a:p>
            <a:pPr algn="ctr"/>
            <a:r>
              <a:rPr lang="en-US" sz="3600" dirty="0">
                <a:latin typeface="+mj-lt"/>
              </a:rPr>
              <a:t>Title</a:t>
            </a:r>
          </a:p>
        </p:txBody>
      </p:sp>
      <p:sp>
        <p:nvSpPr>
          <p:cNvPr id="7" name="Content Placeholder 2">
            <a:extLst>
              <a:ext uri="{FF2B5EF4-FFF2-40B4-BE49-F238E27FC236}">
                <a16:creationId xmlns:a16="http://schemas.microsoft.com/office/drawing/2014/main" id="{09DD8BD0-DECF-22D5-4BC0-BFD5FBD8A8A7}"/>
              </a:ext>
            </a:extLst>
          </p:cNvPr>
          <p:cNvSpPr>
            <a:spLocks noGrp="1"/>
          </p:cNvSpPr>
          <p:nvPr>
            <p:ph idx="1" hasCustomPrompt="1"/>
          </p:nvPr>
        </p:nvSpPr>
        <p:spPr>
          <a:xfrm>
            <a:off x="457200" y="1524000"/>
            <a:ext cx="8229600" cy="4351338"/>
          </a:xfrm>
          <a:prstGeom prst="rect">
            <a:avLst/>
          </a:prstGeom>
        </p:spPr>
        <p:txBody>
          <a:bodyPr/>
          <a:lstStyle>
            <a:lvl1pPr marL="228600" indent="-228600">
              <a:defRPr sz="2800"/>
            </a:lvl1pPr>
            <a:lvl2pPr marL="800100" indent="-342900">
              <a:buFont typeface="Calibri" panose="020F0502020204030204" pitchFamily="34" charset="0"/>
              <a:buChar char="–"/>
              <a:defRPr sz="2800"/>
            </a:lvl2pPr>
          </a:lstStyle>
          <a:p>
            <a:pPr marL="0" indent="0">
              <a:buNone/>
            </a:pPr>
            <a:r>
              <a:rPr lang="en-US" sz="2800" dirty="0"/>
              <a:t>Bullets:</a:t>
            </a:r>
          </a:p>
          <a:p>
            <a:r>
              <a:rPr lang="en-US" sz="2800" dirty="0"/>
              <a:t>Bullet 1</a:t>
            </a:r>
          </a:p>
          <a:p>
            <a:pPr lvl="1">
              <a:buFont typeface="Courier New" panose="02070309020205020404" pitchFamily="49" charset="0"/>
              <a:buChar char="o"/>
            </a:pPr>
            <a:r>
              <a:rPr lang="en-US" sz="2400" dirty="0"/>
              <a:t>Bullet 2 </a:t>
            </a:r>
          </a:p>
        </p:txBody>
      </p:sp>
    </p:spTree>
    <p:extLst>
      <p:ext uri="{BB962C8B-B14F-4D97-AF65-F5344CB8AC3E}">
        <p14:creationId xmlns:p14="http://schemas.microsoft.com/office/powerpoint/2010/main" val="382964523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0"/>
            <a:ext cx="8229600" cy="1233489"/>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457200" y="1825625"/>
            <a:ext cx="8229600" cy="381317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8C20D7-698E-4528-AFE4-38F6E054D6D5}" type="datetimeFigureOut">
              <a:rPr lang="en-US" smtClean="0"/>
              <a:t>5/30/2025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E84A75-380D-49D2-A87F-182FC7068D9D}" type="slidenum">
              <a:rPr lang="en-US" smtClean="0"/>
              <a:t>‹#›</a:t>
            </a:fld>
            <a:endParaRPr lang="en-US"/>
          </a:p>
        </p:txBody>
      </p:sp>
      <p:sp>
        <p:nvSpPr>
          <p:cNvPr id="8" name="Rectangle 7"/>
          <p:cNvSpPr/>
          <p:nvPr userDrawn="1"/>
        </p:nvSpPr>
        <p:spPr>
          <a:xfrm>
            <a:off x="0" y="5917223"/>
            <a:ext cx="9144000" cy="940777"/>
          </a:xfrm>
          <a:prstGeom prst="rect">
            <a:avLst/>
          </a:prstGeom>
          <a:solidFill>
            <a:srgbClr val="000E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77078" y="6062219"/>
            <a:ext cx="1206379" cy="665858"/>
          </a:xfrm>
          <a:prstGeom prst="rect">
            <a:avLst/>
          </a:prstGeom>
        </p:spPr>
      </p:pic>
      <p:sp>
        <p:nvSpPr>
          <p:cNvPr id="7" name="Rectangle 6">
            <a:extLst>
              <a:ext uri="{FF2B5EF4-FFF2-40B4-BE49-F238E27FC236}">
                <a16:creationId xmlns:a16="http://schemas.microsoft.com/office/drawing/2014/main" id="{CAD8AABF-F7AD-2579-7EDE-AC509AA4465E}"/>
              </a:ext>
            </a:extLst>
          </p:cNvPr>
          <p:cNvSpPr/>
          <p:nvPr userDrawn="1"/>
        </p:nvSpPr>
        <p:spPr>
          <a:xfrm>
            <a:off x="0" y="5780698"/>
            <a:ext cx="9144000" cy="86702"/>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63C238AA-EFEF-4372-8F06-76FCCF47416D}"/>
              </a:ext>
            </a:extLst>
          </p:cNvPr>
          <p:cNvSpPr txBox="1"/>
          <p:nvPr userDrawn="1"/>
        </p:nvSpPr>
        <p:spPr>
          <a:xfrm>
            <a:off x="7153275" y="6241214"/>
            <a:ext cx="2305050" cy="307777"/>
          </a:xfrm>
          <a:prstGeom prst="rect">
            <a:avLst/>
          </a:prstGeom>
          <a:noFill/>
        </p:spPr>
        <p:txBody>
          <a:bodyPr wrap="square" rtlCol="0">
            <a:spAutoFit/>
          </a:bodyPr>
          <a:lstStyle/>
          <a:p>
            <a:r>
              <a:rPr lang="en-US" sz="1400" b="1" i="0" u="none" strike="noStrike" baseline="0" dirty="0">
                <a:solidFill>
                  <a:srgbClr val="FFFFFF"/>
                </a:solidFill>
                <a:latin typeface="Calibri" panose="020F0502020204030204" pitchFamily="34" charset="0"/>
              </a:rPr>
              <a:t>UCONNUCEDD.ORG</a:t>
            </a:r>
          </a:p>
        </p:txBody>
      </p:sp>
    </p:spTree>
    <p:extLst>
      <p:ext uri="{BB962C8B-B14F-4D97-AF65-F5344CB8AC3E}">
        <p14:creationId xmlns:p14="http://schemas.microsoft.com/office/powerpoint/2010/main" val="823807264"/>
      </p:ext>
    </p:extLst>
  </p:cSld>
  <p:clrMap bg1="lt1" tx1="dk1" bg2="lt2" tx2="dk2" accent1="accent1" accent2="accent2" accent3="accent3" accent4="accent4" accent5="accent5" accent6="accent6" hlink="hlink" folHlink="folHlink"/>
  <p:sldLayoutIdLst>
    <p:sldLayoutId id="2147483834" r:id="rId1"/>
  </p:sldLayoutIdLst>
  <p:txStyles>
    <p:title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 userDrawn="1">
          <p15:clr>
            <a:srgbClr val="F26B43"/>
          </p15:clr>
        </p15:guide>
        <p15:guide id="2" pos="2880" userDrawn="1">
          <p15:clr>
            <a:srgbClr val="F26B43"/>
          </p15:clr>
        </p15:guide>
        <p15:guide id="3" pos="5472" userDrawn="1">
          <p15:clr>
            <a:srgbClr val="F26B43"/>
          </p15:clr>
        </p15:guide>
        <p15:guide id="4" orient="horz" pos="28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hyperlink" Target="https://www.ct-aimh.org/" TargetMode="Externa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2A5F0AF-173B-F682-EE46-85A778E2EF67}"/>
              </a:ext>
            </a:extLst>
          </p:cNvPr>
          <p:cNvSpPr>
            <a:spLocks noGrp="1"/>
          </p:cNvSpPr>
          <p:nvPr>
            <p:ph type="title"/>
          </p:nvPr>
        </p:nvSpPr>
        <p:spPr>
          <a:xfrm>
            <a:off x="381000" y="152400"/>
            <a:ext cx="8225161" cy="1981200"/>
          </a:xfrm>
        </p:spPr>
        <p:txBody>
          <a:bodyPr lIns="0" tIns="0" rIns="0" bIns="0"/>
          <a:lstStyle/>
          <a:p>
            <a:r>
              <a:rPr lang="en-US" sz="6000" dirty="0"/>
              <a:t>Burnout Among Birth to Three Providers and the Importance of </a:t>
            </a:r>
            <a:br>
              <a:rPr lang="en-US" sz="6000" dirty="0"/>
            </a:br>
            <a:r>
              <a:rPr lang="en-US" sz="6000" dirty="0"/>
              <a:t>Reflective Supervision and Consultation </a:t>
            </a:r>
            <a:r>
              <a:rPr lang="en-US" sz="3600" dirty="0">
                <a:latin typeface="+mj-lt"/>
              </a:rPr>
              <a:t> </a:t>
            </a:r>
            <a:br>
              <a:rPr lang="en-US" sz="3600" dirty="0">
                <a:latin typeface="+mj-lt"/>
              </a:rPr>
            </a:br>
            <a:r>
              <a:rPr lang="en-US" sz="3600" dirty="0">
                <a:latin typeface="+mj-lt"/>
              </a:rPr>
              <a:t>Chelsea </a:t>
            </a:r>
            <a:r>
              <a:rPr lang="en-US" sz="3600" dirty="0" err="1">
                <a:latin typeface="+mj-lt"/>
              </a:rPr>
              <a:t>Galioto</a:t>
            </a:r>
            <a:r>
              <a:rPr lang="en-US" sz="3600" dirty="0">
                <a:latin typeface="+mj-lt"/>
              </a:rPr>
              <a:t>, MS SPED &amp; </a:t>
            </a:r>
            <a:br>
              <a:rPr lang="en-US" sz="3600" dirty="0">
                <a:latin typeface="+mj-lt"/>
              </a:rPr>
            </a:br>
            <a:r>
              <a:rPr lang="en-US" sz="3600" dirty="0">
                <a:latin typeface="+mj-lt"/>
              </a:rPr>
              <a:t>Lauren Burrows, MA CCC-SLP</a:t>
            </a:r>
            <a:br>
              <a:rPr lang="en-US" sz="3600" dirty="0">
                <a:latin typeface="+mj-lt"/>
              </a:rPr>
            </a:br>
            <a:r>
              <a:rPr lang="en-US" dirty="0">
                <a:latin typeface="+mj-lt"/>
              </a:rPr>
              <a:t>June 2,</a:t>
            </a:r>
            <a:r>
              <a:rPr lang="en-US" sz="3600" dirty="0">
                <a:latin typeface="+mj-lt"/>
              </a:rPr>
              <a:t> 2025</a:t>
            </a:r>
            <a:endParaRPr lang="en-US" sz="4400" dirty="0">
              <a:latin typeface="+mj-lt"/>
            </a:endParaRPr>
          </a:p>
        </p:txBody>
      </p:sp>
    </p:spTree>
    <p:custDataLst>
      <p:tags r:id="rId1"/>
    </p:custDataLst>
    <p:extLst>
      <p:ext uri="{BB962C8B-B14F-4D97-AF65-F5344CB8AC3E}">
        <p14:creationId xmlns:p14="http://schemas.microsoft.com/office/powerpoint/2010/main" val="4081155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96460-3A21-F8AC-4199-B10285519471}"/>
              </a:ext>
            </a:extLst>
          </p:cNvPr>
          <p:cNvSpPr>
            <a:spLocks noGrp="1"/>
          </p:cNvSpPr>
          <p:nvPr>
            <p:ph type="title"/>
          </p:nvPr>
        </p:nvSpPr>
        <p:spPr/>
        <p:txBody>
          <a:bodyPr/>
          <a:lstStyle/>
          <a:p>
            <a:r>
              <a:rPr lang="en-US" dirty="0"/>
              <a:t>What is the Problem?</a:t>
            </a:r>
          </a:p>
        </p:txBody>
      </p:sp>
      <p:graphicFrame>
        <p:nvGraphicFramePr>
          <p:cNvPr id="4" name="Content Placeholder 3">
            <a:extLst>
              <a:ext uri="{FF2B5EF4-FFF2-40B4-BE49-F238E27FC236}">
                <a16:creationId xmlns:a16="http://schemas.microsoft.com/office/drawing/2014/main" id="{81477116-A3BE-16BE-B0E4-BA9CAB20A6AC}"/>
              </a:ext>
            </a:extLst>
          </p:cNvPr>
          <p:cNvGraphicFramePr>
            <a:graphicFrameLocks noGrp="1"/>
          </p:cNvGraphicFramePr>
          <p:nvPr>
            <p:ph idx="1"/>
            <p:extLst>
              <p:ext uri="{D42A27DB-BD31-4B8C-83A1-F6EECF244321}">
                <p14:modId xmlns:p14="http://schemas.microsoft.com/office/powerpoint/2010/main" val="111254819"/>
              </p:ext>
            </p:extLst>
          </p:nvPr>
        </p:nvGraphicFramePr>
        <p:xfrm>
          <a:off x="457200" y="1177131"/>
          <a:ext cx="8229600" cy="45037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044146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AA811-507D-5E89-459B-C1E713A39CE9}"/>
              </a:ext>
            </a:extLst>
          </p:cNvPr>
          <p:cNvSpPr>
            <a:spLocks noGrp="1"/>
          </p:cNvSpPr>
          <p:nvPr>
            <p:ph type="title"/>
          </p:nvPr>
        </p:nvSpPr>
        <p:spPr/>
        <p:txBody>
          <a:bodyPr/>
          <a:lstStyle/>
          <a:p>
            <a:r>
              <a:rPr lang="en-US" dirty="0"/>
              <a:t>The Burnout Cycle</a:t>
            </a:r>
          </a:p>
        </p:txBody>
      </p:sp>
      <p:pic>
        <p:nvPicPr>
          <p:cNvPr id="4" name="Content Placeholder 3">
            <a:extLst>
              <a:ext uri="{FF2B5EF4-FFF2-40B4-BE49-F238E27FC236}">
                <a16:creationId xmlns:a16="http://schemas.microsoft.com/office/drawing/2014/main" id="{1F8F049E-255E-9CCC-DAAB-28711D2E2129}"/>
              </a:ext>
            </a:extLst>
          </p:cNvPr>
          <p:cNvPicPr>
            <a:picLocks noGrp="1" noChangeAspect="1"/>
          </p:cNvPicPr>
          <p:nvPr>
            <p:ph idx="1"/>
          </p:nvPr>
        </p:nvPicPr>
        <p:blipFill>
          <a:blip r:embed="rId3"/>
          <a:stretch>
            <a:fillRect/>
          </a:stretch>
        </p:blipFill>
        <p:spPr>
          <a:xfrm>
            <a:off x="1371600" y="982663"/>
            <a:ext cx="6694375" cy="4732338"/>
          </a:xfrm>
          <a:prstGeom prst="rect">
            <a:avLst/>
          </a:prstGeom>
        </p:spPr>
      </p:pic>
    </p:spTree>
    <p:extLst>
      <p:ext uri="{BB962C8B-B14F-4D97-AF65-F5344CB8AC3E}">
        <p14:creationId xmlns:p14="http://schemas.microsoft.com/office/powerpoint/2010/main" val="1898973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E2008-5D5D-0954-DB65-7DA2E04B6521}"/>
              </a:ext>
            </a:extLst>
          </p:cNvPr>
          <p:cNvSpPr>
            <a:spLocks noGrp="1"/>
          </p:cNvSpPr>
          <p:nvPr>
            <p:ph type="title"/>
          </p:nvPr>
        </p:nvSpPr>
        <p:spPr/>
        <p:txBody>
          <a:bodyPr/>
          <a:lstStyle/>
          <a:p>
            <a:r>
              <a:rPr lang="en-US" dirty="0"/>
              <a:t>What can we do to Address Burnout?</a:t>
            </a:r>
          </a:p>
        </p:txBody>
      </p:sp>
      <p:sp>
        <p:nvSpPr>
          <p:cNvPr id="3" name="Content Placeholder 2">
            <a:extLst>
              <a:ext uri="{FF2B5EF4-FFF2-40B4-BE49-F238E27FC236}">
                <a16:creationId xmlns:a16="http://schemas.microsoft.com/office/drawing/2014/main" id="{3A6C6E29-3DD4-9EFF-172A-E6D3BA62C226}"/>
              </a:ext>
            </a:extLst>
          </p:cNvPr>
          <p:cNvSpPr>
            <a:spLocks noGrp="1"/>
          </p:cNvSpPr>
          <p:nvPr>
            <p:ph idx="1"/>
          </p:nvPr>
        </p:nvSpPr>
        <p:spPr>
          <a:xfrm>
            <a:off x="483704" y="1295400"/>
            <a:ext cx="8229600" cy="4351338"/>
          </a:xfrm>
        </p:spPr>
        <p:txBody>
          <a:bodyPr>
            <a:normAutofit fontScale="92500" lnSpcReduction="20000"/>
          </a:bodyPr>
          <a:lstStyle/>
          <a:p>
            <a:r>
              <a:rPr lang="en-US" sz="3000" dirty="0"/>
              <a:t>Reflective Supervision and Consultation (RS/C) consists of regular (monthly) meetings with an RS/C trained consultant, either in a group or one-on-one setting.</a:t>
            </a:r>
          </a:p>
          <a:p>
            <a:r>
              <a:rPr lang="en-US" sz="3000" dirty="0"/>
              <a:t>An opportunity to discuss and reflect on challenging cases, and the emotions they bring up, at work.</a:t>
            </a:r>
          </a:p>
          <a:p>
            <a:r>
              <a:rPr lang="en-US" sz="3000" dirty="0"/>
              <a:t>“Within the RS/C process, practitioners are able to examine with a trusting consultant the thoughts, feelings, and reactions evoked in the course of working closely with…infants, young children, and their families…through this relationship, strengths are supported, and vulnerabilities are partnered.” (Alliance Best Practices Guidelines)</a:t>
            </a:r>
          </a:p>
          <a:p>
            <a:endParaRPr lang="en-US" dirty="0"/>
          </a:p>
          <a:p>
            <a:pPr marL="0" indent="0">
              <a:buNone/>
            </a:pPr>
            <a:endParaRPr lang="en-US" dirty="0"/>
          </a:p>
        </p:txBody>
      </p:sp>
    </p:spTree>
    <p:extLst>
      <p:ext uri="{BB962C8B-B14F-4D97-AF65-F5344CB8AC3E}">
        <p14:creationId xmlns:p14="http://schemas.microsoft.com/office/powerpoint/2010/main" val="1478376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0937D-05D2-BA42-9376-B425A3FC9268}"/>
              </a:ext>
            </a:extLst>
          </p:cNvPr>
          <p:cNvSpPr>
            <a:spLocks noGrp="1"/>
          </p:cNvSpPr>
          <p:nvPr>
            <p:ph type="title"/>
          </p:nvPr>
        </p:nvSpPr>
        <p:spPr/>
        <p:txBody>
          <a:bodyPr/>
          <a:lstStyle/>
          <a:p>
            <a:r>
              <a:rPr lang="en-US" dirty="0"/>
              <a:t>Why is Reflective Supervision and Consultation Important?</a:t>
            </a:r>
          </a:p>
        </p:txBody>
      </p:sp>
      <p:pic>
        <p:nvPicPr>
          <p:cNvPr id="1026" name="Picture 2" descr="7 Strategies for Supporting Employees in the Workplace – ActivTrak">
            <a:extLst>
              <a:ext uri="{FF2B5EF4-FFF2-40B4-BE49-F238E27FC236}">
                <a16:creationId xmlns:a16="http://schemas.microsoft.com/office/drawing/2014/main" id="{42359F61-B106-CA8E-5667-39A7451D7D1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649912" y="1600200"/>
            <a:ext cx="5844175" cy="38943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37853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751DA-3B79-F844-F08F-318A157B4A8D}"/>
              </a:ext>
            </a:extLst>
          </p:cNvPr>
          <p:cNvSpPr>
            <a:spLocks noGrp="1"/>
          </p:cNvSpPr>
          <p:nvPr>
            <p:ph type="title"/>
          </p:nvPr>
        </p:nvSpPr>
        <p:spPr/>
        <p:txBody>
          <a:bodyPr/>
          <a:lstStyle/>
          <a:p>
            <a:r>
              <a:rPr lang="en-US" dirty="0"/>
              <a:t>How we will Implement Reflective Supervision and Consultation?</a:t>
            </a:r>
          </a:p>
        </p:txBody>
      </p:sp>
      <p:sp>
        <p:nvSpPr>
          <p:cNvPr id="3" name="Content Placeholder 2">
            <a:extLst>
              <a:ext uri="{FF2B5EF4-FFF2-40B4-BE49-F238E27FC236}">
                <a16:creationId xmlns:a16="http://schemas.microsoft.com/office/drawing/2014/main" id="{AEA5A422-D3EA-6E9D-6FC2-FF8327BD4BCF}"/>
              </a:ext>
            </a:extLst>
          </p:cNvPr>
          <p:cNvSpPr>
            <a:spLocks noGrp="1"/>
          </p:cNvSpPr>
          <p:nvPr>
            <p:ph idx="1"/>
          </p:nvPr>
        </p:nvSpPr>
        <p:spPr>
          <a:xfrm>
            <a:off x="457200" y="1600200"/>
            <a:ext cx="8229600" cy="4000500"/>
          </a:xfrm>
        </p:spPr>
        <p:txBody>
          <a:bodyPr>
            <a:noAutofit/>
          </a:bodyPr>
          <a:lstStyle/>
          <a:p>
            <a:r>
              <a:rPr lang="en-US" dirty="0"/>
              <a:t>Currently, two Regional Supervisors are completing necessary training to become endorsed RS/C consultants.</a:t>
            </a:r>
          </a:p>
          <a:p>
            <a:r>
              <a:rPr lang="en-US" dirty="0"/>
              <a:t>RS/C consultants maintain endorsement through ongoing participation in their own RS/C group.</a:t>
            </a:r>
          </a:p>
          <a:p>
            <a:r>
              <a:rPr lang="en-US" dirty="0"/>
              <a:t>Once endorsed, RS/C consultants will facilitate discussion groups with cohorts, monthly. </a:t>
            </a:r>
          </a:p>
          <a:p>
            <a:r>
              <a:rPr lang="en-US" dirty="0"/>
              <a:t>Each month a member shares. Led by the RS/C consultant, the group engages in reflective discussion.</a:t>
            </a:r>
          </a:p>
        </p:txBody>
      </p:sp>
    </p:spTree>
    <p:extLst>
      <p:ext uri="{BB962C8B-B14F-4D97-AF65-F5344CB8AC3E}">
        <p14:creationId xmlns:p14="http://schemas.microsoft.com/office/powerpoint/2010/main" val="1184264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5E16D-7DDE-4678-9837-89787026CF63}"/>
              </a:ext>
            </a:extLst>
          </p:cNvPr>
          <p:cNvSpPr>
            <a:spLocks noGrp="1"/>
          </p:cNvSpPr>
          <p:nvPr>
            <p:ph type="title"/>
          </p:nvPr>
        </p:nvSpPr>
        <p:spPr/>
        <p:txBody>
          <a:bodyPr/>
          <a:lstStyle/>
          <a:p>
            <a:r>
              <a:rPr lang="en-US" dirty="0"/>
              <a:t>Who are the Stakeholders?</a:t>
            </a:r>
          </a:p>
        </p:txBody>
      </p:sp>
      <p:sp>
        <p:nvSpPr>
          <p:cNvPr id="3" name="Content Placeholder 2">
            <a:extLst>
              <a:ext uri="{FF2B5EF4-FFF2-40B4-BE49-F238E27FC236}">
                <a16:creationId xmlns:a16="http://schemas.microsoft.com/office/drawing/2014/main" id="{98C138F6-DB0F-3F05-EB12-DC2358E2F4B4}"/>
              </a:ext>
            </a:extLst>
          </p:cNvPr>
          <p:cNvSpPr>
            <a:spLocks noGrp="1"/>
          </p:cNvSpPr>
          <p:nvPr>
            <p:ph idx="1"/>
          </p:nvPr>
        </p:nvSpPr>
        <p:spPr>
          <a:xfrm>
            <a:off x="457200" y="1295400"/>
            <a:ext cx="8229600" cy="4427538"/>
          </a:xfrm>
        </p:spPr>
        <p:txBody>
          <a:bodyPr>
            <a:normAutofit fontScale="92500" lnSpcReduction="10000"/>
          </a:bodyPr>
          <a:lstStyle/>
          <a:p>
            <a:pPr marL="0" indent="0">
              <a:buNone/>
            </a:pPr>
            <a:r>
              <a:rPr lang="en-US" sz="3000" b="1" dirty="0"/>
              <a:t>Internal Stakeholders:</a:t>
            </a:r>
          </a:p>
          <a:p>
            <a:r>
              <a:rPr lang="en-US" sz="3000" dirty="0"/>
              <a:t>Rehabilitation Associates, Inc. Birth to Three Providers</a:t>
            </a:r>
          </a:p>
          <a:p>
            <a:r>
              <a:rPr lang="en-US" sz="3000" dirty="0"/>
              <a:t>RS/C Consultants</a:t>
            </a:r>
          </a:p>
          <a:p>
            <a:r>
              <a:rPr lang="en-US" sz="3000" dirty="0"/>
              <a:t>Rehabilitation Associates, Inc. Birth to Three Administration team</a:t>
            </a:r>
          </a:p>
          <a:p>
            <a:pPr marL="0" indent="0">
              <a:buNone/>
            </a:pPr>
            <a:r>
              <a:rPr lang="en-US" sz="3000" b="1" dirty="0"/>
              <a:t>External Stakeholders:</a:t>
            </a:r>
          </a:p>
          <a:p>
            <a:r>
              <a:rPr lang="en-US" sz="3000" dirty="0"/>
              <a:t>Connecticut Association for Infant Mental Health (CT-AIMH)</a:t>
            </a:r>
          </a:p>
          <a:p>
            <a:r>
              <a:rPr lang="en-US" sz="3000" dirty="0"/>
              <a:t>Office of Early Childhood</a:t>
            </a:r>
          </a:p>
          <a:p>
            <a:r>
              <a:rPr lang="en-US" sz="3000" dirty="0"/>
              <a:t>Other Birth to Three programs in Connecticut</a:t>
            </a:r>
          </a:p>
          <a:p>
            <a:endParaRPr lang="en-US" dirty="0"/>
          </a:p>
        </p:txBody>
      </p:sp>
    </p:spTree>
    <p:extLst>
      <p:ext uri="{BB962C8B-B14F-4D97-AF65-F5344CB8AC3E}">
        <p14:creationId xmlns:p14="http://schemas.microsoft.com/office/powerpoint/2010/main" val="4626908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91CA9-518F-F390-830B-2B3455B9E2C3}"/>
              </a:ext>
            </a:extLst>
          </p:cNvPr>
          <p:cNvSpPr>
            <a:spLocks noGrp="1"/>
          </p:cNvSpPr>
          <p:nvPr>
            <p:ph type="title"/>
          </p:nvPr>
        </p:nvSpPr>
        <p:spPr/>
        <p:txBody>
          <a:bodyPr/>
          <a:lstStyle/>
          <a:p>
            <a:r>
              <a:rPr lang="en-US" dirty="0"/>
              <a:t>Determining Efficacy </a:t>
            </a:r>
          </a:p>
        </p:txBody>
      </p:sp>
      <p:pic>
        <p:nvPicPr>
          <p:cNvPr id="2052" name="Picture 4" descr="Pick me! Pick me! - Christian Center Church">
            <a:extLst>
              <a:ext uri="{FF2B5EF4-FFF2-40B4-BE49-F238E27FC236}">
                <a16:creationId xmlns:a16="http://schemas.microsoft.com/office/drawing/2014/main" id="{D5FEB789-5074-204B-233C-F7F1D2BF6E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93" y="1865242"/>
            <a:ext cx="4935607" cy="301155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olored pencils all pointing toward the word &quot;survey.&quot;">
            <a:extLst>
              <a:ext uri="{FF2B5EF4-FFF2-40B4-BE49-F238E27FC236}">
                <a16:creationId xmlns:a16="http://schemas.microsoft.com/office/drawing/2014/main" id="{6B0246E8-DAB1-B601-F842-CF6A74DD11B6}"/>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4648200" y="2075620"/>
            <a:ext cx="3886199" cy="259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0831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5D036-0176-E0D0-F3AF-D6DC255FAEF7}"/>
              </a:ext>
            </a:extLst>
          </p:cNvPr>
          <p:cNvSpPr>
            <a:spLocks noGrp="1"/>
          </p:cNvSpPr>
          <p:nvPr>
            <p:ph type="title"/>
          </p:nvPr>
        </p:nvSpPr>
        <p:spPr/>
        <p:txBody>
          <a:bodyPr/>
          <a:lstStyle/>
          <a:p>
            <a:r>
              <a:rPr lang="en-US" dirty="0"/>
              <a:t>Ongoing Implementation in Birth to Three</a:t>
            </a:r>
          </a:p>
        </p:txBody>
      </p:sp>
      <p:sp>
        <p:nvSpPr>
          <p:cNvPr id="3" name="Content Placeholder 2">
            <a:extLst>
              <a:ext uri="{FF2B5EF4-FFF2-40B4-BE49-F238E27FC236}">
                <a16:creationId xmlns:a16="http://schemas.microsoft.com/office/drawing/2014/main" id="{08D845A9-AAF8-FF85-E755-0AC47724853D}"/>
              </a:ext>
            </a:extLst>
          </p:cNvPr>
          <p:cNvSpPr>
            <a:spLocks noGrp="1"/>
          </p:cNvSpPr>
          <p:nvPr>
            <p:ph idx="1"/>
          </p:nvPr>
        </p:nvSpPr>
        <p:spPr>
          <a:xfrm>
            <a:off x="457200" y="1219200"/>
            <a:ext cx="8229600" cy="4351338"/>
          </a:xfrm>
        </p:spPr>
        <p:txBody>
          <a:bodyPr>
            <a:noAutofit/>
          </a:bodyPr>
          <a:lstStyle/>
          <a:p>
            <a:r>
              <a:rPr lang="en-US" dirty="0"/>
              <a:t>Analyze pre/post data after a year of implementation.</a:t>
            </a:r>
          </a:p>
          <a:p>
            <a:r>
              <a:rPr lang="en-US" dirty="0"/>
              <a:t>Adjust group size and frequency of meetings, as needed.</a:t>
            </a:r>
          </a:p>
          <a:p>
            <a:r>
              <a:rPr lang="en-US" dirty="0"/>
              <a:t>Potentially add a ‘new clinicians’ group, as they are a particularly vulnerable population. (Zero-to-Three)</a:t>
            </a:r>
          </a:p>
          <a:p>
            <a:r>
              <a:rPr lang="en-US" dirty="0"/>
              <a:t>Depending on the needs of the agency, we may need additional endorsed RS/C Consultants.</a:t>
            </a:r>
          </a:p>
          <a:p>
            <a:r>
              <a:rPr lang="en-US" dirty="0"/>
              <a:t>For systematic change, our pilot program and data will be shared with other Connecticut Birth to Three Providers.</a:t>
            </a:r>
          </a:p>
        </p:txBody>
      </p:sp>
    </p:spTree>
    <p:extLst>
      <p:ext uri="{BB962C8B-B14F-4D97-AF65-F5344CB8AC3E}">
        <p14:creationId xmlns:p14="http://schemas.microsoft.com/office/powerpoint/2010/main" val="32370390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99813-CF70-6F87-4DA8-0B7FB486FA8D}"/>
              </a:ext>
            </a:extLst>
          </p:cNvPr>
          <p:cNvSpPr>
            <a:spLocks noGrp="1"/>
          </p:cNvSpPr>
          <p:nvPr>
            <p:ph type="title"/>
          </p:nvPr>
        </p:nvSpPr>
        <p:spPr/>
        <p:txBody>
          <a:bodyPr/>
          <a:lstStyle/>
          <a:p>
            <a:r>
              <a:rPr lang="en-US" dirty="0"/>
              <a:t>Thoughts and Questions?</a:t>
            </a:r>
          </a:p>
        </p:txBody>
      </p:sp>
      <p:pic>
        <p:nvPicPr>
          <p:cNvPr id="3074" name="Picture 2" descr="75 Questions That Will Make You Think ...">
            <a:extLst>
              <a:ext uri="{FF2B5EF4-FFF2-40B4-BE49-F238E27FC236}">
                <a16:creationId xmlns:a16="http://schemas.microsoft.com/office/drawing/2014/main" id="{B9E91C2E-C4C6-B77F-F20B-DD69DE1752E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41422" y="1219200"/>
            <a:ext cx="5861155" cy="3886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5877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D9F54-0EA5-CBF2-1993-BC0DF561BCCD}"/>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487D7A16-AC1A-75AB-2E5F-1BAA6DF97965}"/>
              </a:ext>
            </a:extLst>
          </p:cNvPr>
          <p:cNvSpPr>
            <a:spLocks noGrp="1"/>
          </p:cNvSpPr>
          <p:nvPr>
            <p:ph idx="1"/>
          </p:nvPr>
        </p:nvSpPr>
        <p:spPr>
          <a:xfrm>
            <a:off x="304800" y="1143000"/>
            <a:ext cx="8229600" cy="4351338"/>
          </a:xfrm>
        </p:spPr>
        <p:txBody>
          <a:bodyPr>
            <a:noAutofit/>
          </a:bodyPr>
          <a:lstStyle/>
          <a:p>
            <a:r>
              <a:rPr lang="en-US" dirty="0"/>
              <a:t>Connecticut Association of Infant Mental Health (CT-AIMH) </a:t>
            </a:r>
            <a:r>
              <a:rPr lang="en-US" dirty="0">
                <a:hlinkClick r:id="rId2"/>
              </a:rPr>
              <a:t>https://www.ct-aimh.org/</a:t>
            </a:r>
            <a:r>
              <a:rPr lang="en-US" dirty="0"/>
              <a:t> </a:t>
            </a:r>
          </a:p>
          <a:p>
            <a:r>
              <a:rPr lang="en-US" dirty="0"/>
              <a:t>University of Illinois Center for Prevention Research and Development (CPRD) – 2022 MEICHV Survey</a:t>
            </a:r>
          </a:p>
          <a:p>
            <a:r>
              <a:rPr lang="en-US" dirty="0"/>
              <a:t>Reflective Interaction Observation Scale Guide (RIOS) by Christoper Watson</a:t>
            </a:r>
          </a:p>
          <a:p>
            <a:r>
              <a:rPr lang="en-US" dirty="0"/>
              <a:t>A Practical Guide to Reflective Supervision, Edited by, Sherryl Scott Heller and Linda Gilkerson</a:t>
            </a:r>
          </a:p>
        </p:txBody>
      </p:sp>
    </p:spTree>
    <p:extLst>
      <p:ext uri="{BB962C8B-B14F-4D97-AF65-F5344CB8AC3E}">
        <p14:creationId xmlns:p14="http://schemas.microsoft.com/office/powerpoint/2010/main" val="35089872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99C1E-DB30-1DD8-8A94-535847510347}"/>
              </a:ext>
            </a:extLst>
          </p:cNvPr>
          <p:cNvSpPr>
            <a:spLocks noGrp="1"/>
          </p:cNvSpPr>
          <p:nvPr>
            <p:ph type="title"/>
          </p:nvPr>
        </p:nvSpPr>
        <p:spPr/>
        <p:txBody>
          <a:bodyPr/>
          <a:lstStyle/>
          <a:p>
            <a:r>
              <a:rPr lang="en-US" dirty="0"/>
              <a:t>Resources Continued</a:t>
            </a:r>
          </a:p>
        </p:txBody>
      </p:sp>
      <p:sp>
        <p:nvSpPr>
          <p:cNvPr id="3" name="Content Placeholder 2">
            <a:extLst>
              <a:ext uri="{FF2B5EF4-FFF2-40B4-BE49-F238E27FC236}">
                <a16:creationId xmlns:a16="http://schemas.microsoft.com/office/drawing/2014/main" id="{CBDFA1B2-5AE5-CBA7-F5F8-2AC0DB376AB4}"/>
              </a:ext>
            </a:extLst>
          </p:cNvPr>
          <p:cNvSpPr>
            <a:spLocks noGrp="1"/>
          </p:cNvSpPr>
          <p:nvPr>
            <p:ph idx="1"/>
          </p:nvPr>
        </p:nvSpPr>
        <p:spPr>
          <a:xfrm>
            <a:off x="457200" y="1143000"/>
            <a:ext cx="8229600" cy="4351338"/>
          </a:xfrm>
        </p:spPr>
        <p:txBody>
          <a:bodyPr>
            <a:normAutofit fontScale="92500"/>
          </a:bodyPr>
          <a:lstStyle/>
          <a:p>
            <a:r>
              <a:rPr lang="en-US" dirty="0"/>
              <a:t>The Relationship Between Reflective Supervision/Consultation and Reduced Burnout Among Early Education Professionals, by Thomas W. Pavkov and Lee Wells (2023 Zero to Three Journal)</a:t>
            </a:r>
          </a:p>
          <a:p>
            <a:r>
              <a:rPr lang="en-US" dirty="0"/>
              <a:t>Infants and Young Children: Professional Development Through Reflective Consultation in Early Intervention, by Christopher Watson and Shelly Neilsen Gatti (2012 Infants &amp; Young Children Journal)</a:t>
            </a:r>
          </a:p>
          <a:p>
            <a:r>
              <a:rPr lang="en-US" dirty="0"/>
              <a:t>Decreasing Burnout and Promoting Well-Being among Early Childhood Educators, by P. Avari, A. Napoli and H. Hatton-Bowers (2021 Nebraska Extension's NebGuide)</a:t>
            </a:r>
          </a:p>
          <a:p>
            <a:endParaRPr lang="en-US" dirty="0"/>
          </a:p>
        </p:txBody>
      </p:sp>
    </p:spTree>
    <p:extLst>
      <p:ext uri="{BB962C8B-B14F-4D97-AF65-F5344CB8AC3E}">
        <p14:creationId xmlns:p14="http://schemas.microsoft.com/office/powerpoint/2010/main" val="510709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582F967-E42E-279C-8B62-C54A53106CD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362200" y="2619585"/>
            <a:ext cx="1447800" cy="1447800"/>
          </a:xfrm>
          <a:prstGeom prst="rect">
            <a:avLst/>
          </a:prstGeom>
        </p:spPr>
      </p:pic>
      <p:sp>
        <p:nvSpPr>
          <p:cNvPr id="12" name="Title 1">
            <a:extLst>
              <a:ext uri="{FF2B5EF4-FFF2-40B4-BE49-F238E27FC236}">
                <a16:creationId xmlns:a16="http://schemas.microsoft.com/office/drawing/2014/main" id="{94E6C92F-469A-6176-8B20-21E375A929C6}"/>
              </a:ext>
            </a:extLst>
          </p:cNvPr>
          <p:cNvSpPr txBox="1">
            <a:spLocks/>
          </p:cNvSpPr>
          <p:nvPr/>
        </p:nvSpPr>
        <p:spPr>
          <a:xfrm>
            <a:off x="2190750" y="3999899"/>
            <a:ext cx="1790700" cy="37228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8000" b="1" kern="1200">
                <a:solidFill>
                  <a:schemeClr val="tx1"/>
                </a:solidFill>
                <a:latin typeface="+mn-lt"/>
                <a:ea typeface="+mj-ea"/>
                <a:cs typeface="+mj-cs"/>
              </a:defRPr>
            </a:lvl1pPr>
          </a:lstStyle>
          <a:p>
            <a:pPr algn="ctr"/>
            <a:r>
              <a:rPr lang="en-US" sz="2400" b="0" dirty="0"/>
              <a:t>Facebook</a:t>
            </a:r>
          </a:p>
        </p:txBody>
      </p:sp>
      <p:pic>
        <p:nvPicPr>
          <p:cNvPr id="16" name="Picture 15">
            <a:extLst>
              <a:ext uri="{FF2B5EF4-FFF2-40B4-BE49-F238E27FC236}">
                <a16:creationId xmlns:a16="http://schemas.microsoft.com/office/drawing/2014/main" id="{B1F18A6E-006C-8AAB-8213-33E04D41481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334002" y="2619585"/>
            <a:ext cx="1447800" cy="1447800"/>
          </a:xfrm>
          <a:prstGeom prst="rect">
            <a:avLst/>
          </a:prstGeom>
        </p:spPr>
      </p:pic>
      <p:sp>
        <p:nvSpPr>
          <p:cNvPr id="17" name="Title 1">
            <a:extLst>
              <a:ext uri="{FF2B5EF4-FFF2-40B4-BE49-F238E27FC236}">
                <a16:creationId xmlns:a16="http://schemas.microsoft.com/office/drawing/2014/main" id="{36C4B701-9561-A21F-2CFE-C3B48063FA06}"/>
              </a:ext>
            </a:extLst>
          </p:cNvPr>
          <p:cNvSpPr txBox="1">
            <a:spLocks/>
          </p:cNvSpPr>
          <p:nvPr/>
        </p:nvSpPr>
        <p:spPr>
          <a:xfrm>
            <a:off x="5162552" y="3999899"/>
            <a:ext cx="1790700" cy="37228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8000" b="1" kern="1200">
                <a:solidFill>
                  <a:schemeClr val="tx1"/>
                </a:solidFill>
                <a:latin typeface="+mn-lt"/>
                <a:ea typeface="+mj-ea"/>
                <a:cs typeface="+mj-cs"/>
              </a:defRPr>
            </a:lvl1pPr>
          </a:lstStyle>
          <a:p>
            <a:pPr algn="ctr"/>
            <a:r>
              <a:rPr lang="en-US" sz="2400" b="0" dirty="0"/>
              <a:t>Instagram</a:t>
            </a:r>
          </a:p>
        </p:txBody>
      </p:sp>
      <p:sp>
        <p:nvSpPr>
          <p:cNvPr id="2" name="Title 1">
            <a:extLst>
              <a:ext uri="{FF2B5EF4-FFF2-40B4-BE49-F238E27FC236}">
                <a16:creationId xmlns:a16="http://schemas.microsoft.com/office/drawing/2014/main" id="{C4D968EE-59ED-7A15-F95D-5B683C5084BC}"/>
              </a:ext>
            </a:extLst>
          </p:cNvPr>
          <p:cNvSpPr txBox="1">
            <a:spLocks/>
          </p:cNvSpPr>
          <p:nvPr/>
        </p:nvSpPr>
        <p:spPr>
          <a:xfrm>
            <a:off x="228600" y="171913"/>
            <a:ext cx="8686800" cy="57057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8000" b="1" kern="1200">
                <a:solidFill>
                  <a:schemeClr val="tx1"/>
                </a:solidFill>
                <a:latin typeface="+mn-lt"/>
                <a:ea typeface="+mj-ea"/>
                <a:cs typeface="+mj-cs"/>
              </a:defRPr>
            </a:lvl1pPr>
          </a:lstStyle>
          <a:p>
            <a:pPr algn="ctr"/>
            <a:r>
              <a:rPr lang="en-US" sz="3600" dirty="0">
                <a:latin typeface="+mj-lt"/>
              </a:rPr>
              <a:t>Follow UConn UCEDD</a:t>
            </a:r>
            <a:endParaRPr lang="en-US" sz="5400" dirty="0">
              <a:latin typeface="+mj-lt"/>
            </a:endParaRPr>
          </a:p>
        </p:txBody>
      </p:sp>
      <p:sp>
        <p:nvSpPr>
          <p:cNvPr id="3" name="Title 1">
            <a:extLst>
              <a:ext uri="{FF2B5EF4-FFF2-40B4-BE49-F238E27FC236}">
                <a16:creationId xmlns:a16="http://schemas.microsoft.com/office/drawing/2014/main" id="{D9262755-687A-3B92-D575-260AFDB0F162}"/>
              </a:ext>
            </a:extLst>
          </p:cNvPr>
          <p:cNvSpPr txBox="1">
            <a:spLocks/>
          </p:cNvSpPr>
          <p:nvPr/>
        </p:nvSpPr>
        <p:spPr>
          <a:xfrm>
            <a:off x="1295400" y="1961687"/>
            <a:ext cx="6553200" cy="49203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8000" b="1" kern="1200">
                <a:solidFill>
                  <a:schemeClr val="tx1"/>
                </a:solidFill>
                <a:latin typeface="+mn-lt"/>
                <a:ea typeface="+mj-ea"/>
                <a:cs typeface="+mj-cs"/>
              </a:defRPr>
            </a:lvl1pPr>
          </a:lstStyle>
          <a:p>
            <a:pPr algn="ctr"/>
            <a:r>
              <a:rPr lang="en-US" sz="2800" b="0" dirty="0"/>
              <a:t>Don’t forget to follow us on social media!</a:t>
            </a:r>
          </a:p>
        </p:txBody>
      </p:sp>
    </p:spTree>
    <p:extLst>
      <p:ext uri="{BB962C8B-B14F-4D97-AF65-F5344CB8AC3E}">
        <p14:creationId xmlns:p14="http://schemas.microsoft.com/office/powerpoint/2010/main" val="17034289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16767</TotalTime>
  <Words>985</Words>
  <Application>Microsoft Office PowerPoint</Application>
  <PresentationFormat>On-screen Show (4:3)</PresentationFormat>
  <Paragraphs>73</Paragraphs>
  <Slides>13</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Courier New</vt:lpstr>
      <vt:lpstr>Wingdings</vt:lpstr>
      <vt:lpstr>1_Office Theme</vt:lpstr>
      <vt:lpstr>Burnout Among Birth to Three Providers and the Importance of  Reflective Supervision and Consultation   Chelsea Galioto, MS SPED &amp;  Lauren Burrows, MA CCC-SLP June 2, 2025</vt:lpstr>
      <vt:lpstr>What is the Problem?</vt:lpstr>
      <vt:lpstr>The Burnout Cycle</vt:lpstr>
      <vt:lpstr>What can we do to Address Burnout?</vt:lpstr>
      <vt:lpstr>Why is Reflective Supervision and Consultation Important?</vt:lpstr>
      <vt:lpstr>How we will Implement Reflective Supervision and Consultation?</vt:lpstr>
      <vt:lpstr>Who are the Stakeholders?</vt:lpstr>
      <vt:lpstr>Determining Efficacy </vt:lpstr>
      <vt:lpstr>Ongoing Implementation in Birth to Three</vt:lpstr>
      <vt:lpstr>Thoughts and Questions?</vt:lpstr>
      <vt:lpstr>Resources</vt:lpstr>
      <vt:lpstr>Resources Continued</vt:lpstr>
      <vt:lpstr>PowerPoint Presentation</vt:lpstr>
    </vt:vector>
  </TitlesOfParts>
  <Company>UCHC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Ryan Bibisi</dc:creator>
  <cp:lastModifiedBy>DeMichiel,Paula J.</cp:lastModifiedBy>
  <cp:revision>222</cp:revision>
  <cp:lastPrinted>2016-05-10T16:32:28Z</cp:lastPrinted>
  <dcterms:created xsi:type="dcterms:W3CDTF">2014-04-25T18:15:14Z</dcterms:created>
  <dcterms:modified xsi:type="dcterms:W3CDTF">2025-05-30T13:26:56Z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37CB21DA-7D57-44FE-8BEA-16D72D8A27ED</vt:lpwstr>
  </property>
  <property fmtid="{D5CDD505-2E9C-101B-9397-08002B2CF9AE}" pid="3" name="ArticulatePath">
    <vt:lpwstr>CT LEND Presentation Template</vt:lpwstr>
  </property>
</Properties>
</file>