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sldIdLst>
    <p:sldId id="256" r:id="rId2"/>
    <p:sldId id="257" r:id="rId3"/>
    <p:sldId id="258" r:id="rId4"/>
    <p:sldId id="264" r:id="rId5"/>
    <p:sldId id="265" r:id="rId6"/>
    <p:sldId id="266" r:id="rId7"/>
    <p:sldId id="267" r:id="rId8"/>
    <p:sldId id="260" r:id="rId9"/>
    <p:sldId id="261"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14" y="12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57502655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3452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05961b50d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05961b50d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0902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05961b50dc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05961b50dc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3245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05961b50dc_1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05961b50dc_1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4518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05961b50dc_1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05961b50dc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7908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2900" b="1" dirty="0"/>
              <a:t>Birth to Three and Early Childhood Child Care Center Professional Development and Collaboration</a:t>
            </a:r>
            <a:endParaRPr sz="6900" dirty="0"/>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dirty="0"/>
              <a:t>Elaine Balsley, Gail Passley, Michele Stevenson</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Rationale</a:t>
            </a:r>
            <a:endParaRPr dirty="0"/>
          </a:p>
        </p:txBody>
      </p:sp>
      <p:sp>
        <p:nvSpPr>
          <p:cNvPr id="61" name="Google Shape;61;p14"/>
          <p:cNvSpPr txBox="1">
            <a:spLocks noGrp="1"/>
          </p:cNvSpPr>
          <p:nvPr>
            <p:ph type="body" idx="1"/>
          </p:nvPr>
        </p:nvSpPr>
        <p:spPr>
          <a:xfrm>
            <a:off x="311700" y="1152475"/>
            <a:ext cx="8086200" cy="305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dirty="0">
                <a:solidFill>
                  <a:schemeClr val="dk1"/>
                </a:solidFill>
              </a:rPr>
              <a:t>It </a:t>
            </a:r>
            <a:r>
              <a:rPr lang="en-US" sz="1400" dirty="0">
                <a:solidFill>
                  <a:schemeClr val="dk1"/>
                </a:solidFill>
              </a:rPr>
              <a:t>ca</a:t>
            </a:r>
            <a:r>
              <a:rPr lang="en" sz="1400" dirty="0">
                <a:solidFill>
                  <a:schemeClr val="dk1"/>
                </a:solidFill>
              </a:rPr>
              <a:t>n be said that Early Childhood providers are facing high staff turnover, coupled with challenging behaviors in their classrooms and are in need of support. There are many classrooms in which Birth to Three providers are providing services for children with special needs (some identified, and some not identified).This impacts the Child Care provider’s ability to manage the classroom while striving to provide a quality program for all children, even more so if staff is less experienced/trained. </a:t>
            </a:r>
          </a:p>
          <a:p>
            <a:pPr marL="0" lvl="0" indent="0" algn="l" rtl="0">
              <a:spcBef>
                <a:spcPts val="0"/>
              </a:spcBef>
              <a:spcAft>
                <a:spcPts val="0"/>
              </a:spcAft>
              <a:buClr>
                <a:schemeClr val="dk1"/>
              </a:buClr>
              <a:buSzPts val="1100"/>
              <a:buFont typeface="Arial"/>
              <a:buNone/>
            </a:pPr>
            <a:endParaRPr sz="1400" dirty="0">
              <a:solidFill>
                <a:schemeClr val="dk1"/>
              </a:solidFill>
            </a:endParaRPr>
          </a:p>
          <a:p>
            <a:pPr marL="0" lvl="0" indent="0" algn="l" rtl="0">
              <a:spcBef>
                <a:spcPts val="0"/>
              </a:spcBef>
              <a:spcAft>
                <a:spcPts val="0"/>
              </a:spcAft>
              <a:buNone/>
            </a:pPr>
            <a:r>
              <a:rPr lang="en" sz="1400" dirty="0">
                <a:solidFill>
                  <a:schemeClr val="dk1"/>
                </a:solidFill>
              </a:rPr>
              <a:t>It would be ideal for Early childhood Care centers to be able to receive support from highly qualified Birth toThree interventionists in order to assist them by providing strategies to manage</a:t>
            </a:r>
            <a:endParaRPr sz="1400" dirty="0">
              <a:solidFill>
                <a:schemeClr val="dk1"/>
              </a:solidFill>
            </a:endParaRPr>
          </a:p>
          <a:p>
            <a:pPr marL="0" lvl="0" indent="0" algn="l" rtl="0">
              <a:spcBef>
                <a:spcPts val="0"/>
              </a:spcBef>
              <a:spcAft>
                <a:spcPts val="0"/>
              </a:spcAft>
              <a:buNone/>
            </a:pPr>
            <a:r>
              <a:rPr lang="en" sz="1400" dirty="0">
                <a:solidFill>
                  <a:schemeClr val="dk1"/>
                </a:solidFill>
              </a:rPr>
              <a:t>their classrooms, provide necessary support to all children, and also to better understand the role of Early Intervention. Moreover, Early Childhood providers would also gain a better understanding of child development particularly in terms of their expectations for each child.</a:t>
            </a:r>
            <a:endParaRPr sz="1400" dirty="0">
              <a:solidFill>
                <a:schemeClr val="dk1"/>
              </a:solidFill>
            </a:endParaRPr>
          </a:p>
          <a:p>
            <a:pPr marL="0" lvl="0" indent="0" algn="l" rtl="0">
              <a:spcBef>
                <a:spcPts val="0"/>
              </a:spcBef>
              <a:spcAft>
                <a:spcPts val="0"/>
              </a:spcAft>
              <a:buClr>
                <a:schemeClr val="dk1"/>
              </a:buClr>
              <a:buSzPts val="1100"/>
              <a:buFont typeface="Arial"/>
              <a:buNone/>
            </a:pPr>
            <a:endParaRPr sz="1400" dirty="0">
              <a:solidFill>
                <a:schemeClr val="dk1"/>
              </a:solidFill>
            </a:endParaRPr>
          </a:p>
          <a:p>
            <a:pPr marL="0" lvl="0" indent="0" algn="l" rtl="0">
              <a:spcBef>
                <a:spcPts val="0"/>
              </a:spcBef>
              <a:spcAft>
                <a:spcPts val="120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Action Plan</a:t>
            </a:r>
            <a:endParaRPr dirty="0"/>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171450" lvl="0" indent="-171450" algn="l" rtl="0">
              <a:spcBef>
                <a:spcPts val="0"/>
              </a:spcBef>
              <a:spcAft>
                <a:spcPts val="0"/>
              </a:spcAft>
              <a:buFont typeface="Wingdings" panose="05000000000000000000" pitchFamily="2" charset="2"/>
              <a:buChar char="v"/>
            </a:pPr>
            <a:r>
              <a:rPr lang="en" sz="1200" dirty="0">
                <a:solidFill>
                  <a:schemeClr val="dk1"/>
                </a:solidFill>
              </a:rPr>
              <a:t> Identify three Early Childhood Child Care Centers that are interested in participating in a pilot program; 1 from each geographical area represented by the project leaders</a:t>
            </a:r>
            <a:endParaRPr sz="1200" dirty="0">
              <a:solidFill>
                <a:schemeClr val="dk1"/>
              </a:solidFill>
            </a:endParaRPr>
          </a:p>
          <a:p>
            <a:pPr marL="171450" lvl="0" indent="-171450" algn="l" rtl="0">
              <a:spcBef>
                <a:spcPts val="1200"/>
              </a:spcBef>
              <a:spcAft>
                <a:spcPts val="0"/>
              </a:spcAft>
              <a:buFont typeface="Wingdings" panose="05000000000000000000" pitchFamily="2" charset="2"/>
              <a:buChar char="v"/>
            </a:pPr>
            <a:r>
              <a:rPr lang="en" sz="1200" dirty="0">
                <a:solidFill>
                  <a:schemeClr val="dk1"/>
                </a:solidFill>
              </a:rPr>
              <a:t> Develop proposal to be shared with the childcare center administrators</a:t>
            </a:r>
            <a:endParaRPr sz="1200" dirty="0">
              <a:solidFill>
                <a:schemeClr val="dk1"/>
              </a:solidFill>
            </a:endParaRPr>
          </a:p>
          <a:p>
            <a:pPr marL="171450" indent="-171450">
              <a:spcBef>
                <a:spcPts val="1200"/>
              </a:spcBef>
              <a:buFont typeface="Wingdings" panose="05000000000000000000" pitchFamily="2" charset="2"/>
              <a:buChar char="v"/>
            </a:pPr>
            <a:r>
              <a:rPr lang="en" sz="1200" dirty="0">
                <a:solidFill>
                  <a:schemeClr val="dk1"/>
                </a:solidFill>
              </a:rPr>
              <a:t> Create a survey that seeks to identify what types of supports/strategies would be most helpful to the individual childcare centers</a:t>
            </a:r>
            <a:endParaRPr sz="1200" dirty="0">
              <a:solidFill>
                <a:schemeClr val="dk1"/>
              </a:solidFill>
            </a:endParaRPr>
          </a:p>
          <a:p>
            <a:pPr marL="171450" lvl="0" indent="-171450" algn="l" rtl="0">
              <a:spcBef>
                <a:spcPts val="1200"/>
              </a:spcBef>
              <a:spcAft>
                <a:spcPts val="0"/>
              </a:spcAft>
              <a:buFont typeface="Wingdings" panose="05000000000000000000" pitchFamily="2" charset="2"/>
              <a:buChar char="v"/>
            </a:pPr>
            <a:r>
              <a:rPr lang="en" sz="1200" dirty="0">
                <a:solidFill>
                  <a:schemeClr val="dk1"/>
                </a:solidFill>
              </a:rPr>
              <a:t> Use the information gathered from the surveys to create a professional development plan and schedule presentations with each center.</a:t>
            </a:r>
            <a:endParaRPr sz="1200" dirty="0">
              <a:solidFill>
                <a:schemeClr val="dk1"/>
              </a:solidFill>
            </a:endParaRPr>
          </a:p>
          <a:p>
            <a:pPr marL="171450" lvl="0" indent="-171450" algn="l" rtl="0">
              <a:spcBef>
                <a:spcPts val="1200"/>
              </a:spcBef>
              <a:spcAft>
                <a:spcPts val="0"/>
              </a:spcAft>
              <a:buFont typeface="Wingdings" panose="05000000000000000000" pitchFamily="2" charset="2"/>
              <a:buChar char="v"/>
            </a:pPr>
            <a:r>
              <a:rPr lang="en" sz="1200" dirty="0">
                <a:solidFill>
                  <a:schemeClr val="dk1"/>
                </a:solidFill>
              </a:rPr>
              <a:t> Complete the professional development plan.</a:t>
            </a:r>
            <a:endParaRPr sz="1200" dirty="0">
              <a:solidFill>
                <a:schemeClr val="dk1"/>
              </a:solidFill>
            </a:endParaRPr>
          </a:p>
          <a:p>
            <a:pPr marL="171450" lvl="0" indent="-171450" algn="l" rtl="0">
              <a:spcBef>
                <a:spcPts val="1200"/>
              </a:spcBef>
              <a:spcAft>
                <a:spcPts val="0"/>
              </a:spcAft>
              <a:buFont typeface="Wingdings" panose="05000000000000000000" pitchFamily="2" charset="2"/>
              <a:buChar char="v"/>
            </a:pPr>
            <a:r>
              <a:rPr lang="en" sz="1200" dirty="0">
                <a:solidFill>
                  <a:schemeClr val="dk1"/>
                </a:solidFill>
              </a:rPr>
              <a:t> Collect an exit survey to determine if the childcare centers found it helpful</a:t>
            </a:r>
            <a:endParaRPr sz="1200" dirty="0">
              <a:solidFill>
                <a:schemeClr val="dk1"/>
              </a:solidFill>
            </a:endParaRPr>
          </a:p>
          <a:p>
            <a:pPr marL="171450" lvl="0" indent="-171450" algn="l" rtl="0">
              <a:spcBef>
                <a:spcPts val="1200"/>
              </a:spcBef>
              <a:spcAft>
                <a:spcPts val="0"/>
              </a:spcAft>
              <a:buFont typeface="Wingdings" panose="05000000000000000000" pitchFamily="2" charset="2"/>
              <a:buChar char="v"/>
            </a:pPr>
            <a:r>
              <a:rPr lang="en" sz="1200" dirty="0">
                <a:solidFill>
                  <a:schemeClr val="dk1"/>
                </a:solidFill>
              </a:rPr>
              <a:t> Seek funding through available PD Grants</a:t>
            </a:r>
            <a:endParaRPr sz="1200" dirty="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Survey Results</a:t>
            </a:r>
          </a:p>
        </p:txBody>
      </p:sp>
      <p:sp>
        <p:nvSpPr>
          <p:cNvPr id="3" name="Text Placeholder 2"/>
          <p:cNvSpPr>
            <a:spLocks noGrp="1"/>
          </p:cNvSpPr>
          <p:nvPr>
            <p:ph type="body" idx="1"/>
          </p:nvPr>
        </p:nvSpPr>
        <p:spPr/>
        <p:txBody>
          <a:bodyPr/>
          <a:lstStyle/>
          <a:p>
            <a:r>
              <a:rPr lang="en-US" dirty="0"/>
              <a:t>Question 1- 90% responded yes</a:t>
            </a:r>
          </a:p>
        </p:txBody>
      </p:sp>
      <p:sp>
        <p:nvSpPr>
          <p:cNvPr id="4" name="Text Placeholder 3"/>
          <p:cNvSpPr>
            <a:spLocks noGrp="1"/>
          </p:cNvSpPr>
          <p:nvPr>
            <p:ph type="body" idx="2"/>
          </p:nvPr>
        </p:nvSpPr>
        <p:spPr/>
        <p:txBody>
          <a:bodyPr/>
          <a:lstStyle/>
          <a:p>
            <a:r>
              <a:rPr lang="en-US" dirty="0"/>
              <a:t>Question 2 – 44.44%</a:t>
            </a:r>
          </a:p>
        </p:txBody>
      </p:sp>
      <p:pic>
        <p:nvPicPr>
          <p:cNvPr id="5" name="Picture 4"/>
          <p:cNvPicPr>
            <a:picLocks noChangeAspect="1"/>
          </p:cNvPicPr>
          <p:nvPr/>
        </p:nvPicPr>
        <p:blipFill rotWithShape="1">
          <a:blip r:embed="rId2"/>
          <a:srcRect l="1" t="7602" r="185"/>
          <a:stretch/>
        </p:blipFill>
        <p:spPr>
          <a:xfrm>
            <a:off x="264363" y="1538654"/>
            <a:ext cx="4047238" cy="2636471"/>
          </a:xfrm>
          <a:prstGeom prst="rect">
            <a:avLst/>
          </a:prstGeom>
        </p:spPr>
      </p:pic>
      <p:pic>
        <p:nvPicPr>
          <p:cNvPr id="6" name="Picture 5"/>
          <p:cNvPicPr>
            <a:picLocks noChangeAspect="1"/>
          </p:cNvPicPr>
          <p:nvPr/>
        </p:nvPicPr>
        <p:blipFill rotWithShape="1">
          <a:blip r:embed="rId3"/>
          <a:srcRect t="-1454" r="8492" b="1"/>
          <a:stretch/>
        </p:blipFill>
        <p:spPr>
          <a:xfrm>
            <a:off x="4832400" y="1696915"/>
            <a:ext cx="4150186" cy="2746228"/>
          </a:xfrm>
          <a:prstGeom prst="rect">
            <a:avLst/>
          </a:prstGeom>
        </p:spPr>
      </p:pic>
    </p:spTree>
    <p:extLst>
      <p:ext uri="{BB962C8B-B14F-4D97-AF65-F5344CB8AC3E}">
        <p14:creationId xmlns:p14="http://schemas.microsoft.com/office/powerpoint/2010/main" val="3283115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Survey Results Cont’d</a:t>
            </a:r>
          </a:p>
        </p:txBody>
      </p:sp>
      <p:sp>
        <p:nvSpPr>
          <p:cNvPr id="3" name="Text Placeholder 2"/>
          <p:cNvSpPr>
            <a:spLocks noGrp="1"/>
          </p:cNvSpPr>
          <p:nvPr>
            <p:ph type="body" idx="1"/>
          </p:nvPr>
        </p:nvSpPr>
        <p:spPr/>
        <p:txBody>
          <a:bodyPr/>
          <a:lstStyle/>
          <a:p>
            <a:r>
              <a:rPr lang="en-US" dirty="0"/>
              <a:t>Question 3- 100% yes </a:t>
            </a:r>
          </a:p>
          <a:p>
            <a:pPr marL="139700" indent="0">
              <a:buNone/>
            </a:pPr>
            <a:endParaRPr lang="en-US" dirty="0"/>
          </a:p>
        </p:txBody>
      </p:sp>
      <p:sp>
        <p:nvSpPr>
          <p:cNvPr id="4" name="Text Placeholder 3"/>
          <p:cNvSpPr>
            <a:spLocks noGrp="1"/>
          </p:cNvSpPr>
          <p:nvPr>
            <p:ph type="body" idx="2"/>
          </p:nvPr>
        </p:nvSpPr>
        <p:spPr/>
        <p:txBody>
          <a:bodyPr/>
          <a:lstStyle/>
          <a:p>
            <a:r>
              <a:rPr lang="en-US" dirty="0"/>
              <a:t>Question 4- 80% yes, 20% no </a:t>
            </a:r>
          </a:p>
          <a:p>
            <a:pPr marL="139700" indent="0">
              <a:buNone/>
            </a:pPr>
            <a:endParaRPr lang="en-US" dirty="0"/>
          </a:p>
        </p:txBody>
      </p:sp>
      <p:pic>
        <p:nvPicPr>
          <p:cNvPr id="5" name="Picture 4"/>
          <p:cNvPicPr>
            <a:picLocks noChangeAspect="1"/>
          </p:cNvPicPr>
          <p:nvPr/>
        </p:nvPicPr>
        <p:blipFill>
          <a:blip r:embed="rId2"/>
          <a:stretch>
            <a:fillRect/>
          </a:stretch>
        </p:blipFill>
        <p:spPr>
          <a:xfrm>
            <a:off x="0" y="1494692"/>
            <a:ext cx="4917933" cy="2312406"/>
          </a:xfrm>
          <a:prstGeom prst="rect">
            <a:avLst/>
          </a:prstGeom>
        </p:spPr>
      </p:pic>
      <p:pic>
        <p:nvPicPr>
          <p:cNvPr id="6" name="Picture 5"/>
          <p:cNvPicPr>
            <a:picLocks noChangeAspect="1"/>
          </p:cNvPicPr>
          <p:nvPr/>
        </p:nvPicPr>
        <p:blipFill>
          <a:blip r:embed="rId3"/>
          <a:stretch>
            <a:fillRect/>
          </a:stretch>
        </p:blipFill>
        <p:spPr>
          <a:xfrm>
            <a:off x="4832400" y="1494692"/>
            <a:ext cx="4332195" cy="2140170"/>
          </a:xfrm>
          <a:prstGeom prst="rect">
            <a:avLst/>
          </a:prstGeom>
        </p:spPr>
      </p:pic>
    </p:spTree>
    <p:extLst>
      <p:ext uri="{BB962C8B-B14F-4D97-AF65-F5344CB8AC3E}">
        <p14:creationId xmlns:p14="http://schemas.microsoft.com/office/powerpoint/2010/main" val="4027413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Survey Results Cont’d</a:t>
            </a:r>
          </a:p>
        </p:txBody>
      </p:sp>
      <p:sp>
        <p:nvSpPr>
          <p:cNvPr id="3" name="Text Placeholder 2"/>
          <p:cNvSpPr>
            <a:spLocks noGrp="1"/>
          </p:cNvSpPr>
          <p:nvPr>
            <p:ph type="body" idx="1"/>
          </p:nvPr>
        </p:nvSpPr>
        <p:spPr/>
        <p:txBody>
          <a:bodyPr/>
          <a:lstStyle/>
          <a:p>
            <a:r>
              <a:rPr lang="en-US" dirty="0"/>
              <a:t>Question 5 </a:t>
            </a:r>
          </a:p>
          <a:p>
            <a:pPr marL="139700" indent="0">
              <a:buNone/>
            </a:pPr>
            <a:endParaRPr lang="en-US" dirty="0"/>
          </a:p>
        </p:txBody>
      </p:sp>
      <p:sp>
        <p:nvSpPr>
          <p:cNvPr id="4" name="Text Placeholder 3"/>
          <p:cNvSpPr>
            <a:spLocks noGrp="1"/>
          </p:cNvSpPr>
          <p:nvPr>
            <p:ph type="body" idx="2"/>
          </p:nvPr>
        </p:nvSpPr>
        <p:spPr/>
        <p:txBody>
          <a:bodyPr/>
          <a:lstStyle/>
          <a:p>
            <a:r>
              <a:rPr lang="en-US" dirty="0"/>
              <a:t>Question 6- 75% preferred 6pm</a:t>
            </a:r>
          </a:p>
          <a:p>
            <a:pPr marL="139700" indent="0">
              <a:buNone/>
            </a:pPr>
            <a:endParaRPr lang="en-US" dirty="0"/>
          </a:p>
        </p:txBody>
      </p:sp>
      <p:pic>
        <p:nvPicPr>
          <p:cNvPr id="5" name="Picture 4"/>
          <p:cNvPicPr>
            <a:picLocks noChangeAspect="1"/>
          </p:cNvPicPr>
          <p:nvPr/>
        </p:nvPicPr>
        <p:blipFill>
          <a:blip r:embed="rId2"/>
          <a:stretch>
            <a:fillRect/>
          </a:stretch>
        </p:blipFill>
        <p:spPr>
          <a:xfrm>
            <a:off x="165955" y="1459522"/>
            <a:ext cx="4566329" cy="2341318"/>
          </a:xfrm>
          <a:prstGeom prst="rect">
            <a:avLst/>
          </a:prstGeom>
        </p:spPr>
      </p:pic>
      <p:pic>
        <p:nvPicPr>
          <p:cNvPr id="6" name="Picture 5"/>
          <p:cNvPicPr>
            <a:picLocks noChangeAspect="1"/>
          </p:cNvPicPr>
          <p:nvPr/>
        </p:nvPicPr>
        <p:blipFill>
          <a:blip r:embed="rId3"/>
          <a:stretch>
            <a:fillRect/>
          </a:stretch>
        </p:blipFill>
        <p:spPr>
          <a:xfrm>
            <a:off x="4311600" y="1459521"/>
            <a:ext cx="4735685" cy="2510363"/>
          </a:xfrm>
          <a:prstGeom prst="rect">
            <a:avLst/>
          </a:prstGeom>
        </p:spPr>
      </p:pic>
    </p:spTree>
    <p:extLst>
      <p:ext uri="{BB962C8B-B14F-4D97-AF65-F5344CB8AC3E}">
        <p14:creationId xmlns:p14="http://schemas.microsoft.com/office/powerpoint/2010/main" val="630421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Survey Results Cont’d</a:t>
            </a:r>
          </a:p>
        </p:txBody>
      </p:sp>
      <p:sp>
        <p:nvSpPr>
          <p:cNvPr id="3" name="Text Placeholder 2"/>
          <p:cNvSpPr>
            <a:spLocks noGrp="1"/>
          </p:cNvSpPr>
          <p:nvPr>
            <p:ph type="body" idx="1"/>
          </p:nvPr>
        </p:nvSpPr>
        <p:spPr/>
        <p:txBody>
          <a:bodyPr/>
          <a:lstStyle/>
          <a:p>
            <a:r>
              <a:rPr lang="en-US" dirty="0"/>
              <a:t>Question 7 </a:t>
            </a:r>
          </a:p>
          <a:p>
            <a:endParaRPr lang="en-US" dirty="0"/>
          </a:p>
        </p:txBody>
      </p:sp>
      <p:pic>
        <p:nvPicPr>
          <p:cNvPr id="4" name="Picture 3"/>
          <p:cNvPicPr>
            <a:picLocks noChangeAspect="1"/>
          </p:cNvPicPr>
          <p:nvPr/>
        </p:nvPicPr>
        <p:blipFill rotWithShape="1">
          <a:blip r:embed="rId2"/>
          <a:srcRect b="6719"/>
          <a:stretch/>
        </p:blipFill>
        <p:spPr>
          <a:xfrm>
            <a:off x="478755" y="1537660"/>
            <a:ext cx="7478284" cy="3473956"/>
          </a:xfrm>
          <a:prstGeom prst="rect">
            <a:avLst/>
          </a:prstGeom>
        </p:spPr>
      </p:pic>
    </p:spTree>
    <p:extLst>
      <p:ext uri="{BB962C8B-B14F-4D97-AF65-F5344CB8AC3E}">
        <p14:creationId xmlns:p14="http://schemas.microsoft.com/office/powerpoint/2010/main" val="4198881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Next Steps</a:t>
            </a:r>
            <a:endParaRPr dirty="0"/>
          </a:p>
        </p:txBody>
      </p:sp>
      <p:sp>
        <p:nvSpPr>
          <p:cNvPr id="79" name="Google Shape;79;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285750" lvl="0" indent="-285750" algn="l" rtl="0">
              <a:spcBef>
                <a:spcPts val="0"/>
              </a:spcBef>
              <a:spcAft>
                <a:spcPts val="1200"/>
              </a:spcAft>
              <a:buFont typeface="Arial" panose="020B0604020202020204" pitchFamily="34" charset="0"/>
              <a:buChar char="•"/>
            </a:pPr>
            <a:r>
              <a:rPr lang="en-US" dirty="0"/>
              <a:t>Develop and customize the presentation to target concerns that were identified in the survey</a:t>
            </a:r>
          </a:p>
          <a:p>
            <a:pPr marL="285750" lvl="0" indent="-285750" algn="l" rtl="0">
              <a:spcBef>
                <a:spcPts val="0"/>
              </a:spcBef>
              <a:spcAft>
                <a:spcPts val="1200"/>
              </a:spcAft>
              <a:buFont typeface="Arial" panose="020B0604020202020204" pitchFamily="34" charset="0"/>
              <a:buChar char="•"/>
            </a:pPr>
            <a:r>
              <a:rPr lang="en-US" dirty="0"/>
              <a:t>Collaborate and schedule the Professional Development presentation with the Director of the Child Care Center</a:t>
            </a:r>
          </a:p>
          <a:p>
            <a:pPr marL="285750" lvl="0" indent="-285750" algn="l" rtl="0">
              <a:spcBef>
                <a:spcPts val="0"/>
              </a:spcBef>
              <a:spcAft>
                <a:spcPts val="1200"/>
              </a:spcAft>
              <a:buFont typeface="Arial" panose="020B0604020202020204" pitchFamily="34" charset="0"/>
              <a:buChar char="•"/>
            </a:pPr>
            <a:r>
              <a:rPr lang="en-US" dirty="0"/>
              <a:t>Provide exit survey after completion of training and analyze data</a:t>
            </a:r>
          </a:p>
          <a:p>
            <a:pPr marL="285750" lvl="0" indent="-285750" algn="l" rtl="0">
              <a:spcBef>
                <a:spcPts val="0"/>
              </a:spcBef>
              <a:spcAft>
                <a:spcPts val="1200"/>
              </a:spcAft>
              <a:buFont typeface="Arial" panose="020B0604020202020204" pitchFamily="34" charset="0"/>
              <a:buChar char="•"/>
            </a:pPr>
            <a:r>
              <a:rPr lang="en-US" dirty="0"/>
              <a:t>Present data to the Lead Agency for review and determine next steps</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Focus of Presentations</a:t>
            </a:r>
            <a:endParaRPr dirty="0"/>
          </a:p>
        </p:txBody>
      </p:sp>
      <p:sp>
        <p:nvSpPr>
          <p:cNvPr id="85" name="Google Shape;85;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285750" lvl="0" indent="-285750">
              <a:spcAft>
                <a:spcPts val="1200"/>
              </a:spcAft>
              <a:buFont typeface="Wingdings" panose="05000000000000000000" pitchFamily="2" charset="2"/>
              <a:buChar char="v"/>
            </a:pPr>
            <a:r>
              <a:rPr lang="en-US" dirty="0"/>
              <a:t>Speech and Language Development in Early Childhood</a:t>
            </a:r>
          </a:p>
          <a:p>
            <a:pPr marL="285750" lvl="0" indent="-285750">
              <a:spcAft>
                <a:spcPts val="1200"/>
              </a:spcAft>
              <a:buFont typeface="Wingdings" panose="05000000000000000000" pitchFamily="2" charset="2"/>
              <a:buChar char="v"/>
            </a:pPr>
            <a:r>
              <a:rPr lang="en-US" dirty="0"/>
              <a:t>Role of Communication in Addressing Challenging Behaviors</a:t>
            </a:r>
          </a:p>
          <a:p>
            <a:pPr marL="285750" lvl="0" indent="-285750">
              <a:spcAft>
                <a:spcPts val="1200"/>
              </a:spcAft>
              <a:buFont typeface="Wingdings" panose="05000000000000000000" pitchFamily="2" charset="2"/>
              <a:buChar char="v"/>
            </a:pPr>
            <a:r>
              <a:rPr lang="en-US" dirty="0"/>
              <a:t>Addressing Challenging Behaviors and Increasing Social Connections Across the Classroom Routine</a:t>
            </a:r>
          </a:p>
          <a:p>
            <a:pPr marL="285750" lvl="0" indent="-285750">
              <a:spcAft>
                <a:spcPts val="1200"/>
              </a:spcAft>
              <a:buFont typeface="Wingdings" panose="05000000000000000000" pitchFamily="2" charset="2"/>
              <a:buChar char="v"/>
            </a:pPr>
            <a:r>
              <a:rPr lang="en-US" dirty="0"/>
              <a:t>Supporting Toddler's Development of Self-Regulation</a:t>
            </a:r>
          </a:p>
          <a:p>
            <a:pPr marL="285750" lvl="0" indent="-285750">
              <a:spcAft>
                <a:spcPts val="1200"/>
              </a:spcAft>
              <a:buFont typeface="Wingdings" panose="05000000000000000000" pitchFamily="2" charset="2"/>
              <a:buChar char="v"/>
            </a:pPr>
            <a:r>
              <a:rPr lang="en-US" dirty="0"/>
              <a:t>Approach with Curiosity: Reframing Challenging Behaviors</a:t>
            </a:r>
          </a:p>
          <a:p>
            <a:pPr marL="285750" lvl="0" indent="-285750">
              <a:spcAft>
                <a:spcPts val="1200"/>
              </a:spcAft>
              <a:buFont typeface="Wingdings" panose="05000000000000000000" pitchFamily="2" charset="2"/>
              <a:buChar char="v"/>
            </a:pPr>
            <a:r>
              <a:rPr lang="en-US"/>
              <a:t>Understanding </a:t>
            </a:r>
            <a:r>
              <a:rPr lang="en-US" dirty="0"/>
              <a:t>the Birth to Three Process</a:t>
            </a:r>
          </a:p>
          <a:p>
            <a:pPr marL="0" lvl="0" indent="0">
              <a:spcAft>
                <a:spcPts val="1200"/>
              </a:spcAft>
              <a:buNone/>
            </a:pPr>
            <a:endParaRPr lang="en-US" dirty="0"/>
          </a:p>
          <a:p>
            <a:pPr marL="0" lvl="0" indent="0" algn="l" rtl="0">
              <a:spcBef>
                <a:spcPts val="0"/>
              </a:spcBef>
              <a:spcAft>
                <a:spcPts val="1200"/>
              </a:spcAft>
              <a:buNone/>
            </a:pPr>
            <a:endParaRPr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TotalTime>
  <Words>445</Words>
  <Application>Microsoft Office PowerPoint</Application>
  <PresentationFormat>On-screen Show (16:9)</PresentationFormat>
  <Paragraphs>38</Paragraphs>
  <Slides>9</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Wingdings</vt:lpstr>
      <vt:lpstr>Simple Light</vt:lpstr>
      <vt:lpstr>Birth to Three and Early Childhood Child Care Center Professional Development and Collaboration</vt:lpstr>
      <vt:lpstr>Rationale</vt:lpstr>
      <vt:lpstr>Action Plan</vt:lpstr>
      <vt:lpstr>Survey Results</vt:lpstr>
      <vt:lpstr>Survey Results Cont’d</vt:lpstr>
      <vt:lpstr>Survey Results Cont’d</vt:lpstr>
      <vt:lpstr>Survey Results Cont’d</vt:lpstr>
      <vt:lpstr>Next Steps</vt:lpstr>
      <vt:lpstr>Focus of Presentations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Childhood Child Care Center and B23 Professional Development and Collaboration</dc:title>
  <dc:creator>Gail Passley</dc:creator>
  <cp:lastModifiedBy>Darla Gundler</cp:lastModifiedBy>
  <cp:revision>16</cp:revision>
  <dcterms:modified xsi:type="dcterms:W3CDTF">2023-03-13T16:22:06Z</dcterms:modified>
</cp:coreProperties>
</file>