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60" r:id="rId4"/>
    <p:sldId id="257" r:id="rId5"/>
    <p:sldId id="259"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7"/>
  </p:normalViewPr>
  <p:slideViewPr>
    <p:cSldViewPr snapToGrid="0">
      <p:cViewPr varScale="1">
        <p:scale>
          <a:sx n="83" d="100"/>
          <a:sy n="83" d="100"/>
        </p:scale>
        <p:origin x="40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5D81F-934F-6698-C99C-0F12948F43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936584-FD10-19D6-8D59-82D4E4F090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2D84C0-6BCD-F355-CC64-BF857CDD8B6B}"/>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EFB3605D-F36D-C3D4-0EA8-C4ED97B2A3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110A7EC-F4DD-905E-F51C-7F4BB8D981E8}"/>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301068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10D66-AB07-C5A8-03B6-BC5C06E4E6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5DC024-3A07-8AB5-F413-83F73711D2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DD957-AAFE-C3C0-9A1D-5DD90B765C02}"/>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3FAC2564-7B55-A95C-0CC2-987514B1E1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8E5956-C038-47C7-DE7B-5D4A69ADDB9B}"/>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305945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A5814-53C4-1F24-342D-9DAC2342A4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E833B0C-C584-BE5B-5780-F8CCA2E2BF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6C4D8E-78B8-2842-7458-D89E300EF4BF}"/>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447A816E-8E64-6F22-EF2B-4B2BC9C1EED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05CC87-D67B-614D-82AA-57F576BDCCD5}"/>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2445912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3577-CDA4-D18B-F3AB-CCCF21C255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02490F-2D29-C29C-AEF4-C703EE82DC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F28C55-1171-EAED-3203-6E0BC6CBF3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4078BD-5E3D-85E6-9E06-937BC5099D98}"/>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6" name="Footer Placeholder 5">
            <a:extLst>
              <a:ext uri="{FF2B5EF4-FFF2-40B4-BE49-F238E27FC236}">
                <a16:creationId xmlns:a16="http://schemas.microsoft.com/office/drawing/2014/main" id="{E919614F-92BD-D215-FEB9-A9C20112926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228F02F-5E01-09A3-2956-6BCD2E498465}"/>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1396390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8CAA-CEFE-9668-2CC9-0E91F20776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F6DD45-D05E-CEE3-6185-DD38D949FC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39E3F2-08CA-D347-378A-7B5C9E9026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BFECAF1-96F4-C0B4-AD78-11147B9B1D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667775-E771-2311-14D0-D2E51E8086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E2FBE-CCDE-D467-6EB6-0FFECF40F2E7}"/>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8" name="Footer Placeholder 7">
            <a:extLst>
              <a:ext uri="{FF2B5EF4-FFF2-40B4-BE49-F238E27FC236}">
                <a16:creationId xmlns:a16="http://schemas.microsoft.com/office/drawing/2014/main" id="{5D8421D3-16BB-9128-4FDE-C0D9997CE5D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980BB9C-474E-65F8-16A1-CD10B588E6E1}"/>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1932665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8A5F4-756A-F85E-D20A-4BA5E57416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23522D-9304-4016-215A-A5801F25A4CB}"/>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4" name="Footer Placeholder 3">
            <a:extLst>
              <a:ext uri="{FF2B5EF4-FFF2-40B4-BE49-F238E27FC236}">
                <a16:creationId xmlns:a16="http://schemas.microsoft.com/office/drawing/2014/main" id="{DC1CB545-4BED-879A-CA7D-2014509793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6FBA5A3-9EB5-3964-2690-9E0214F7FDA1}"/>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3991031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3F570F-92F8-B019-40B9-19A281972DD3}"/>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3" name="Footer Placeholder 2">
            <a:extLst>
              <a:ext uri="{FF2B5EF4-FFF2-40B4-BE49-F238E27FC236}">
                <a16:creationId xmlns:a16="http://schemas.microsoft.com/office/drawing/2014/main" id="{D358EDC9-2D22-BA36-A98F-01D38D7160B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307DDF3-E99F-69B4-3494-318365DA011F}"/>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2626651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D1112-2988-D6AC-8CFF-49A4FD6219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52C9E4-11A1-63C7-8C00-798BF75734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B82D6C-44DE-0004-FD57-0C60D00845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0CB3A2-19E1-2315-F466-2C3C067BBFEA}"/>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6" name="Footer Placeholder 5">
            <a:extLst>
              <a:ext uri="{FF2B5EF4-FFF2-40B4-BE49-F238E27FC236}">
                <a16:creationId xmlns:a16="http://schemas.microsoft.com/office/drawing/2014/main" id="{286783B5-929D-64DC-A363-39BB2ED160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643C19-F286-C053-8F0B-77E4C75C9E3B}"/>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1469575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BF9EB-A6DB-BA4C-6888-6B1ACF62B2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3E633-7A0C-842C-E6E1-1FD78BBD9A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43FFE4A-4D1B-1CE1-EAC7-E90E58844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EE529B-BFB4-81B5-6CBE-AB567B173B70}"/>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6" name="Footer Placeholder 5">
            <a:extLst>
              <a:ext uri="{FF2B5EF4-FFF2-40B4-BE49-F238E27FC236}">
                <a16:creationId xmlns:a16="http://schemas.microsoft.com/office/drawing/2014/main" id="{9C5D7BA9-3AFE-A6BB-A7E2-A7210E121F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783476-A6A1-CF20-E1BA-74CA3DBFD18C}"/>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3252557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FFCA7-96BB-07E4-A45F-F93865C951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009562-7C0F-A550-79BD-DBC1FA35A2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B1420-4104-7BFC-2FD1-603BECBDE0B0}"/>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1434D4F6-075F-E9D9-6AA4-6C6F098975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B35125-6E98-6B01-0E1F-CAF8D46F3D0E}"/>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1438277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74AF44-2D04-A8C5-7052-BD25EB23FE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ECE4A8-42DB-4266-56A2-5D40B16835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5101F-2F88-618C-D5D4-65BAACADE2C0}"/>
              </a:ext>
            </a:extLst>
          </p:cNvPr>
          <p:cNvSpPr>
            <a:spLocks noGrp="1"/>
          </p:cNvSpPr>
          <p:nvPr>
            <p:ph type="dt" sz="half" idx="10"/>
          </p:nvPr>
        </p:nvSpPr>
        <p:spPr/>
        <p:txBody>
          <a:body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1612BA4C-9158-95F4-9C13-E97706B7EED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B204F2-6C11-D7F7-C04F-689422D94CF4}"/>
              </a:ext>
            </a:extLst>
          </p:cNvPr>
          <p:cNvSpPr>
            <a:spLocks noGrp="1"/>
          </p:cNvSpPr>
          <p:nvPr>
            <p:ph type="sldNum" sz="quarter" idx="12"/>
          </p:nvPr>
        </p:nvSpPr>
        <p:spPr/>
        <p:txBody>
          <a:bodyPr/>
          <a:lstStyle/>
          <a:p>
            <a:fld id="{8626961D-B6CD-1B47-9DEE-0894604E50EB}" type="slidenum">
              <a:rPr lang="en-US" smtClean="0"/>
              <a:t>‹#›</a:t>
            </a:fld>
            <a:endParaRPr lang="en-US" dirty="0"/>
          </a:p>
        </p:txBody>
      </p:sp>
    </p:spTree>
    <p:extLst>
      <p:ext uri="{BB962C8B-B14F-4D97-AF65-F5344CB8AC3E}">
        <p14:creationId xmlns:p14="http://schemas.microsoft.com/office/powerpoint/2010/main" val="2592240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2E2759-133B-B78E-EC4B-FA295DF5C9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96C8B91-B147-3DD0-7250-AC7CC4E085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81E748-BBAE-82CC-500D-8CB5173395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9EEFD2-ACB8-0342-BB6F-D868CE4E7FD9}" type="datetimeFigureOut">
              <a:rPr lang="en-US" smtClean="0"/>
              <a:t>9/24/2026</a:t>
            </a:fld>
            <a:endParaRPr lang="en-US" dirty="0"/>
          </a:p>
        </p:txBody>
      </p:sp>
      <p:sp>
        <p:nvSpPr>
          <p:cNvPr id="5" name="Footer Placeholder 4">
            <a:extLst>
              <a:ext uri="{FF2B5EF4-FFF2-40B4-BE49-F238E27FC236}">
                <a16:creationId xmlns:a16="http://schemas.microsoft.com/office/drawing/2014/main" id="{CD39DDF3-D27F-95CE-7B83-4126776713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F65F1AE-DCDA-AF1F-95F5-73EB8B53F1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26961D-B6CD-1B47-9DEE-0894604E50EB}" type="slidenum">
              <a:rPr lang="en-US" smtClean="0"/>
              <a:t>‹#›</a:t>
            </a:fld>
            <a:endParaRPr lang="en-US" dirty="0"/>
          </a:p>
        </p:txBody>
      </p:sp>
    </p:spTree>
    <p:extLst>
      <p:ext uri="{BB962C8B-B14F-4D97-AF65-F5344CB8AC3E}">
        <p14:creationId xmlns:p14="http://schemas.microsoft.com/office/powerpoint/2010/main" val="3306719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birth23.org/providers/provider-resources/procedures-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1E2DF-D8C7-6A73-4A1B-B0F5975A11C0}"/>
              </a:ext>
            </a:extLst>
          </p:cNvPr>
          <p:cNvSpPr>
            <a:spLocks noGrp="1"/>
          </p:cNvSpPr>
          <p:nvPr>
            <p:ph type="ctrTitle"/>
          </p:nvPr>
        </p:nvSpPr>
        <p:spPr/>
        <p:txBody>
          <a:bodyPr>
            <a:normAutofit fontScale="90000"/>
          </a:bodyPr>
          <a:lstStyle/>
          <a:p>
            <a:r>
              <a:rPr lang="en-US" dirty="0"/>
              <a:t>Establishing Family Connections in Connecticut Birth-to-Three</a:t>
            </a:r>
          </a:p>
        </p:txBody>
      </p:sp>
      <p:sp>
        <p:nvSpPr>
          <p:cNvPr id="3" name="Subtitle 2">
            <a:extLst>
              <a:ext uri="{FF2B5EF4-FFF2-40B4-BE49-F238E27FC236}">
                <a16:creationId xmlns:a16="http://schemas.microsoft.com/office/drawing/2014/main" id="{2FADE5C7-6532-3386-AB19-1B309BDD19EA}"/>
              </a:ext>
            </a:extLst>
          </p:cNvPr>
          <p:cNvSpPr>
            <a:spLocks noGrp="1"/>
          </p:cNvSpPr>
          <p:nvPr>
            <p:ph type="subTitle" idx="1"/>
          </p:nvPr>
        </p:nvSpPr>
        <p:spPr/>
        <p:txBody>
          <a:bodyPr/>
          <a:lstStyle/>
          <a:p>
            <a:r>
              <a:rPr lang="en-US" dirty="0"/>
              <a:t>Erin Costa, M.S., BCBA, LBA</a:t>
            </a:r>
          </a:p>
        </p:txBody>
      </p:sp>
    </p:spTree>
    <p:extLst>
      <p:ext uri="{BB962C8B-B14F-4D97-AF65-F5344CB8AC3E}">
        <p14:creationId xmlns:p14="http://schemas.microsoft.com/office/powerpoint/2010/main" val="160860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88661-ABDE-AB5A-ACC2-B166DF80A46E}"/>
              </a:ext>
            </a:extLst>
          </p:cNvPr>
          <p:cNvSpPr>
            <a:spLocks noGrp="1"/>
          </p:cNvSpPr>
          <p:nvPr>
            <p:ph type="title"/>
          </p:nvPr>
        </p:nvSpPr>
        <p:spPr>
          <a:xfrm>
            <a:off x="838200" y="2766218"/>
            <a:ext cx="10515600" cy="1325563"/>
          </a:xfrm>
        </p:spPr>
        <p:txBody>
          <a:bodyPr>
            <a:normAutofit fontScale="90000"/>
          </a:bodyPr>
          <a:lstStyle/>
          <a:p>
            <a:r>
              <a:rPr lang="en-US" dirty="0"/>
              <a:t>“Research shows that families often receive their greatest source of support from other parents whose children have similar disabilities but who are older.”</a:t>
            </a:r>
          </a:p>
        </p:txBody>
      </p:sp>
    </p:spTree>
    <p:extLst>
      <p:ext uri="{BB962C8B-B14F-4D97-AF65-F5344CB8AC3E}">
        <p14:creationId xmlns:p14="http://schemas.microsoft.com/office/powerpoint/2010/main" val="2646971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8009-8769-5969-0D61-6480BD07105B}"/>
              </a:ext>
            </a:extLst>
          </p:cNvPr>
          <p:cNvSpPr>
            <a:spLocks noGrp="1"/>
          </p:cNvSpPr>
          <p:nvPr>
            <p:ph type="title"/>
          </p:nvPr>
        </p:nvSpPr>
        <p:spPr>
          <a:xfrm>
            <a:off x="838200" y="2766218"/>
            <a:ext cx="10515600" cy="1325563"/>
          </a:xfrm>
        </p:spPr>
        <p:txBody>
          <a:bodyPr/>
          <a:lstStyle/>
          <a:p>
            <a:pPr algn="ctr"/>
            <a:r>
              <a:rPr lang="en-US" dirty="0"/>
              <a:t>What is the current procedure?  </a:t>
            </a:r>
          </a:p>
        </p:txBody>
      </p:sp>
    </p:spTree>
    <p:extLst>
      <p:ext uri="{BB962C8B-B14F-4D97-AF65-F5344CB8AC3E}">
        <p14:creationId xmlns:p14="http://schemas.microsoft.com/office/powerpoint/2010/main" val="3453600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4CE4-99C2-2376-0B1A-E29197F54B24}"/>
              </a:ext>
            </a:extLst>
          </p:cNvPr>
          <p:cNvSpPr>
            <a:spLocks noGrp="1"/>
          </p:cNvSpPr>
          <p:nvPr>
            <p:ph type="title"/>
          </p:nvPr>
        </p:nvSpPr>
        <p:spPr/>
        <p:txBody>
          <a:bodyPr>
            <a:normAutofit fontScale="90000"/>
          </a:bodyPr>
          <a:lstStyle/>
          <a:p>
            <a:pPr algn="ctr"/>
            <a:r>
              <a:rPr lang="en-US" dirty="0"/>
              <a:t>Service Coordination Procedure/Responsibility to Establishing Family Connections as related to Connecticut Individualized Family Service Plan</a:t>
            </a:r>
          </a:p>
        </p:txBody>
      </p:sp>
      <p:sp>
        <p:nvSpPr>
          <p:cNvPr id="3" name="Content Placeholder 2">
            <a:extLst>
              <a:ext uri="{FF2B5EF4-FFF2-40B4-BE49-F238E27FC236}">
                <a16:creationId xmlns:a16="http://schemas.microsoft.com/office/drawing/2014/main" id="{9F128C67-0C96-DC04-A849-6A8A5A7644F8}"/>
              </a:ext>
            </a:extLst>
          </p:cNvPr>
          <p:cNvSpPr>
            <a:spLocks noGrp="1"/>
          </p:cNvSpPr>
          <p:nvPr>
            <p:ph idx="1"/>
          </p:nvPr>
        </p:nvSpPr>
        <p:spPr>
          <a:xfrm>
            <a:off x="981075" y="2141537"/>
            <a:ext cx="10515600" cy="4351338"/>
          </a:xfrm>
        </p:spPr>
        <p:txBody>
          <a:bodyPr>
            <a:normAutofit/>
          </a:bodyPr>
          <a:lstStyle/>
          <a:p>
            <a:pPr lvl="1" eaLnBrk="0" hangingPunct="0"/>
            <a:r>
              <a:rPr lang="en-US" dirty="0"/>
              <a:t>Family Map (ECO Map)</a:t>
            </a:r>
            <a:endParaRPr lang="en-US" sz="2800" dirty="0"/>
          </a:p>
          <a:p>
            <a:pPr lvl="2" eaLnBrk="0" hangingPunct="0"/>
            <a:r>
              <a:rPr lang="en-US" dirty="0"/>
              <a:t>An ECO-map allows the service coordinator and family an opportunity to identify the important people and supports a family uses during the week &amp; the dynamic of these relationships and what supports/resources by be beneficial for the family or the important people that are identified </a:t>
            </a:r>
            <a:endParaRPr lang="en-US" sz="2400" dirty="0"/>
          </a:p>
          <a:p>
            <a:pPr lvl="1" eaLnBrk="0" hangingPunct="0"/>
            <a:r>
              <a:rPr lang="en-US" dirty="0"/>
              <a:t>Would you like to talk to a family that has been through a similar situation or whose child has gone through Birth to Three? </a:t>
            </a:r>
          </a:p>
          <a:p>
            <a:endParaRPr lang="en-US" dirty="0"/>
          </a:p>
        </p:txBody>
      </p:sp>
    </p:spTree>
    <p:extLst>
      <p:ext uri="{BB962C8B-B14F-4D97-AF65-F5344CB8AC3E}">
        <p14:creationId xmlns:p14="http://schemas.microsoft.com/office/powerpoint/2010/main" val="4051114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9F04-2C56-63E2-8494-F5875BEA3E03}"/>
              </a:ext>
            </a:extLst>
          </p:cNvPr>
          <p:cNvSpPr>
            <a:spLocks noGrp="1"/>
          </p:cNvSpPr>
          <p:nvPr>
            <p:ph type="title"/>
          </p:nvPr>
        </p:nvSpPr>
        <p:spPr>
          <a:xfrm>
            <a:off x="838200" y="2766218"/>
            <a:ext cx="10515600" cy="1325563"/>
          </a:xfrm>
        </p:spPr>
        <p:txBody>
          <a:bodyPr>
            <a:normAutofit fontScale="90000"/>
          </a:bodyPr>
          <a:lstStyle/>
          <a:p>
            <a:r>
              <a:rPr lang="en-US" sz="3100" dirty="0"/>
              <a:t>“It is important to ask families if they would like to be contacted by another parent whose child has gone through Birth to Three rather than simply giving them a brochure on a parent organization or telephone number to call.  Often family members are too overwhelmed to initiate a call or they lose the number or brochure under the avalanche of initial paperwork.  If a parent is interested in being contacted by another parent or an organization, have them sign a CT Birth to Three release of information (Form 3-3) or one provided by the parent organization. You can then notify the parent or the organization of the contact information of the interested family.  If the parent is initially not interested in being contacted, there is a space to indicate when the parent may be interested in being asked again. The service coordinator should continue to ask this question not just at each IFSP meeting, but also throughout the family’s time in the Birth to Three System.” </a:t>
            </a:r>
            <a:br>
              <a:rPr lang="en-US" sz="4800" dirty="0"/>
            </a:br>
            <a:endParaRPr lang="en-US" dirty="0"/>
          </a:p>
        </p:txBody>
      </p:sp>
    </p:spTree>
    <p:extLst>
      <p:ext uri="{BB962C8B-B14F-4D97-AF65-F5344CB8AC3E}">
        <p14:creationId xmlns:p14="http://schemas.microsoft.com/office/powerpoint/2010/main" val="3484680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2119-936B-FAF6-0553-14F34A0A98AA}"/>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a16="http://schemas.microsoft.com/office/drawing/2014/main" id="{865F6C1D-9F04-146B-6316-D221E1F9B120}"/>
              </a:ext>
            </a:extLst>
          </p:cNvPr>
          <p:cNvSpPr>
            <a:spLocks noGrp="1"/>
          </p:cNvSpPr>
          <p:nvPr>
            <p:ph idx="1"/>
          </p:nvPr>
        </p:nvSpPr>
        <p:spPr/>
        <p:txBody>
          <a:bodyPr/>
          <a:lstStyle/>
          <a:p>
            <a:r>
              <a:rPr lang="en-US" dirty="0"/>
              <a:t>Gather information on if the current procedure is effectively supporting families</a:t>
            </a:r>
          </a:p>
          <a:p>
            <a:r>
              <a:rPr lang="en-US" dirty="0"/>
              <a:t>Determine how Service Coordinators are discriminating the resources to the families they serve </a:t>
            </a:r>
          </a:p>
          <a:p>
            <a:r>
              <a:rPr lang="en-US" dirty="0"/>
              <a:t>Is CPAC finding families want to make connections through the mentor program or are other resources frequently accessed with similar effect.</a:t>
            </a:r>
          </a:p>
        </p:txBody>
      </p:sp>
    </p:spTree>
    <p:extLst>
      <p:ext uri="{BB962C8B-B14F-4D97-AF65-F5344CB8AC3E}">
        <p14:creationId xmlns:p14="http://schemas.microsoft.com/office/powerpoint/2010/main" val="107970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8749F-F448-9971-17D6-292B21E0D885}"/>
              </a:ext>
            </a:extLst>
          </p:cNvPr>
          <p:cNvSpPr>
            <a:spLocks noGrp="1"/>
          </p:cNvSpPr>
          <p:nvPr>
            <p:ph type="title"/>
          </p:nvPr>
        </p:nvSpPr>
        <p:spPr/>
        <p:txBody>
          <a:bodyPr/>
          <a:lstStyle/>
          <a:p>
            <a:r>
              <a:rPr lang="en-US" dirty="0"/>
              <a:t>Completed Task</a:t>
            </a:r>
          </a:p>
        </p:txBody>
      </p:sp>
      <p:sp>
        <p:nvSpPr>
          <p:cNvPr id="3" name="Content Placeholder 2">
            <a:extLst>
              <a:ext uri="{FF2B5EF4-FFF2-40B4-BE49-F238E27FC236}">
                <a16:creationId xmlns:a16="http://schemas.microsoft.com/office/drawing/2014/main" id="{7136D125-D7D9-D250-1100-84D7E4FF8C8C}"/>
              </a:ext>
            </a:extLst>
          </p:cNvPr>
          <p:cNvSpPr>
            <a:spLocks noGrp="1"/>
          </p:cNvSpPr>
          <p:nvPr>
            <p:ph idx="1"/>
          </p:nvPr>
        </p:nvSpPr>
        <p:spPr/>
        <p:txBody>
          <a:bodyPr/>
          <a:lstStyle/>
          <a:p>
            <a:r>
              <a:rPr lang="en-US" dirty="0"/>
              <a:t>Communication with CPAC </a:t>
            </a:r>
          </a:p>
          <a:p>
            <a:pPr lvl="1"/>
            <a:r>
              <a:rPr lang="en-US" dirty="0"/>
              <a:t>Adriana Fontaine </a:t>
            </a:r>
          </a:p>
          <a:p>
            <a:pPr lvl="2"/>
            <a:r>
              <a:rPr lang="en-US" dirty="0"/>
              <a:t>Beyond Family Connections IFSP Statement</a:t>
            </a:r>
          </a:p>
        </p:txBody>
      </p:sp>
      <p:pic>
        <p:nvPicPr>
          <p:cNvPr id="5" name="Picture 4">
            <a:extLst>
              <a:ext uri="{FF2B5EF4-FFF2-40B4-BE49-F238E27FC236}">
                <a16:creationId xmlns:a16="http://schemas.microsoft.com/office/drawing/2014/main" id="{92D0A128-7403-DC0D-40AE-119E070F3C9E}"/>
              </a:ext>
            </a:extLst>
          </p:cNvPr>
          <p:cNvPicPr>
            <a:picLocks noChangeAspect="1"/>
          </p:cNvPicPr>
          <p:nvPr/>
        </p:nvPicPr>
        <p:blipFill>
          <a:blip r:embed="rId2"/>
          <a:stretch>
            <a:fillRect/>
          </a:stretch>
        </p:blipFill>
        <p:spPr>
          <a:xfrm>
            <a:off x="6957209" y="630754"/>
            <a:ext cx="4396591" cy="5862121"/>
          </a:xfrm>
          <a:prstGeom prst="rect">
            <a:avLst/>
          </a:prstGeom>
        </p:spPr>
      </p:pic>
    </p:spTree>
    <p:extLst>
      <p:ext uri="{BB962C8B-B14F-4D97-AF65-F5344CB8AC3E}">
        <p14:creationId xmlns:p14="http://schemas.microsoft.com/office/powerpoint/2010/main" val="4242882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4B9AB-BAAB-727A-6402-2611ED37962C}"/>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4A5F6758-E72F-0243-0433-7C4250C809AB}"/>
              </a:ext>
            </a:extLst>
          </p:cNvPr>
          <p:cNvSpPr>
            <a:spLocks noGrp="1"/>
          </p:cNvSpPr>
          <p:nvPr>
            <p:ph idx="1"/>
          </p:nvPr>
        </p:nvSpPr>
        <p:spPr/>
        <p:txBody>
          <a:bodyPr/>
          <a:lstStyle/>
          <a:p>
            <a:r>
              <a:rPr lang="en-US" dirty="0"/>
              <a:t>Survey to Service Coordinators (knowledge of resources, disseminating resources) </a:t>
            </a:r>
          </a:p>
          <a:p>
            <a:r>
              <a:rPr lang="en-US" dirty="0"/>
              <a:t>CPAC Data Collection via Reporting (participation numbers) </a:t>
            </a:r>
          </a:p>
          <a:p>
            <a:r>
              <a:rPr lang="en-US" dirty="0"/>
              <a:t>Does the IFSP need to change or how can we better track the resources?</a:t>
            </a:r>
          </a:p>
        </p:txBody>
      </p:sp>
    </p:spTree>
    <p:extLst>
      <p:ext uri="{BB962C8B-B14F-4D97-AF65-F5344CB8AC3E}">
        <p14:creationId xmlns:p14="http://schemas.microsoft.com/office/powerpoint/2010/main" val="2607059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CFC5-27E1-BD91-409F-A716FDEEEC9B}"/>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95255153-2686-1839-D948-18A98FC9D5C7}"/>
              </a:ext>
            </a:extLst>
          </p:cNvPr>
          <p:cNvSpPr>
            <a:spLocks noGrp="1"/>
          </p:cNvSpPr>
          <p:nvPr>
            <p:ph idx="1"/>
          </p:nvPr>
        </p:nvSpPr>
        <p:spPr/>
        <p:txBody>
          <a:bodyPr/>
          <a:lstStyle/>
          <a:p>
            <a:r>
              <a:rPr lang="en-US" b="0" i="0" dirty="0">
                <a:solidFill>
                  <a:srgbClr val="161719"/>
                </a:solidFill>
                <a:effectLst/>
                <a:latin typeface="inter"/>
              </a:rPr>
              <a:t>(2022, July 29). </a:t>
            </a:r>
            <a:r>
              <a:rPr lang="en-US" b="0" i="1" dirty="0">
                <a:solidFill>
                  <a:srgbClr val="161719"/>
                </a:solidFill>
                <a:effectLst/>
                <a:latin typeface="inter"/>
              </a:rPr>
              <a:t>Procedures</a:t>
            </a:r>
            <a:r>
              <a:rPr lang="en-US" b="0" i="0" dirty="0">
                <a:solidFill>
                  <a:srgbClr val="161719"/>
                </a:solidFill>
                <a:effectLst/>
                <a:latin typeface="inter"/>
              </a:rPr>
              <a:t>. Connecticut Birth to Three. Retrieved March 13, 2023, from </a:t>
            </a:r>
            <a:r>
              <a:rPr lang="en-US" b="0" i="0" dirty="0">
                <a:solidFill>
                  <a:srgbClr val="161719"/>
                </a:solidFill>
                <a:effectLst/>
                <a:latin typeface="inter"/>
                <a:hlinkClick r:id="rId2"/>
              </a:rPr>
              <a:t>https://www.birth23.org/providers/provider-resources/procedures-2/</a:t>
            </a:r>
            <a:endParaRPr lang="en-US" b="0" i="0" dirty="0">
              <a:solidFill>
                <a:srgbClr val="161719"/>
              </a:solidFill>
              <a:effectLst/>
              <a:latin typeface="inter"/>
            </a:endParaRPr>
          </a:p>
          <a:p>
            <a:r>
              <a:rPr lang="en-US" b="0" i="1" dirty="0">
                <a:solidFill>
                  <a:srgbClr val="161719"/>
                </a:solidFill>
                <a:effectLst/>
                <a:latin typeface="inter"/>
              </a:rPr>
              <a:t>Family Connections</a:t>
            </a:r>
            <a:r>
              <a:rPr lang="en-US" b="0" i="0" dirty="0">
                <a:solidFill>
                  <a:srgbClr val="161719"/>
                </a:solidFill>
                <a:effectLst/>
                <a:latin typeface="inter"/>
              </a:rPr>
              <a:t>. Connecticut Parent Advocacy Center Connecticut's Resource for Children With Disabilities; Empowering and Educating Families. Retrieved March 13, 2023, from https://</a:t>
            </a:r>
            <a:r>
              <a:rPr lang="en-US" b="0" i="0" dirty="0" err="1">
                <a:solidFill>
                  <a:srgbClr val="161719"/>
                </a:solidFill>
                <a:effectLst/>
                <a:latin typeface="inter"/>
              </a:rPr>
              <a:t>cpacinc.org</a:t>
            </a:r>
            <a:r>
              <a:rPr lang="en-US" b="0" i="0" dirty="0">
                <a:solidFill>
                  <a:srgbClr val="161719"/>
                </a:solidFill>
                <a:effectLst/>
                <a:latin typeface="inter"/>
              </a:rPr>
              <a:t>/programs-family-</a:t>
            </a:r>
            <a:r>
              <a:rPr lang="en-US" b="0" i="0" dirty="0" err="1">
                <a:solidFill>
                  <a:srgbClr val="161719"/>
                </a:solidFill>
                <a:effectLst/>
                <a:latin typeface="inter"/>
              </a:rPr>
              <a:t>connections.aspx</a:t>
            </a:r>
            <a:endParaRPr lang="en-US" dirty="0">
              <a:solidFill>
                <a:srgbClr val="161719"/>
              </a:solidFill>
              <a:latin typeface="inter"/>
            </a:endParaRPr>
          </a:p>
          <a:p>
            <a:endParaRPr lang="en-US" dirty="0"/>
          </a:p>
        </p:txBody>
      </p:sp>
    </p:spTree>
    <p:extLst>
      <p:ext uri="{BB962C8B-B14F-4D97-AF65-F5344CB8AC3E}">
        <p14:creationId xmlns:p14="http://schemas.microsoft.com/office/powerpoint/2010/main" val="3607998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490</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inter</vt:lpstr>
      <vt:lpstr>Office Theme</vt:lpstr>
      <vt:lpstr>Establishing Family Connections in Connecticut Birth-to-Three</vt:lpstr>
      <vt:lpstr>“Research shows that families often receive their greatest source of support from other parents whose children have similar disabilities but who are older.”</vt:lpstr>
      <vt:lpstr>What is the current procedure?  </vt:lpstr>
      <vt:lpstr>Service Coordination Procedure/Responsibility to Establishing Family Connections as related to Connecticut Individualized Family Service Plan</vt:lpstr>
      <vt:lpstr>“It is important to ask families if they would like to be contacted by another parent whose child has gone through Birth to Three rather than simply giving them a brochure on a parent organization or telephone number to call.  Often family members are too overwhelmed to initiate a call or they lose the number or brochure under the avalanche of initial paperwork.  If a parent is interested in being contacted by another parent or an organization, have them sign a CT Birth to Three release of information (Form 3-3) or one provided by the parent organization. You can then notify the parent or the organization of the contact information of the interested family.  If the parent is initially not interested in being contacted, there is a space to indicate when the parent may be interested in being asked again. The service coordinator should continue to ask this question not just at each IFSP meeting, but also throughout the family’s time in the Birth to Three System.”  </vt:lpstr>
      <vt:lpstr>Objectives: </vt:lpstr>
      <vt:lpstr>Completed Task</vt:lpstr>
      <vt:lpstr>Next Steps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Establishing Family Connections in Connecticut Birth-to-Three</dc:title>
  <dc:creator>Erin Costa</dc:creator>
  <cp:lastModifiedBy>Darla Gundler</cp:lastModifiedBy>
  <cp:revision>4</cp:revision>
  <dcterms:created xsi:type="dcterms:W3CDTF">2023-02-16T18:08:57Z</dcterms:created>
  <dcterms:modified xsi:type="dcterms:W3CDTF">2026-09-24T15:05:32Z</dcterms:modified>
</cp:coreProperties>
</file>