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42" d="100"/>
          <a:sy n="142" d="100"/>
        </p:scale>
        <p:origin x="714" y="12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1f70e5789a9_0_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1f70e5789a9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214effb6ec5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214effb6ec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g214effb6ec5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 name="Google Shape;69;g214effb6ec5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g214effb6ec5_0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 name="Google Shape;75;g214effb6ec5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214effb6ec5_0_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 name="Google Shape;81;g214effb6ec5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g1f70e5789a9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 name="Google Shape;87;g1f70e5789a9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1f70e5789a9_0_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 name="Google Shape;93;g1f70e5789a9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hyperlink" Target="https://legiscan.com/CT" TargetMode="External"/><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hyperlink" Target="https://legiscan.com/CT" TargetMode="External"/><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a:t>Family Information &amp; Engagement: Transition </a:t>
            </a:r>
            <a:endParaRPr/>
          </a:p>
        </p:txBody>
      </p:sp>
      <p:sp>
        <p:nvSpPr>
          <p:cNvPr id="55" name="Google Shape;55;p13"/>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a:solidFill>
                  <a:schemeClr val="dk1"/>
                </a:solidFill>
              </a:rPr>
              <a:t>Annie Vernier </a:t>
            </a:r>
            <a:endParaRPr>
              <a:solidFill>
                <a:schemeClr val="dk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title"/>
          </p:nvPr>
        </p:nvSpPr>
        <p:spPr>
          <a:xfrm>
            <a:off x="364625" y="110117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 sz="2400" b="1"/>
              <a:t>Goal: To create a family engagement toolkit to improve the transition and ppt process for families. </a:t>
            </a:r>
            <a:endParaRPr sz="2400" b="1">
              <a:solidFill>
                <a:schemeClr val="dk2"/>
              </a:solidFill>
            </a:endParaRPr>
          </a:p>
          <a:p>
            <a:pPr marL="0" lvl="0" indent="0" algn="l" rtl="0">
              <a:spcBef>
                <a:spcPts val="0"/>
              </a:spcBef>
              <a:spcAft>
                <a:spcPts val="0"/>
              </a:spcAft>
              <a:buSzPts val="990"/>
              <a:buNone/>
            </a:pPr>
            <a:endParaRPr sz="252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Step 1: Contact &amp; Connect with Families </a:t>
            </a:r>
            <a:endParaRPr/>
          </a:p>
        </p:txBody>
      </p:sp>
      <p:sp>
        <p:nvSpPr>
          <p:cNvPr id="66" name="Google Shape;66;p1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900">
                <a:solidFill>
                  <a:schemeClr val="dk1"/>
                </a:solidFill>
              </a:rPr>
              <a:t>Outcomes of conversations with families:</a:t>
            </a:r>
            <a:endParaRPr sz="1900">
              <a:solidFill>
                <a:schemeClr val="dk1"/>
              </a:solidFill>
            </a:endParaRPr>
          </a:p>
          <a:p>
            <a:pPr marL="457200" lvl="0" indent="-336550" algn="l" rtl="0">
              <a:spcBef>
                <a:spcPts val="1200"/>
              </a:spcBef>
              <a:spcAft>
                <a:spcPts val="0"/>
              </a:spcAft>
              <a:buClr>
                <a:schemeClr val="dk1"/>
              </a:buClr>
              <a:buSzPts val="1700"/>
              <a:buChar char="●"/>
            </a:pPr>
            <a:r>
              <a:rPr lang="en" sz="1700">
                <a:solidFill>
                  <a:schemeClr val="dk1"/>
                </a:solidFill>
              </a:rPr>
              <a:t>Special Service Staff Directory with picture and short description of job and “about me.”</a:t>
            </a:r>
            <a:endParaRPr sz="1700">
              <a:solidFill>
                <a:schemeClr val="dk1"/>
              </a:solidFill>
            </a:endParaRPr>
          </a:p>
          <a:p>
            <a:pPr marL="457200" lvl="0" indent="-336550" algn="l" rtl="0">
              <a:spcBef>
                <a:spcPts val="0"/>
              </a:spcBef>
              <a:spcAft>
                <a:spcPts val="0"/>
              </a:spcAft>
              <a:buClr>
                <a:schemeClr val="dk1"/>
              </a:buClr>
              <a:buSzPts val="1700"/>
              <a:buChar char="●"/>
            </a:pPr>
            <a:r>
              <a:rPr lang="en" sz="1700">
                <a:solidFill>
                  <a:schemeClr val="dk1"/>
                </a:solidFill>
              </a:rPr>
              <a:t>A brochure of information on what special services are provided by the public school and how one would access those services </a:t>
            </a:r>
            <a:endParaRPr sz="1700">
              <a:solidFill>
                <a:schemeClr val="dk1"/>
              </a:solidFill>
            </a:endParaRPr>
          </a:p>
          <a:p>
            <a:pPr marL="457200" lvl="0" indent="-336550" algn="l" rtl="0">
              <a:spcBef>
                <a:spcPts val="0"/>
              </a:spcBef>
              <a:spcAft>
                <a:spcPts val="0"/>
              </a:spcAft>
              <a:buClr>
                <a:schemeClr val="dk1"/>
              </a:buClr>
              <a:buSzPts val="1700"/>
              <a:buChar char="●"/>
            </a:pPr>
            <a:r>
              <a:rPr lang="en" sz="1700">
                <a:solidFill>
                  <a:schemeClr val="dk1"/>
                </a:solidFill>
              </a:rPr>
              <a:t>A family summary to take to PPT meetings so families have opportunities to reflect and participate actively during the PPT meeting </a:t>
            </a:r>
            <a:endParaRPr sz="1700">
              <a:solidFill>
                <a:schemeClr val="dk1"/>
              </a:solidFill>
            </a:endParaRPr>
          </a:p>
          <a:p>
            <a:pPr marL="457200" lvl="0" indent="-336550" algn="l" rtl="0">
              <a:spcBef>
                <a:spcPts val="0"/>
              </a:spcBef>
              <a:spcAft>
                <a:spcPts val="0"/>
              </a:spcAft>
              <a:buClr>
                <a:schemeClr val="dk1"/>
              </a:buClr>
              <a:buSzPts val="1700"/>
              <a:buChar char="●"/>
            </a:pPr>
            <a:r>
              <a:rPr lang="en" sz="1700">
                <a:solidFill>
                  <a:schemeClr val="dk1"/>
                </a:solidFill>
              </a:rPr>
              <a:t>Transition information into preschool and going into K </a:t>
            </a:r>
            <a:endParaRPr sz="1700">
              <a:solidFill>
                <a:schemeClr val="dk1"/>
              </a:solidFill>
            </a:endParaRPr>
          </a:p>
          <a:p>
            <a:pPr marL="914400" lvl="1" indent="-336550" algn="l" rtl="0">
              <a:spcBef>
                <a:spcPts val="0"/>
              </a:spcBef>
              <a:spcAft>
                <a:spcPts val="0"/>
              </a:spcAft>
              <a:buClr>
                <a:schemeClr val="dk1"/>
              </a:buClr>
              <a:buSzPts val="1700"/>
              <a:buChar char="○"/>
            </a:pPr>
            <a:r>
              <a:rPr lang="en" sz="1700">
                <a:solidFill>
                  <a:schemeClr val="dk1"/>
                </a:solidFill>
              </a:rPr>
              <a:t>Timelines</a:t>
            </a:r>
            <a:endParaRPr sz="1700">
              <a:solidFill>
                <a:schemeClr val="dk1"/>
              </a:solidFill>
            </a:endParaRPr>
          </a:p>
          <a:p>
            <a:pPr marL="914400" lvl="1" indent="-336550" algn="l" rtl="0">
              <a:spcBef>
                <a:spcPts val="0"/>
              </a:spcBef>
              <a:spcAft>
                <a:spcPts val="0"/>
              </a:spcAft>
              <a:buClr>
                <a:schemeClr val="dk1"/>
              </a:buClr>
              <a:buSzPts val="1700"/>
              <a:buChar char="○"/>
            </a:pPr>
            <a:r>
              <a:rPr lang="en" sz="1700">
                <a:solidFill>
                  <a:schemeClr val="dk1"/>
                </a:solidFill>
              </a:rPr>
              <a:t>General procedures</a:t>
            </a:r>
            <a:endParaRPr sz="1700">
              <a:solidFill>
                <a:schemeClr val="dk1"/>
              </a:solidFill>
            </a:endParaRPr>
          </a:p>
          <a:p>
            <a:pPr marL="914400" lvl="1" indent="-336550" algn="l" rtl="0">
              <a:spcBef>
                <a:spcPts val="0"/>
              </a:spcBef>
              <a:spcAft>
                <a:spcPts val="0"/>
              </a:spcAft>
              <a:buClr>
                <a:schemeClr val="dk1"/>
              </a:buClr>
              <a:buSzPts val="1700"/>
              <a:buChar char="○"/>
            </a:pPr>
            <a:r>
              <a:rPr lang="en" sz="1700">
                <a:solidFill>
                  <a:schemeClr val="dk1"/>
                </a:solidFill>
              </a:rPr>
              <a:t>Things families can expect </a:t>
            </a:r>
            <a:endParaRPr sz="2000">
              <a:solidFill>
                <a:schemeClr val="dk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Google Shape;71;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Step 2: Conduct Environmental Scan</a:t>
            </a:r>
            <a:endParaRPr/>
          </a:p>
        </p:txBody>
      </p:sp>
      <p:sp>
        <p:nvSpPr>
          <p:cNvPr id="72" name="Google Shape;72;p1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fontScale="25000" lnSpcReduction="20000"/>
          </a:bodyPr>
          <a:lstStyle/>
          <a:p>
            <a:pPr marL="457200" lvl="0" indent="-341312" algn="l" rtl="0">
              <a:spcBef>
                <a:spcPts val="0"/>
              </a:spcBef>
              <a:spcAft>
                <a:spcPts val="0"/>
              </a:spcAft>
              <a:buClr>
                <a:schemeClr val="dk1"/>
              </a:buClr>
              <a:buSzPct val="100000"/>
              <a:buChar char="●"/>
            </a:pPr>
            <a:r>
              <a:rPr lang="en" sz="7100">
                <a:solidFill>
                  <a:schemeClr val="dk1"/>
                </a:solidFill>
              </a:rPr>
              <a:t>Websites such as: OEC, CPAC, Birth-to-Three, CSDE, ECTA, ASHA </a:t>
            </a:r>
            <a:br>
              <a:rPr lang="en" sz="7100">
                <a:solidFill>
                  <a:schemeClr val="dk1"/>
                </a:solidFill>
              </a:rPr>
            </a:br>
            <a:endParaRPr sz="7100">
              <a:solidFill>
                <a:schemeClr val="dk1"/>
              </a:solidFill>
            </a:endParaRPr>
          </a:p>
          <a:p>
            <a:pPr marL="457200" lvl="0" indent="-341312" algn="l" rtl="0">
              <a:spcBef>
                <a:spcPts val="0"/>
              </a:spcBef>
              <a:spcAft>
                <a:spcPts val="0"/>
              </a:spcAft>
              <a:buClr>
                <a:schemeClr val="dk1"/>
              </a:buClr>
              <a:buSzPct val="100000"/>
              <a:buChar char="●"/>
            </a:pPr>
            <a:r>
              <a:rPr lang="en" sz="7100">
                <a:solidFill>
                  <a:schemeClr val="dk1"/>
                </a:solidFill>
              </a:rPr>
              <a:t>Contact &amp; Connect with birth-to-three providers </a:t>
            </a:r>
            <a:endParaRPr sz="7100">
              <a:solidFill>
                <a:schemeClr val="dk1"/>
              </a:solidFill>
            </a:endParaRPr>
          </a:p>
          <a:p>
            <a:pPr marL="914400" lvl="1" indent="-341312" algn="l" rtl="0">
              <a:spcBef>
                <a:spcPts val="0"/>
              </a:spcBef>
              <a:spcAft>
                <a:spcPts val="0"/>
              </a:spcAft>
              <a:buClr>
                <a:schemeClr val="dk1"/>
              </a:buClr>
              <a:buSzPct val="100000"/>
              <a:buChar char="○"/>
            </a:pPr>
            <a:r>
              <a:rPr lang="en" sz="7100">
                <a:solidFill>
                  <a:schemeClr val="dk1"/>
                </a:solidFill>
              </a:rPr>
              <a:t>Outcomes:</a:t>
            </a:r>
            <a:endParaRPr sz="7100">
              <a:solidFill>
                <a:schemeClr val="dk1"/>
              </a:solidFill>
            </a:endParaRPr>
          </a:p>
          <a:p>
            <a:pPr marL="1371600" lvl="2" indent="-341312" algn="l" rtl="0">
              <a:spcBef>
                <a:spcPts val="0"/>
              </a:spcBef>
              <a:spcAft>
                <a:spcPts val="0"/>
              </a:spcAft>
              <a:buClr>
                <a:schemeClr val="dk1"/>
              </a:buClr>
              <a:buSzPct val="100000"/>
              <a:buChar char="■"/>
            </a:pPr>
            <a:r>
              <a:rPr lang="en" sz="7100">
                <a:solidFill>
                  <a:schemeClr val="dk1"/>
                </a:solidFill>
              </a:rPr>
              <a:t>Transition PPT should be kept separate from PPT 1 </a:t>
            </a:r>
            <a:endParaRPr sz="7100">
              <a:solidFill>
                <a:schemeClr val="dk1"/>
              </a:solidFill>
            </a:endParaRPr>
          </a:p>
          <a:p>
            <a:pPr marL="1371600" lvl="2" indent="-341312" algn="l" rtl="0">
              <a:spcBef>
                <a:spcPts val="0"/>
              </a:spcBef>
              <a:spcAft>
                <a:spcPts val="0"/>
              </a:spcAft>
              <a:buClr>
                <a:schemeClr val="dk1"/>
              </a:buClr>
              <a:buSzPct val="100000"/>
              <a:buChar char="■"/>
            </a:pPr>
            <a:r>
              <a:rPr lang="en" sz="7100">
                <a:solidFill>
                  <a:schemeClr val="dk1"/>
                </a:solidFill>
              </a:rPr>
              <a:t>Transition PPTs should be in the home with only a few people for parent comfort </a:t>
            </a:r>
            <a:endParaRPr sz="7100">
              <a:solidFill>
                <a:schemeClr val="dk1"/>
              </a:solidFill>
            </a:endParaRPr>
          </a:p>
          <a:p>
            <a:pPr marL="1371600" lvl="2" indent="-341312" algn="l" rtl="0">
              <a:spcBef>
                <a:spcPts val="0"/>
              </a:spcBef>
              <a:spcAft>
                <a:spcPts val="0"/>
              </a:spcAft>
              <a:buClr>
                <a:schemeClr val="dk1"/>
              </a:buClr>
              <a:buSzPct val="100000"/>
              <a:buChar char="■"/>
            </a:pPr>
            <a:r>
              <a:rPr lang="en" sz="7100">
                <a:solidFill>
                  <a:schemeClr val="dk1"/>
                </a:solidFill>
              </a:rPr>
              <a:t>The Public School should provide information on an explanation of the program </a:t>
            </a:r>
            <a:endParaRPr sz="7100">
              <a:solidFill>
                <a:schemeClr val="dk1"/>
              </a:solidFill>
            </a:endParaRPr>
          </a:p>
          <a:p>
            <a:pPr marL="1371600" lvl="2" indent="-341312" algn="l" rtl="0">
              <a:spcBef>
                <a:spcPts val="0"/>
              </a:spcBef>
              <a:spcAft>
                <a:spcPts val="0"/>
              </a:spcAft>
              <a:buClr>
                <a:schemeClr val="dk1"/>
              </a:buClr>
              <a:buSzPct val="100000"/>
              <a:buChar char="■"/>
            </a:pPr>
            <a:r>
              <a:rPr lang="en" sz="7100">
                <a:solidFill>
                  <a:schemeClr val="dk1"/>
                </a:solidFill>
              </a:rPr>
              <a:t>Communication about required paperwork in a more family friendly way (ex: Parent Rights/Restraint &amp; Seclusion paperwork) </a:t>
            </a:r>
            <a:endParaRPr sz="7100">
              <a:solidFill>
                <a:schemeClr val="dk1"/>
              </a:solidFill>
            </a:endParaRPr>
          </a:p>
          <a:p>
            <a:pPr marL="0" lvl="0" indent="0" algn="l" rtl="0">
              <a:spcBef>
                <a:spcPts val="1200"/>
              </a:spcBef>
              <a:spcAft>
                <a:spcPts val="0"/>
              </a:spcAft>
              <a:buNone/>
            </a:pPr>
            <a:endParaRPr/>
          </a:p>
          <a:p>
            <a:pPr marL="0" lvl="0" indent="0" algn="l" rtl="0">
              <a:spcBef>
                <a:spcPts val="1200"/>
              </a:spcBef>
              <a:spcAft>
                <a:spcPts val="1200"/>
              </a:spcAft>
              <a:buNone/>
            </a:pP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7" name="Google Shape;77;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Step 3: Propose Toolkit to Public School  </a:t>
            </a:r>
            <a:endParaRPr/>
          </a:p>
        </p:txBody>
      </p:sp>
      <p:sp>
        <p:nvSpPr>
          <p:cNvPr id="78" name="Google Shape;78;p1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lnSpcReduction="10000"/>
          </a:bodyPr>
          <a:lstStyle/>
          <a:p>
            <a:pPr marL="457200" lvl="0" indent="-342900" algn="l" rtl="0">
              <a:spcBef>
                <a:spcPts val="0"/>
              </a:spcBef>
              <a:spcAft>
                <a:spcPts val="0"/>
              </a:spcAft>
              <a:buClr>
                <a:schemeClr val="dk1"/>
              </a:buClr>
              <a:buSzPts val="1800"/>
              <a:buChar char="●"/>
            </a:pPr>
            <a:r>
              <a:rPr lang="en">
                <a:solidFill>
                  <a:schemeClr val="dk1"/>
                </a:solidFill>
              </a:rPr>
              <a:t>Create prototypes of toolkit items using information from surveys and information found in environment scan</a:t>
            </a:r>
            <a:br>
              <a:rPr lang="en">
                <a:solidFill>
                  <a:schemeClr val="dk1"/>
                </a:solidFill>
              </a:rPr>
            </a:br>
            <a:endParaRPr>
              <a:solidFill>
                <a:schemeClr val="dk1"/>
              </a:solidFill>
            </a:endParaRPr>
          </a:p>
          <a:p>
            <a:pPr marL="457200" lvl="0" indent="-342900" algn="l" rtl="0">
              <a:spcBef>
                <a:spcPts val="0"/>
              </a:spcBef>
              <a:spcAft>
                <a:spcPts val="0"/>
              </a:spcAft>
              <a:buClr>
                <a:schemeClr val="dk1"/>
              </a:buClr>
              <a:buSzPts val="1800"/>
              <a:buChar char="●"/>
            </a:pPr>
            <a:r>
              <a:rPr lang="en">
                <a:solidFill>
                  <a:schemeClr val="dk1"/>
                </a:solidFill>
              </a:rPr>
              <a:t>Approval from Preschool Team, Special Services, Board of Ed.</a:t>
            </a:r>
            <a:br>
              <a:rPr lang="en">
                <a:solidFill>
                  <a:schemeClr val="dk1"/>
                </a:solidFill>
              </a:rPr>
            </a:br>
            <a:endParaRPr>
              <a:solidFill>
                <a:schemeClr val="dk1"/>
              </a:solidFill>
            </a:endParaRPr>
          </a:p>
          <a:p>
            <a:pPr marL="457200" lvl="0" indent="-342900" algn="l" rtl="0">
              <a:spcBef>
                <a:spcPts val="0"/>
              </a:spcBef>
              <a:spcAft>
                <a:spcPts val="0"/>
              </a:spcAft>
              <a:buClr>
                <a:schemeClr val="dk1"/>
              </a:buClr>
              <a:buSzPts val="1800"/>
              <a:buChar char="●"/>
            </a:pPr>
            <a:r>
              <a:rPr lang="en">
                <a:solidFill>
                  <a:schemeClr val="dk1"/>
                </a:solidFill>
              </a:rPr>
              <a:t>Pilot use of toolkit in the Preschool Program </a:t>
            </a:r>
            <a:endParaRPr>
              <a:solidFill>
                <a:schemeClr val="dk1"/>
              </a:solidFill>
            </a:endParaRPr>
          </a:p>
          <a:p>
            <a:pPr marL="914400" lvl="1" indent="-342900" algn="l" rtl="0">
              <a:spcBef>
                <a:spcPts val="0"/>
              </a:spcBef>
              <a:spcAft>
                <a:spcPts val="0"/>
              </a:spcAft>
              <a:buClr>
                <a:schemeClr val="dk1"/>
              </a:buClr>
              <a:buSzPts val="1800"/>
              <a:buChar char="○"/>
            </a:pPr>
            <a:r>
              <a:rPr lang="en" sz="1800">
                <a:solidFill>
                  <a:schemeClr val="dk1"/>
                </a:solidFill>
              </a:rPr>
              <a:t>Collect Data via surveys to families </a:t>
            </a:r>
            <a:endParaRPr sz="1800">
              <a:solidFill>
                <a:schemeClr val="dk1"/>
              </a:solidFill>
            </a:endParaRPr>
          </a:p>
          <a:p>
            <a:pPr marL="914400" lvl="1" indent="-342900" algn="l" rtl="0">
              <a:spcBef>
                <a:spcPts val="0"/>
              </a:spcBef>
              <a:spcAft>
                <a:spcPts val="0"/>
              </a:spcAft>
              <a:buClr>
                <a:schemeClr val="dk1"/>
              </a:buClr>
              <a:buSzPts val="1800"/>
              <a:buChar char="○"/>
            </a:pPr>
            <a:r>
              <a:rPr lang="en" sz="1800">
                <a:solidFill>
                  <a:schemeClr val="dk1"/>
                </a:solidFill>
              </a:rPr>
              <a:t>Review Survey Data</a:t>
            </a:r>
            <a:endParaRPr sz="1800">
              <a:solidFill>
                <a:schemeClr val="dk1"/>
              </a:solidFill>
            </a:endParaRPr>
          </a:p>
          <a:p>
            <a:pPr marL="914400" lvl="1" indent="-342900" algn="l" rtl="0">
              <a:spcBef>
                <a:spcPts val="0"/>
              </a:spcBef>
              <a:spcAft>
                <a:spcPts val="0"/>
              </a:spcAft>
              <a:buClr>
                <a:schemeClr val="dk1"/>
              </a:buClr>
              <a:buSzPts val="1800"/>
              <a:buChar char="○"/>
            </a:pPr>
            <a:r>
              <a:rPr lang="en" sz="1800">
                <a:solidFill>
                  <a:schemeClr val="dk1"/>
                </a:solidFill>
              </a:rPr>
              <a:t>Share findings with Preschool Team, Special Services, Board of Ed. </a:t>
            </a:r>
            <a:endParaRPr sz="1800">
              <a:solidFill>
                <a:schemeClr val="dk1"/>
              </a:solidFill>
            </a:endParaRPr>
          </a:p>
          <a:p>
            <a:pPr marL="0" lvl="0" indent="0" algn="l" rtl="0">
              <a:spcBef>
                <a:spcPts val="1200"/>
              </a:spcBef>
              <a:spcAft>
                <a:spcPts val="1200"/>
              </a:spcAft>
              <a:buNone/>
            </a:pP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Step 4: Scale it up! </a:t>
            </a:r>
            <a:endParaRPr/>
          </a:p>
        </p:txBody>
      </p:sp>
      <p:sp>
        <p:nvSpPr>
          <p:cNvPr id="84" name="Google Shape;84;p1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Clr>
                <a:schemeClr val="dk1"/>
              </a:buClr>
              <a:buSzPts val="1800"/>
              <a:buChar char="●"/>
            </a:pPr>
            <a:r>
              <a:rPr lang="en">
                <a:solidFill>
                  <a:schemeClr val="dk1"/>
                </a:solidFill>
              </a:rPr>
              <a:t>Adapt the material for transitions between Elementary to Middle, Middle to High School and Exiting High School </a:t>
            </a:r>
            <a:br>
              <a:rPr lang="en">
                <a:solidFill>
                  <a:schemeClr val="dk1"/>
                </a:solidFill>
              </a:rPr>
            </a:br>
            <a:endParaRPr>
              <a:solidFill>
                <a:schemeClr val="dk1"/>
              </a:solidFill>
            </a:endParaRPr>
          </a:p>
          <a:p>
            <a:pPr marL="457200" lvl="0" indent="-342900" algn="l" rtl="0">
              <a:spcBef>
                <a:spcPts val="0"/>
              </a:spcBef>
              <a:spcAft>
                <a:spcPts val="0"/>
              </a:spcAft>
              <a:buClr>
                <a:schemeClr val="dk1"/>
              </a:buClr>
              <a:buSzPts val="1800"/>
              <a:buChar char="●"/>
            </a:pPr>
            <a:r>
              <a:rPr lang="en">
                <a:solidFill>
                  <a:schemeClr val="dk1"/>
                </a:solidFill>
              </a:rPr>
              <a:t>Create information webinars for the District Website</a:t>
            </a:r>
            <a:br>
              <a:rPr lang="en">
                <a:solidFill>
                  <a:schemeClr val="dk1"/>
                </a:solidFill>
              </a:rPr>
            </a:br>
            <a:endParaRPr>
              <a:solidFill>
                <a:schemeClr val="dk1"/>
              </a:solidFill>
            </a:endParaRPr>
          </a:p>
          <a:p>
            <a:pPr marL="457200" lvl="0" indent="-342900" algn="l" rtl="0">
              <a:spcBef>
                <a:spcPts val="0"/>
              </a:spcBef>
              <a:spcAft>
                <a:spcPts val="0"/>
              </a:spcAft>
              <a:buClr>
                <a:schemeClr val="dk1"/>
              </a:buClr>
              <a:buSzPts val="1800"/>
              <a:buChar char="●"/>
            </a:pPr>
            <a:r>
              <a:rPr lang="en">
                <a:solidFill>
                  <a:schemeClr val="dk1"/>
                </a:solidFill>
              </a:rPr>
              <a:t>Attend and Share Toolkit at monthly statewide EC Council meeting</a:t>
            </a:r>
            <a:br>
              <a:rPr lang="en">
                <a:solidFill>
                  <a:schemeClr val="dk1"/>
                </a:solidFill>
              </a:rPr>
            </a:br>
            <a:endParaRPr>
              <a:solidFill>
                <a:schemeClr val="dk1"/>
              </a:solidFill>
            </a:endParaRPr>
          </a:p>
          <a:p>
            <a:pPr marL="457200" lvl="0" indent="-342900" algn="l" rtl="0">
              <a:spcBef>
                <a:spcPts val="0"/>
              </a:spcBef>
              <a:spcAft>
                <a:spcPts val="0"/>
              </a:spcAft>
              <a:buClr>
                <a:schemeClr val="dk1"/>
              </a:buClr>
              <a:buSzPts val="1800"/>
              <a:buChar char="●"/>
            </a:pPr>
            <a:r>
              <a:rPr lang="en">
                <a:solidFill>
                  <a:schemeClr val="dk1"/>
                </a:solidFill>
              </a:rPr>
              <a:t>Meet with CPAC to share toolkit and collaborate </a:t>
            </a:r>
            <a:endParaRPr>
              <a:solidFill>
                <a:schemeClr val="dk1"/>
              </a:solidFill>
            </a:endParaRPr>
          </a:p>
          <a:p>
            <a:pPr marL="0" lvl="0" indent="0" algn="l" rtl="0">
              <a:spcBef>
                <a:spcPts val="1200"/>
              </a:spcBef>
              <a:spcAft>
                <a:spcPts val="1200"/>
              </a:spcAft>
              <a:buNone/>
            </a:pP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1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sz="2400">
                <a:uFill>
                  <a:noFill/>
                </a:uFill>
                <a:hlinkClick r:id="rId3"/>
              </a:rPr>
              <a:t>Connecticut</a:t>
            </a:r>
            <a:r>
              <a:rPr lang="en" sz="2400"/>
              <a:t> House Bill 6644 Filed on 3/3/2023 with the Legislative Commissioners Office </a:t>
            </a:r>
            <a:endParaRPr sz="2400"/>
          </a:p>
          <a:p>
            <a:pPr marL="0" lvl="0" indent="0" algn="l" rtl="0">
              <a:spcBef>
                <a:spcPts val="0"/>
              </a:spcBef>
              <a:spcAft>
                <a:spcPts val="0"/>
              </a:spcAft>
              <a:buNone/>
            </a:pPr>
            <a:endParaRPr sz="2400"/>
          </a:p>
          <a:p>
            <a:pPr marL="0" lvl="0" indent="0" algn="l" rtl="0">
              <a:spcBef>
                <a:spcPts val="0"/>
              </a:spcBef>
              <a:spcAft>
                <a:spcPts val="0"/>
              </a:spcAft>
              <a:buNone/>
            </a:pPr>
            <a:endParaRPr sz="2400"/>
          </a:p>
        </p:txBody>
      </p:sp>
      <p:sp>
        <p:nvSpPr>
          <p:cNvPr id="90" name="Google Shape;90;p19"/>
          <p:cNvSpPr txBox="1">
            <a:spLocks noGrp="1"/>
          </p:cNvSpPr>
          <p:nvPr>
            <p:ph type="body" idx="1"/>
          </p:nvPr>
        </p:nvSpPr>
        <p:spPr>
          <a:xfrm>
            <a:off x="311700" y="1504550"/>
            <a:ext cx="8520600" cy="3416400"/>
          </a:xfrm>
          <a:prstGeom prst="rect">
            <a:avLst/>
          </a:prstGeom>
        </p:spPr>
        <p:txBody>
          <a:bodyPr spcFirstLastPara="1" wrap="square" lIns="91425" tIns="91425" rIns="91425" bIns="91425" anchor="t" anchorCtr="0">
            <a:noAutofit/>
          </a:bodyPr>
          <a:lstStyle/>
          <a:p>
            <a:pPr marL="0" lvl="0" indent="0" algn="l" rtl="0">
              <a:lnSpc>
                <a:spcPct val="150000"/>
              </a:lnSpc>
              <a:spcBef>
                <a:spcPts val="0"/>
              </a:spcBef>
              <a:spcAft>
                <a:spcPts val="0"/>
              </a:spcAft>
              <a:buClr>
                <a:schemeClr val="dk1"/>
              </a:buClr>
              <a:buSzPts val="1100"/>
              <a:buFont typeface="Arial"/>
              <a:buNone/>
            </a:pPr>
            <a:r>
              <a:rPr lang="en">
                <a:solidFill>
                  <a:schemeClr val="dk1"/>
                </a:solidFill>
              </a:rPr>
              <a:t>To require birth-to-three service coordinators to provide information regarding special education to the parents and guardians of children receiving birth-to-three program services and to require the Department of Education to develop an age-appropriate informational handout for students with individualized education programs and 504 plans.</a:t>
            </a:r>
            <a:endParaRPr>
              <a:solidFill>
                <a:schemeClr val="dk1"/>
              </a:solidFill>
            </a:endParaRPr>
          </a:p>
          <a:p>
            <a:pPr marL="0" lvl="0" indent="0" algn="l" rtl="0">
              <a:lnSpc>
                <a:spcPct val="150000"/>
              </a:lnSpc>
              <a:spcBef>
                <a:spcPts val="1200"/>
              </a:spcBef>
              <a:spcAft>
                <a:spcPts val="0"/>
              </a:spcAft>
              <a:buClr>
                <a:schemeClr val="dk1"/>
              </a:buClr>
              <a:buSzPts val="1100"/>
              <a:buFont typeface="Arial"/>
              <a:buNone/>
            </a:pPr>
            <a:r>
              <a:rPr lang="en">
                <a:solidFill>
                  <a:schemeClr val="dk1"/>
                </a:solidFill>
              </a:rPr>
              <a:t>Raised Bill No. 6644</a:t>
            </a:r>
            <a:endParaRPr>
              <a:solidFill>
                <a:schemeClr val="dk1"/>
              </a:solidFill>
            </a:endParaRPr>
          </a:p>
          <a:p>
            <a:pPr marL="0" lvl="0" indent="0" algn="l" rtl="0">
              <a:lnSpc>
                <a:spcPct val="150000"/>
              </a:lnSpc>
              <a:spcBef>
                <a:spcPts val="1200"/>
              </a:spcBef>
              <a:spcAft>
                <a:spcPts val="0"/>
              </a:spcAft>
              <a:buClr>
                <a:schemeClr val="dk1"/>
              </a:buClr>
              <a:buSzPts val="1100"/>
              <a:buFont typeface="Arial"/>
              <a:buNone/>
            </a:pPr>
            <a:r>
              <a:rPr lang="en">
                <a:solidFill>
                  <a:schemeClr val="dk1"/>
                </a:solidFill>
              </a:rPr>
              <a:t>LCO No. 4073 5 of 5</a:t>
            </a:r>
            <a:endParaRPr>
              <a:solidFill>
                <a:schemeClr val="dk1"/>
              </a:solidFill>
            </a:endParaRPr>
          </a:p>
          <a:p>
            <a:pPr marL="0" lvl="0" indent="0" algn="l" rtl="0">
              <a:lnSpc>
                <a:spcPct val="150000"/>
              </a:lnSpc>
              <a:spcBef>
                <a:spcPts val="1200"/>
              </a:spcBef>
              <a:spcAft>
                <a:spcPts val="0"/>
              </a:spcAft>
              <a:buNone/>
            </a:pPr>
            <a:endParaRPr sz="1200" b="1">
              <a:solidFill>
                <a:schemeClr val="dk1"/>
              </a:solidFill>
            </a:endParaRPr>
          </a:p>
          <a:p>
            <a:pPr marL="0" lvl="0" indent="0" algn="l" rtl="0">
              <a:lnSpc>
                <a:spcPct val="150000"/>
              </a:lnSpc>
              <a:spcBef>
                <a:spcPts val="1200"/>
              </a:spcBef>
              <a:spcAft>
                <a:spcPts val="1200"/>
              </a:spcAft>
              <a:buNone/>
            </a:pPr>
            <a:endParaRPr sz="1200" b="1">
              <a:solidFill>
                <a:schemeClr val="dk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20"/>
          <p:cNvSpPr txBox="1">
            <a:spLocks noGrp="1"/>
          </p:cNvSpPr>
          <p:nvPr>
            <p:ph type="body" idx="1"/>
          </p:nvPr>
        </p:nvSpPr>
        <p:spPr>
          <a:xfrm>
            <a:off x="216425" y="1163050"/>
            <a:ext cx="8520600" cy="3416400"/>
          </a:xfrm>
          <a:prstGeom prst="rect">
            <a:avLst/>
          </a:prstGeom>
        </p:spPr>
        <p:txBody>
          <a:bodyPr spcFirstLastPara="1" wrap="square" lIns="91425" tIns="91425" rIns="91425" bIns="91425" anchor="t" anchorCtr="0">
            <a:normAutofit fontScale="40000" lnSpcReduction="20000"/>
          </a:bodyPr>
          <a:lstStyle/>
          <a:p>
            <a:pPr marL="0" lvl="0" indent="0" algn="l" rtl="0">
              <a:lnSpc>
                <a:spcPct val="150000"/>
              </a:lnSpc>
              <a:spcBef>
                <a:spcPts val="0"/>
              </a:spcBef>
              <a:spcAft>
                <a:spcPts val="0"/>
              </a:spcAft>
              <a:buClr>
                <a:schemeClr val="dk1"/>
              </a:buClr>
              <a:buSzPct val="29333"/>
              <a:buFont typeface="Arial"/>
              <a:buNone/>
            </a:pPr>
            <a:r>
              <a:rPr lang="en" sz="3750">
                <a:solidFill>
                  <a:schemeClr val="dk1"/>
                </a:solidFill>
              </a:rPr>
              <a:t>(NEW) (Effective July 1, 2023) Not later than January 1, 2024, the Department of Education shall develop an informational handout for students that explains what it means for a student to have an individualized education program or a plan pursuant to Section 504 of the Rehabilitation Act of 1973, including what rights such student is entitled to in the classroom under such program or plan. Such handout shall (1) be age-appropriate, (2) prepared separately for students in grades (A) kindergarten to four, inclusive, (B) five to eight, inclusive, and (C) nine to twelve, inclusive, (3) translated into multiple languages,including English, Spanish, Portuguese, French and Polish, and (4 include a glossary of the most common tools used in the implementation of such program or plan. The department shall make such handout available to local and regional boards of education and post such handout available on the department's Internet web site.</a:t>
            </a:r>
            <a:endParaRPr sz="3750">
              <a:solidFill>
                <a:schemeClr val="dk1"/>
              </a:solidFill>
            </a:endParaRPr>
          </a:p>
          <a:p>
            <a:pPr marL="0" lvl="0" indent="0" algn="l" rtl="0">
              <a:spcBef>
                <a:spcPts val="1200"/>
              </a:spcBef>
              <a:spcAft>
                <a:spcPts val="1200"/>
              </a:spcAft>
              <a:buNone/>
            </a:pPr>
            <a:endParaRPr/>
          </a:p>
        </p:txBody>
      </p:sp>
      <p:sp>
        <p:nvSpPr>
          <p:cNvPr id="96" name="Google Shape;96;p20"/>
          <p:cNvSpPr txBox="1"/>
          <p:nvPr/>
        </p:nvSpPr>
        <p:spPr>
          <a:xfrm>
            <a:off x="185225" y="243425"/>
            <a:ext cx="85830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a:solidFill>
                  <a:schemeClr val="dk1"/>
                </a:solidFill>
                <a:uFill>
                  <a:noFill/>
                </a:uFill>
                <a:hlinkClick r:id="rId3">
                  <a:extLst>
                    <a:ext uri="{A12FA001-AC4F-418D-AE19-62706E023703}">
                      <ahyp:hlinkClr xmlns:ahyp="http://schemas.microsoft.com/office/drawing/2018/hyperlinkcolor" val="tx"/>
                    </a:ext>
                  </a:extLst>
                </a:hlinkClick>
              </a:rPr>
              <a:t>Connecticut</a:t>
            </a:r>
            <a:r>
              <a:rPr lang="en" sz="2400">
                <a:solidFill>
                  <a:schemeClr val="dk1"/>
                </a:solidFill>
              </a:rPr>
              <a:t> House Bill Continued </a:t>
            </a:r>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579</Words>
  <Application>Microsoft Office PowerPoint</Application>
  <PresentationFormat>On-screen Show (16:9)</PresentationFormat>
  <Paragraphs>38</Paragraphs>
  <Slides>8</Slides>
  <Notes>8</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8</vt:i4>
      </vt:variant>
    </vt:vector>
  </HeadingPairs>
  <TitlesOfParts>
    <vt:vector size="10" baseType="lpstr">
      <vt:lpstr>Arial</vt:lpstr>
      <vt:lpstr>Simple Light</vt:lpstr>
      <vt:lpstr>Family Information &amp; Engagement: Transition </vt:lpstr>
      <vt:lpstr>Goal: To create a family engagement toolkit to improve the transition and ppt process for families.  </vt:lpstr>
      <vt:lpstr>Step 1: Contact &amp; Connect with Families </vt:lpstr>
      <vt:lpstr>Step 2: Conduct Environmental Scan</vt:lpstr>
      <vt:lpstr>Step 3: Propose Toolkit to Public School  </vt:lpstr>
      <vt:lpstr>Step 4: Scale it up! </vt:lpstr>
      <vt:lpstr>Connecticut House Bill 6644 Filed on 3/3/2023 with the Legislative Commissioners Office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Family Information &amp; Engagement: Transition </dc:title>
  <dc:creator>Darla</dc:creator>
  <cp:lastModifiedBy>Darla Gundler</cp:lastModifiedBy>
  <cp:revision>1</cp:revision>
  <dcterms:modified xsi:type="dcterms:W3CDTF">2023-03-09T22:20:33Z</dcterms:modified>
</cp:coreProperties>
</file>