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Source Code Pro"/>
      <p:regular r:id="rId27"/>
      <p:bold r:id="rId28"/>
      <p:italic r:id="rId29"/>
      <p:boldItalic r:id="rId30"/>
    </p:embeddedFont>
    <p:embeddedFont>
      <p:font typeface="Oswald"/>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SourceCodePro-bold.fntdata"/><Relationship Id="rId27" Type="http://schemas.openxmlformats.org/officeDocument/2006/relationships/font" Target="fonts/SourceCodePr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ourceCodePro-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regular.fntdata"/><Relationship Id="rId30" Type="http://schemas.openxmlformats.org/officeDocument/2006/relationships/font" Target="fonts/SourceCodePro-boldItalic.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Oswald-bold.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367a253b6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367a253b6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367a253b6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367a253b6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367a253b69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367a253b69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367a253b69_1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367a253b69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367a253b69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367a253b69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367a253b6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367a253b6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367a253b6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367a253b6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367a253b6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367a253b6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367a253b69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367a253b6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67a253b6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67a253b6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367a253b69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367a253b69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367a253b69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367a253b6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367a253b69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367a253b6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367a253b69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367a253b69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367a253b69_1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367a253b69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367a253b69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367a253b69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367a253b6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367a253b6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367a253b69_1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367a253b69_1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367a253b69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367a253b6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367a253b69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367a253b69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wrightslaw.com/bks/selaw2/selaw2.ht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autismspectrumnews.org/promoting-student-independence-and-successful-inclusion-through-systematic-use-and-fading-of-supports/" TargetMode="External"/><Relationship Id="rId4" Type="http://schemas.openxmlformats.org/officeDocument/2006/relationships/hyperlink" Target="https://files.eric.ed.gov/fulltext/ED543012.pdf" TargetMode="External"/><Relationship Id="rId9" Type="http://schemas.openxmlformats.org/officeDocument/2006/relationships/hyperlink" Target="https://journals.sagepub.com/doi/10.1177/004005990503700504" TargetMode="External"/><Relationship Id="rId5" Type="http://schemas.openxmlformats.org/officeDocument/2006/relationships/hyperlink" Target="https://www.wrightslaw.com/advoc/articles/idea.lre.fape.htm" TargetMode="External"/><Relationship Id="rId6" Type="http://schemas.openxmlformats.org/officeDocument/2006/relationships/hyperlink" Target="https://dx.doi.org/10.1353/etc.2015.0008" TargetMode="External"/><Relationship Id="rId7" Type="http://schemas.openxmlformats.org/officeDocument/2006/relationships/hyperlink" Target="https://doi.org/10.1177/004005990503700504" TargetMode="External"/><Relationship Id="rId8" Type="http://schemas.openxmlformats.org/officeDocument/2006/relationships/hyperlink" Target="https://doi.org/10.1177/004005990503700504"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Autofit/>
          </a:bodyPr>
          <a:lstStyle/>
          <a:p>
            <a:pPr indent="0" lvl="0" marL="0" rtl="0" algn="l">
              <a:lnSpc>
                <a:spcPct val="115000"/>
              </a:lnSpc>
              <a:spcBef>
                <a:spcPts val="1200"/>
              </a:spcBef>
              <a:spcAft>
                <a:spcPts val="0"/>
              </a:spcAft>
              <a:buClr>
                <a:schemeClr val="dk1"/>
              </a:buClr>
              <a:buSzPts val="990"/>
              <a:buFont typeface="Arial"/>
              <a:buNone/>
            </a:pPr>
            <a:r>
              <a:rPr lang="en" sz="3180">
                <a:latin typeface="Times New Roman"/>
                <a:ea typeface="Times New Roman"/>
                <a:cs typeface="Times New Roman"/>
                <a:sym typeface="Times New Roman"/>
              </a:rPr>
              <a:t>Fostering Independence: Rethinking the Use of 1:1 Paraeducators for Behavior Support</a:t>
            </a:r>
            <a:endParaRPr sz="3180">
              <a:latin typeface="Times New Roman"/>
              <a:ea typeface="Times New Roman"/>
              <a:cs typeface="Times New Roman"/>
              <a:sym typeface="Times New Roman"/>
            </a:endParaRPr>
          </a:p>
          <a:p>
            <a:pPr indent="0" lvl="0" marL="0" rtl="0" algn="ctr">
              <a:spcBef>
                <a:spcPts val="1200"/>
              </a:spcBef>
              <a:spcAft>
                <a:spcPts val="0"/>
              </a:spcAft>
              <a:buSzPts val="990"/>
              <a:buNone/>
            </a:pPr>
            <a:r>
              <a:t/>
            </a:r>
            <a:endParaRPr sz="4680"/>
          </a:p>
        </p:txBody>
      </p:sp>
      <p:sp>
        <p:nvSpPr>
          <p:cNvPr id="63" name="Google Shape;63;p13"/>
          <p:cNvSpPr txBox="1"/>
          <p:nvPr>
            <p:ph idx="1" type="subTitle"/>
          </p:nvPr>
        </p:nvSpPr>
        <p:spPr>
          <a:xfrm>
            <a:off x="230875" y="3398250"/>
            <a:ext cx="8282400" cy="1260600"/>
          </a:xfrm>
          <a:prstGeom prst="rect">
            <a:avLst/>
          </a:prstGeom>
        </p:spPr>
        <p:txBody>
          <a:bodyPr anchorCtr="0" anchor="ctr" bIns="91425" lIns="91425" spcFirstLastPara="1" rIns="91425" wrap="square" tIns="91425">
            <a:normAutofit lnSpcReduction="10000"/>
          </a:bodyPr>
          <a:lstStyle/>
          <a:p>
            <a:pPr indent="0" lvl="0" marL="0" rtl="0" algn="ctr">
              <a:spcBef>
                <a:spcPts val="0"/>
              </a:spcBef>
              <a:spcAft>
                <a:spcPts val="0"/>
              </a:spcAft>
              <a:buNone/>
            </a:pPr>
            <a:r>
              <a:rPr lang="en">
                <a:latin typeface="Times New Roman"/>
                <a:ea typeface="Times New Roman"/>
                <a:cs typeface="Times New Roman"/>
                <a:sym typeface="Times New Roman"/>
              </a:rPr>
              <a:t>Presented By: Jacqueline Forchetti, EdD, BCBA, LBA-CT</a:t>
            </a:r>
            <a:endParaRPr>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Presentation Description </a:t>
            </a:r>
            <a:endParaRPr>
              <a:latin typeface="Times New Roman"/>
              <a:ea typeface="Times New Roman"/>
              <a:cs typeface="Times New Roman"/>
              <a:sym typeface="Times New Roman"/>
            </a:endParaRPr>
          </a:p>
        </p:txBody>
      </p:sp>
      <p:sp>
        <p:nvSpPr>
          <p:cNvPr id="69" name="Google Shape;69;p1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a:solidFill>
                  <a:schemeClr val="dk1"/>
                </a:solidFill>
                <a:latin typeface="Times New Roman"/>
                <a:ea typeface="Times New Roman"/>
                <a:cs typeface="Times New Roman"/>
                <a:sym typeface="Times New Roman"/>
              </a:rPr>
              <a:t>This presentation explores the overreliance and use of 1:1 paraeducators to manage behavioral challenges in public schools. It examines how this model, while well-intentioned, can inadvertently hinder student independence and create long-term dependency. We’ll also consider alternative approaches that promote self-regulation, skill-building, and more sustainable support systems.</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438925"/>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Problem Statement:</a:t>
            </a:r>
            <a:endParaRPr>
              <a:latin typeface="Times New Roman"/>
              <a:ea typeface="Times New Roman"/>
              <a:cs typeface="Times New Roman"/>
              <a:sym typeface="Times New Roman"/>
            </a:endParaRPr>
          </a:p>
        </p:txBody>
      </p:sp>
      <p:sp>
        <p:nvSpPr>
          <p:cNvPr id="75" name="Google Shape;75;p15"/>
          <p:cNvSpPr txBox="1"/>
          <p:nvPr>
            <p:ph idx="1" type="body"/>
          </p:nvPr>
        </p:nvSpPr>
        <p:spPr>
          <a:xfrm>
            <a:off x="311700" y="1549850"/>
            <a:ext cx="8520600" cy="30999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en">
                <a:latin typeface="Times New Roman"/>
                <a:ea typeface="Times New Roman"/>
                <a:cs typeface="Times New Roman"/>
                <a:sym typeface="Times New Roman"/>
              </a:rPr>
              <a:t>There is an over-reliance on 1:1 paraeducators in public school settings as the primary strategy for managing student behavior. While often well-intentioned, this approach can lead to learned helplessness, hinder skill development, limit social interaction, and reduce inclusion in the least restrictive environment (LRE).</a:t>
            </a:r>
            <a:endParaRPr>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What Does the Law Say About LRE?</a:t>
            </a:r>
            <a:endParaRPr>
              <a:latin typeface="Times New Roman"/>
              <a:ea typeface="Times New Roman"/>
              <a:cs typeface="Times New Roman"/>
              <a:sym typeface="Times New Roman"/>
            </a:endParaRPr>
          </a:p>
        </p:txBody>
      </p:sp>
      <p:sp>
        <p:nvSpPr>
          <p:cNvPr id="81" name="Google Shape;81;p16"/>
          <p:cNvSpPr txBox="1"/>
          <p:nvPr>
            <p:ph idx="1" type="body"/>
          </p:nvPr>
        </p:nvSpPr>
        <p:spPr>
          <a:xfrm>
            <a:off x="311700" y="1468825"/>
            <a:ext cx="8520600" cy="3099900"/>
          </a:xfrm>
          <a:prstGeom prst="rect">
            <a:avLst/>
          </a:prstGeom>
        </p:spPr>
        <p:txBody>
          <a:bodyPr anchorCtr="0" anchor="t" bIns="91425" lIns="91425" spcFirstLastPara="1" rIns="91425" wrap="square" tIns="91425">
            <a:normAutofit lnSpcReduction="10000"/>
          </a:bodyPr>
          <a:lstStyle/>
          <a:p>
            <a:pPr indent="0" lvl="0" marL="0" rtl="0" algn="l">
              <a:spcBef>
                <a:spcPts val="900"/>
              </a:spcBef>
              <a:spcAft>
                <a:spcPts val="0"/>
              </a:spcAft>
              <a:buNone/>
            </a:pPr>
            <a:br>
              <a:rPr b="1" lang="en" sz="1100">
                <a:solidFill>
                  <a:srgbClr val="990000"/>
                </a:solidFill>
                <a:highlight>
                  <a:srgbClr val="FFFFFF"/>
                </a:highlight>
                <a:latin typeface="Verdana"/>
                <a:ea typeface="Verdana"/>
                <a:cs typeface="Verdana"/>
                <a:sym typeface="Verdana"/>
              </a:rPr>
            </a:br>
            <a:br>
              <a:rPr b="1" lang="en" sz="1100">
                <a:solidFill>
                  <a:srgbClr val="990000"/>
                </a:solidFill>
                <a:highlight>
                  <a:srgbClr val="FFFFFF"/>
                </a:highlight>
                <a:latin typeface="Verdana"/>
                <a:ea typeface="Verdana"/>
                <a:cs typeface="Verdana"/>
                <a:sym typeface="Verdana"/>
              </a:rPr>
            </a:br>
            <a:r>
              <a:rPr lang="en">
                <a:solidFill>
                  <a:srgbClr val="000000"/>
                </a:solidFill>
                <a:highlight>
                  <a:srgbClr val="FFFFFF"/>
                </a:highlight>
                <a:latin typeface="Times New Roman"/>
                <a:ea typeface="Times New Roman"/>
                <a:cs typeface="Times New Roman"/>
                <a:sym typeface="Times New Roman"/>
              </a:rPr>
              <a:t>The </a:t>
            </a:r>
            <a:r>
              <a:rPr lang="en">
                <a:solidFill>
                  <a:srgbClr val="000099"/>
                </a:solidFill>
                <a:highlight>
                  <a:srgbClr val="FFFFFF"/>
                </a:highlight>
                <a:uFill>
                  <a:noFill/>
                </a:uFill>
                <a:latin typeface="Times New Roman"/>
                <a:ea typeface="Times New Roman"/>
                <a:cs typeface="Times New Roman"/>
                <a:sym typeface="Times New Roman"/>
                <a:hlinkClick r:id="rId3">
                  <a:extLst>
                    <a:ext uri="{A12FA001-AC4F-418D-AE19-62706E023703}">
                      <ahyp:hlinkClr val="tx"/>
                    </a:ext>
                  </a:extLst>
                </a:hlinkClick>
              </a:rPr>
              <a:t>IDEA statute and implementing regulations</a:t>
            </a:r>
            <a:r>
              <a:rPr lang="en">
                <a:solidFill>
                  <a:srgbClr val="000000"/>
                </a:solidFill>
                <a:highlight>
                  <a:srgbClr val="FFFFFF"/>
                </a:highlight>
                <a:latin typeface="Times New Roman"/>
                <a:ea typeface="Times New Roman"/>
                <a:cs typeface="Times New Roman"/>
                <a:sym typeface="Times New Roman"/>
              </a:rPr>
              <a:t> emphasize the requirement to educate children with disabilities in regular classes with their nondisabled peers:</a:t>
            </a:r>
            <a:endParaRPr>
              <a:solidFill>
                <a:srgbClr val="000000"/>
              </a:solidFill>
              <a:highlight>
                <a:srgbClr val="FFFFFF"/>
              </a:highlight>
              <a:latin typeface="Times New Roman"/>
              <a:ea typeface="Times New Roman"/>
              <a:cs typeface="Times New Roman"/>
              <a:sym typeface="Times New Roman"/>
            </a:endParaRPr>
          </a:p>
          <a:p>
            <a:pPr indent="0" lvl="0" marL="381000" marR="381000" rtl="0" algn="l">
              <a:spcBef>
                <a:spcPts val="900"/>
              </a:spcBef>
              <a:spcAft>
                <a:spcPts val="0"/>
              </a:spcAft>
              <a:buNone/>
            </a:pPr>
            <a:r>
              <a:rPr lang="en">
                <a:solidFill>
                  <a:srgbClr val="000066"/>
                </a:solidFill>
                <a:highlight>
                  <a:srgbClr val="FFFFFF"/>
                </a:highlight>
                <a:latin typeface="Times New Roman"/>
                <a:ea typeface="Times New Roman"/>
                <a:cs typeface="Times New Roman"/>
                <a:sym typeface="Times New Roman"/>
              </a:rPr>
              <a:t>"While the Act and regulations recognize that IEP teams must make individualized decisions about the special education ... IDEA’s strong preference that, to the maximum extent appropriate, children with disabilities be educated in regular classes with their nondisabled peers with appropriate supplementary aids and services."</a:t>
            </a:r>
            <a:endParaRPr>
              <a:solidFill>
                <a:srgbClr val="000066"/>
              </a:solidFill>
              <a:highlight>
                <a:srgbClr val="FFFFFF"/>
              </a:highlight>
              <a:latin typeface="Times New Roman"/>
              <a:ea typeface="Times New Roman"/>
              <a:cs typeface="Times New Roman"/>
              <a:sym typeface="Times New Roman"/>
            </a:endParaRPr>
          </a:p>
          <a:p>
            <a:pPr indent="0" lvl="0" marL="0" rtl="0" algn="l">
              <a:spcBef>
                <a:spcPts val="0"/>
              </a:spcBef>
              <a:spcAft>
                <a:spcPts val="1200"/>
              </a:spcAft>
              <a:buNone/>
            </a:pPr>
            <a:r>
              <a:t/>
            </a:r>
            <a:endParaRPr>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Most Restrictive Practice:</a:t>
            </a:r>
            <a:endParaRPr>
              <a:latin typeface="Times New Roman"/>
              <a:ea typeface="Times New Roman"/>
              <a:cs typeface="Times New Roman"/>
              <a:sym typeface="Times New Roman"/>
            </a:endParaRPr>
          </a:p>
        </p:txBody>
      </p:sp>
      <p:sp>
        <p:nvSpPr>
          <p:cNvPr id="87" name="Google Shape;87;p17"/>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Assignment of a one-to-one paraeducator for a student with a disability should be considered among the most restrictive </a:t>
            </a:r>
            <a:r>
              <a:rPr lang="en">
                <a:latin typeface="Times New Roman"/>
                <a:ea typeface="Times New Roman"/>
                <a:cs typeface="Times New Roman"/>
                <a:sym typeface="Times New Roman"/>
              </a:rPr>
              <a:t>support</a:t>
            </a:r>
            <a:r>
              <a:rPr lang="en">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indent="0" lvl="0" marL="0" rtl="0" algn="l">
              <a:spcBef>
                <a:spcPts val="1200"/>
              </a:spcBef>
              <a:spcAft>
                <a:spcPts val="1200"/>
              </a:spcAft>
              <a:buNone/>
            </a:pPr>
            <a:r>
              <a:rPr lang="en">
                <a:latin typeface="Times New Roman"/>
                <a:ea typeface="Times New Roman"/>
                <a:cs typeface="Times New Roman"/>
                <a:sym typeface="Times New Roman"/>
              </a:rPr>
              <a:t>Prior to considering the use of a one-to one paraeducators, IEP teams should explore what other supports would allow a student with a disability to make meaningful progress in the general education classroom.</a:t>
            </a:r>
            <a:endParaRPr>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Proposed Practice Change:</a:t>
            </a:r>
            <a:endParaRPr>
              <a:latin typeface="Times New Roman"/>
              <a:ea typeface="Times New Roman"/>
              <a:cs typeface="Times New Roman"/>
              <a:sym typeface="Times New Roman"/>
            </a:endParaRPr>
          </a:p>
        </p:txBody>
      </p:sp>
      <p:sp>
        <p:nvSpPr>
          <p:cNvPr id="93" name="Google Shape;93;p18"/>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en">
                <a:latin typeface="Times New Roman"/>
                <a:ea typeface="Times New Roman"/>
                <a:cs typeface="Times New Roman"/>
                <a:sym typeface="Times New Roman"/>
              </a:rPr>
              <a:t>Implement a district-wide framework that shifts from automatic 1:1 assignments to a data-informed, skill-building model focused on increasing student independence. This includes strong supports and plans across tiers to target behavioral, social/emotional skill building and strategies. </a:t>
            </a:r>
            <a:endParaRPr>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lang="en">
                <a:latin typeface="Times New Roman"/>
                <a:ea typeface="Times New Roman"/>
                <a:cs typeface="Times New Roman"/>
                <a:sym typeface="Times New Roman"/>
              </a:rPr>
              <a:t>This also includes the integration of fade plans in all 1:1 IEPs and training all staff on alternative behavior support strategies.</a:t>
            </a:r>
            <a:endParaRPr>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Rationale:</a:t>
            </a:r>
            <a:endParaRPr>
              <a:latin typeface="Times New Roman"/>
              <a:ea typeface="Times New Roman"/>
              <a:cs typeface="Times New Roman"/>
              <a:sym typeface="Times New Roman"/>
            </a:endParaRPr>
          </a:p>
        </p:txBody>
      </p:sp>
      <p:sp>
        <p:nvSpPr>
          <p:cNvPr id="99" name="Google Shape;99;p19"/>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en">
                <a:latin typeface="Times New Roman"/>
                <a:ea typeface="Times New Roman"/>
                <a:cs typeface="Times New Roman"/>
                <a:sym typeface="Times New Roman"/>
              </a:rPr>
              <a:t>This shift ensures that students are supported in ways that build autonomy and promote inclusion. </a:t>
            </a:r>
            <a:endParaRPr>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lang="en">
                <a:latin typeface="Times New Roman"/>
                <a:ea typeface="Times New Roman"/>
                <a:cs typeface="Times New Roman"/>
                <a:sym typeface="Times New Roman"/>
              </a:rPr>
              <a:t>Paraeducator support should foster independence, not replace instruction or limit opportunity.</a:t>
            </a:r>
            <a:endParaRPr>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Evidence for the Problem:</a:t>
            </a:r>
            <a:endParaRPr>
              <a:latin typeface="Times New Roman"/>
              <a:ea typeface="Times New Roman"/>
              <a:cs typeface="Times New Roman"/>
              <a:sym typeface="Times New Roman"/>
            </a:endParaRPr>
          </a:p>
        </p:txBody>
      </p:sp>
      <p:sp>
        <p:nvSpPr>
          <p:cNvPr id="105" name="Google Shape;105;p20"/>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298450" lvl="0" marL="457200" rtl="0" algn="l">
              <a:spcBef>
                <a:spcPts val="1200"/>
              </a:spcBef>
              <a:spcAft>
                <a:spcPts val="0"/>
              </a:spcAft>
              <a:buClr>
                <a:schemeClr val="dk1"/>
              </a:buClr>
              <a:buSzPts val="1100"/>
              <a:buFont typeface="Times New Roman"/>
              <a:buChar char="●"/>
            </a:pPr>
            <a:r>
              <a:rPr lang="en">
                <a:latin typeface="Times New Roman"/>
                <a:ea typeface="Times New Roman"/>
                <a:cs typeface="Times New Roman"/>
                <a:sym typeface="Times New Roman"/>
              </a:rPr>
              <a:t>Increasing district requests for 1:1 aides without accompanying data</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Unofficial</a:t>
            </a:r>
            <a:r>
              <a:rPr lang="en">
                <a:latin typeface="Times New Roman"/>
                <a:ea typeface="Times New Roman"/>
                <a:cs typeface="Times New Roman"/>
                <a:sym typeface="Times New Roman"/>
              </a:rPr>
              <a:t> 1:1 support being assigned to students without evidence of data collection, tiered interventions or behavior intervention plans</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Staff burnout and scheduling challenges</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Students assigned 1:1 support showing stagnation in self-regulation goals</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Research from OSEP, IRIS Center, and peer-reviewed journals highlighting risks of over-dependence</a:t>
            </a:r>
            <a:endParaRPr>
              <a:latin typeface="Times New Roman"/>
              <a:ea typeface="Times New Roman"/>
              <a:cs typeface="Times New Roman"/>
              <a:sym typeface="Times New Roman"/>
            </a:endParaRPr>
          </a:p>
          <a:p>
            <a:pPr indent="0" lvl="0" marL="0" rtl="0" algn="l">
              <a:spcBef>
                <a:spcPts val="1200"/>
              </a:spcBef>
              <a:spcAft>
                <a:spcPts val="1200"/>
              </a:spcAft>
              <a:buNone/>
            </a:pPr>
            <a:r>
              <a:t/>
            </a:r>
            <a:endParaRPr>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Action Plan: </a:t>
            </a:r>
            <a:endParaRPr>
              <a:latin typeface="Times New Roman"/>
              <a:ea typeface="Times New Roman"/>
              <a:cs typeface="Times New Roman"/>
              <a:sym typeface="Times New Roman"/>
            </a:endParaRPr>
          </a:p>
        </p:txBody>
      </p:sp>
      <p:sp>
        <p:nvSpPr>
          <p:cNvPr id="111" name="Google Shape;111;p21"/>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a:latin typeface="Times New Roman"/>
                <a:ea typeface="Times New Roman"/>
                <a:cs typeface="Times New Roman"/>
                <a:sym typeface="Times New Roman"/>
              </a:rPr>
              <a:t>To reduce the overuse of 1:1 paraeducators for behavioral support by implementing a sustainable system that promotes student independence, skill acquisition, and meaningful inclusion.</a:t>
            </a:r>
            <a:endParaRPr>
              <a:latin typeface="Times New Roman"/>
              <a:ea typeface="Times New Roman"/>
              <a:cs typeface="Times New Roman"/>
              <a:sym typeface="Times New Roman"/>
            </a:endParaRPr>
          </a:p>
          <a:p>
            <a:pPr indent="-342900" lvl="0" marL="457200" rtl="0" algn="l">
              <a:spcBef>
                <a:spcPts val="1200"/>
              </a:spcBef>
              <a:spcAft>
                <a:spcPts val="0"/>
              </a:spcAft>
              <a:buClr>
                <a:schemeClr val="dk1"/>
              </a:buClr>
              <a:buSzPts val="1800"/>
              <a:buChar char="●"/>
            </a:pPr>
            <a:r>
              <a:rPr b="1" lang="en">
                <a:solidFill>
                  <a:schemeClr val="dk1"/>
                </a:solidFill>
                <a:latin typeface="Times New Roman"/>
                <a:ea typeface="Times New Roman"/>
                <a:cs typeface="Times New Roman"/>
                <a:sym typeface="Times New Roman"/>
              </a:rPr>
              <a:t>Primary Responsible:</a:t>
            </a:r>
            <a:r>
              <a:rPr lang="en">
                <a:solidFill>
                  <a:schemeClr val="dk1"/>
                </a:solidFill>
                <a:latin typeface="Times New Roman"/>
                <a:ea typeface="Times New Roman"/>
                <a:cs typeface="Times New Roman"/>
                <a:sym typeface="Times New Roman"/>
              </a:rPr>
              <a:t> Case manager, general education teacher</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Char char="●"/>
            </a:pPr>
            <a:r>
              <a:rPr b="1" lang="en">
                <a:solidFill>
                  <a:schemeClr val="dk1"/>
                </a:solidFill>
                <a:latin typeface="Times New Roman"/>
                <a:ea typeface="Times New Roman"/>
                <a:cs typeface="Times New Roman"/>
                <a:sym typeface="Times New Roman"/>
              </a:rPr>
              <a:t>Supportive Roles:</a:t>
            </a:r>
            <a:r>
              <a:rPr lang="en">
                <a:solidFill>
                  <a:schemeClr val="dk1"/>
                </a:solidFill>
                <a:latin typeface="Times New Roman"/>
                <a:ea typeface="Times New Roman"/>
                <a:cs typeface="Times New Roman"/>
                <a:sym typeface="Times New Roman"/>
              </a:rPr>
              <a:t> Building administrators, BCBA consultants,related service providers, paraeducators, behavior managers, administrators</a:t>
            </a:r>
            <a:endParaRPr>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Resources Needed:</a:t>
            </a:r>
            <a:endParaRPr>
              <a:latin typeface="Times New Roman"/>
              <a:ea typeface="Times New Roman"/>
              <a:cs typeface="Times New Roman"/>
              <a:sym typeface="Times New Roman"/>
            </a:endParaRPr>
          </a:p>
        </p:txBody>
      </p:sp>
      <p:sp>
        <p:nvSpPr>
          <p:cNvPr id="117" name="Google Shape;117;p22"/>
          <p:cNvSpPr txBox="1"/>
          <p:nvPr>
            <p:ph idx="1" type="body"/>
          </p:nvPr>
        </p:nvSpPr>
        <p:spPr>
          <a:xfrm>
            <a:off x="311700" y="1468825"/>
            <a:ext cx="8520600" cy="3099900"/>
          </a:xfrm>
          <a:prstGeom prst="rect">
            <a:avLst/>
          </a:prstGeom>
        </p:spPr>
        <p:txBody>
          <a:bodyPr anchorCtr="0" anchor="t" bIns="91425" lIns="91425" spcFirstLastPara="1" rIns="91425" wrap="square" tIns="91425">
            <a:normAutofit lnSpcReduction="10000"/>
          </a:bodyPr>
          <a:lstStyle/>
          <a:p>
            <a:pPr indent="-342900" lvl="0" marL="457200" rtl="0" algn="l">
              <a:spcBef>
                <a:spcPts val="120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Building support </a:t>
            </a:r>
            <a:r>
              <a:rPr lang="en">
                <a:solidFill>
                  <a:schemeClr val="dk1"/>
                </a:solidFill>
                <a:latin typeface="Times New Roman"/>
                <a:ea typeface="Times New Roman"/>
                <a:cs typeface="Times New Roman"/>
                <a:sym typeface="Times New Roman"/>
              </a:rPr>
              <a:t>around development of behavior support plans, safety plans, data collection and staff training</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Training on FBA/BIP development </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Fade plan templates</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Professional development materials (slides, videos, handouts)</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Staff training time</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Collaboration with data teams</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t/>
            </a:r>
            <a:endParaRPr b="1" sz="11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Existing Data:</a:t>
            </a:r>
            <a:endParaRPr>
              <a:latin typeface="Times New Roman"/>
              <a:ea typeface="Times New Roman"/>
              <a:cs typeface="Times New Roman"/>
              <a:sym typeface="Times New Roman"/>
            </a:endParaRPr>
          </a:p>
        </p:txBody>
      </p:sp>
      <p:sp>
        <p:nvSpPr>
          <p:cNvPr id="123" name="Google Shape;123;p23"/>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298450" lvl="0" marL="457200" rtl="0" algn="l">
              <a:spcBef>
                <a:spcPts val="1200"/>
              </a:spcBef>
              <a:spcAft>
                <a:spcPts val="0"/>
              </a:spcAft>
              <a:buClr>
                <a:schemeClr val="dk1"/>
              </a:buClr>
              <a:buSzPts val="1100"/>
              <a:buFont typeface="Times New Roman"/>
              <a:buChar char="●"/>
            </a:pPr>
            <a:r>
              <a:rPr lang="en">
                <a:latin typeface="Times New Roman"/>
                <a:ea typeface="Times New Roman"/>
                <a:cs typeface="Times New Roman"/>
                <a:sym typeface="Times New Roman"/>
              </a:rPr>
              <a:t>c</a:t>
            </a:r>
            <a:r>
              <a:rPr lang="en">
                <a:latin typeface="Times New Roman"/>
                <a:ea typeface="Times New Roman"/>
                <a:cs typeface="Times New Roman"/>
                <a:sym typeface="Times New Roman"/>
              </a:rPr>
              <a:t>urrent number of 1:1 assignments by building and </a:t>
            </a:r>
            <a:r>
              <a:rPr lang="en">
                <a:latin typeface="Times New Roman"/>
                <a:ea typeface="Times New Roman"/>
                <a:cs typeface="Times New Roman"/>
                <a:sym typeface="Times New Roman"/>
              </a:rPr>
              <a:t>amount</a:t>
            </a:r>
            <a:r>
              <a:rPr lang="en">
                <a:latin typeface="Times New Roman"/>
                <a:ea typeface="Times New Roman"/>
                <a:cs typeface="Times New Roman"/>
                <a:sym typeface="Times New Roman"/>
              </a:rPr>
              <a:t> of 1:1 adult support hours provided to each student </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IEPs </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Analysis of fade plans/data</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Behavioral referral trends</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t/>
            </a:r>
            <a:endParaRPr>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What </a:t>
            </a:r>
            <a:r>
              <a:rPr lang="en">
                <a:latin typeface="Times New Roman"/>
                <a:ea typeface="Times New Roman"/>
                <a:cs typeface="Times New Roman"/>
                <a:sym typeface="Times New Roman"/>
              </a:rPr>
              <a:t>Should</a:t>
            </a:r>
            <a:r>
              <a:rPr lang="en">
                <a:latin typeface="Times New Roman"/>
                <a:ea typeface="Times New Roman"/>
                <a:cs typeface="Times New Roman"/>
                <a:sym typeface="Times New Roman"/>
              </a:rPr>
              <a:t> Be Happening?</a:t>
            </a:r>
            <a:endParaRPr>
              <a:latin typeface="Times New Roman"/>
              <a:ea typeface="Times New Roman"/>
              <a:cs typeface="Times New Roman"/>
              <a:sym typeface="Times New Roman"/>
            </a:endParaRPr>
          </a:p>
        </p:txBody>
      </p:sp>
      <p:sp>
        <p:nvSpPr>
          <p:cNvPr id="129" name="Google Shape;129;p24"/>
          <p:cNvSpPr txBox="1"/>
          <p:nvPr>
            <p:ph idx="1" type="body"/>
          </p:nvPr>
        </p:nvSpPr>
        <p:spPr>
          <a:xfrm>
            <a:off x="311700" y="1468825"/>
            <a:ext cx="85206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000000"/>
                </a:solidFill>
                <a:highlight>
                  <a:srgbClr val="FFFFFF"/>
                </a:highlight>
                <a:latin typeface="Times New Roman"/>
                <a:ea typeface="Times New Roman"/>
                <a:cs typeface="Times New Roman"/>
                <a:sym typeface="Times New Roman"/>
              </a:rPr>
              <a:t> </a:t>
            </a:r>
            <a:r>
              <a:rPr lang="en" sz="1200">
                <a:solidFill>
                  <a:srgbClr val="000000"/>
                </a:solidFill>
                <a:highlight>
                  <a:srgbClr val="FFFFFF"/>
                </a:highlight>
                <a:latin typeface="Times New Roman"/>
                <a:ea typeface="Times New Roman"/>
                <a:cs typeface="Times New Roman"/>
                <a:sym typeface="Times New Roman"/>
              </a:rPr>
              <a:t>Prior to establishing the need for 1:1 staffing, a thorough assessment of the specific areas for support should be completed using data collection and/or para matrix. </a:t>
            </a:r>
            <a:endParaRPr sz="1200">
              <a:solidFill>
                <a:srgbClr val="000000"/>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 sz="1200">
                <a:solidFill>
                  <a:srgbClr val="000000"/>
                </a:solidFill>
                <a:highlight>
                  <a:srgbClr val="FFFFFF"/>
                </a:highlight>
                <a:latin typeface="Times New Roman"/>
                <a:ea typeface="Times New Roman"/>
                <a:cs typeface="Times New Roman"/>
                <a:sym typeface="Times New Roman"/>
              </a:rPr>
              <a:t>Teams should convene to determine what they anticipate achieving by using 1:1 supports and review if these needs can be met more effectively in other ways to promote student independence (Causton-Theoharis, 2009). </a:t>
            </a:r>
            <a:endParaRPr sz="1200">
              <a:solidFill>
                <a:srgbClr val="000000"/>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 sz="1200">
                <a:solidFill>
                  <a:srgbClr val="000000"/>
                </a:solidFill>
                <a:highlight>
                  <a:srgbClr val="FFFFFF"/>
                </a:highlight>
                <a:latin typeface="Times New Roman"/>
                <a:ea typeface="Times New Roman"/>
                <a:cs typeface="Times New Roman"/>
                <a:sym typeface="Times New Roman"/>
              </a:rPr>
              <a:t>Teams should ensure that behavior support plans and safety plans are in alignment and all </a:t>
            </a:r>
            <a:r>
              <a:rPr lang="en" sz="1200">
                <a:solidFill>
                  <a:srgbClr val="000000"/>
                </a:solidFill>
                <a:highlight>
                  <a:srgbClr val="FFFFFF"/>
                </a:highlight>
                <a:latin typeface="Times New Roman"/>
                <a:ea typeface="Times New Roman"/>
                <a:cs typeface="Times New Roman"/>
                <a:sym typeface="Times New Roman"/>
              </a:rPr>
              <a:t>staff</a:t>
            </a:r>
            <a:r>
              <a:rPr lang="en" sz="1200">
                <a:solidFill>
                  <a:srgbClr val="000000"/>
                </a:solidFill>
                <a:highlight>
                  <a:srgbClr val="FFFFFF"/>
                </a:highlight>
                <a:latin typeface="Times New Roman"/>
                <a:ea typeface="Times New Roman"/>
                <a:cs typeface="Times New Roman"/>
                <a:sym typeface="Times New Roman"/>
              </a:rPr>
              <a:t> are consistently implementing these plans with fidelity along with collecting data on interventions and strategies </a:t>
            </a:r>
            <a:endParaRPr sz="1200">
              <a:solidFill>
                <a:srgbClr val="000000"/>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 sz="1200">
                <a:solidFill>
                  <a:srgbClr val="000000"/>
                </a:solidFill>
                <a:highlight>
                  <a:srgbClr val="FFFFFF"/>
                </a:highlight>
                <a:latin typeface="Times New Roman"/>
                <a:ea typeface="Times New Roman"/>
                <a:cs typeface="Times New Roman"/>
                <a:sym typeface="Times New Roman"/>
              </a:rPr>
              <a:t>Teams should be conducting FBA/BIP when needed for students </a:t>
            </a:r>
            <a:endParaRPr sz="1200">
              <a:solidFill>
                <a:srgbClr val="000000"/>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rPr lang="en" sz="1200">
                <a:solidFill>
                  <a:srgbClr val="000000"/>
                </a:solidFill>
                <a:highlight>
                  <a:srgbClr val="FFFFFF"/>
                </a:highlight>
                <a:latin typeface="Times New Roman"/>
                <a:ea typeface="Times New Roman"/>
                <a:cs typeface="Times New Roman"/>
                <a:sym typeface="Times New Roman"/>
              </a:rPr>
              <a:t>Instructing staff on the principles of applied behavior analysis, such as content included in the training for Registered Behavior Technicians (RBT), can improve upon educators’ utilization of effective prompting and fading strategies (Behavior Analyst Certification Board, 2013).</a:t>
            </a:r>
            <a:endParaRPr sz="12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Data to be Collected:</a:t>
            </a:r>
            <a:endParaRPr>
              <a:latin typeface="Times New Roman"/>
              <a:ea typeface="Times New Roman"/>
              <a:cs typeface="Times New Roman"/>
              <a:sym typeface="Times New Roman"/>
            </a:endParaRPr>
          </a:p>
        </p:txBody>
      </p:sp>
      <p:sp>
        <p:nvSpPr>
          <p:cNvPr id="135" name="Google Shape;135;p2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120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Number of new 1:1 requests and data to support </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Student progress toward self-regulation goals</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Staff confidence in alternatives to 1:1 support (survey)</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Reduction in paraeducator burnout or turnover</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t/>
            </a:r>
            <a:endParaRPr b="1" sz="11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Research:</a:t>
            </a:r>
            <a:endParaRPr>
              <a:latin typeface="Times New Roman"/>
              <a:ea typeface="Times New Roman"/>
              <a:cs typeface="Times New Roman"/>
              <a:sym typeface="Times New Roman"/>
            </a:endParaRPr>
          </a:p>
        </p:txBody>
      </p:sp>
      <p:sp>
        <p:nvSpPr>
          <p:cNvPr id="141" name="Google Shape;141;p26"/>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298450" lvl="0" marL="457200" rtl="0" algn="l">
              <a:spcBef>
                <a:spcPts val="1200"/>
              </a:spcBef>
              <a:spcAft>
                <a:spcPts val="0"/>
              </a:spcAft>
              <a:buClr>
                <a:schemeClr val="dk1"/>
              </a:buClr>
              <a:buSzPts val="1100"/>
              <a:buFont typeface="Times New Roman"/>
              <a:buChar char="●"/>
            </a:pPr>
            <a:r>
              <a:rPr lang="en">
                <a:latin typeface="Times New Roman"/>
                <a:ea typeface="Times New Roman"/>
                <a:cs typeface="Times New Roman"/>
                <a:sym typeface="Times New Roman"/>
              </a:rPr>
              <a:t>IRIS Center modules on independence</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OSEP guidance on LRE</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Peer-reviewed studies on peer-mediated instruction, prompt fading, and independence scaffolding</a:t>
            </a:r>
            <a:endParaRPr>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372500"/>
            <a:ext cx="8520600" cy="733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t/>
            </a:r>
            <a:endParaRPr/>
          </a:p>
          <a:p>
            <a:pPr indent="0" lvl="0" marL="0" rtl="0" algn="l">
              <a:spcBef>
                <a:spcPts val="0"/>
              </a:spcBef>
              <a:spcAft>
                <a:spcPts val="0"/>
              </a:spcAft>
              <a:buNone/>
            </a:pPr>
            <a:r>
              <a:rPr lang="en">
                <a:latin typeface="Times New Roman"/>
                <a:ea typeface="Times New Roman"/>
                <a:cs typeface="Times New Roman"/>
                <a:sym typeface="Times New Roman"/>
              </a:rPr>
              <a:t>Outcome: </a:t>
            </a:r>
            <a:endParaRPr>
              <a:latin typeface="Times New Roman"/>
              <a:ea typeface="Times New Roman"/>
              <a:cs typeface="Times New Roman"/>
              <a:sym typeface="Times New Roman"/>
            </a:endParaRPr>
          </a:p>
        </p:txBody>
      </p:sp>
      <p:sp>
        <p:nvSpPr>
          <p:cNvPr id="147" name="Google Shape;147;p27"/>
          <p:cNvSpPr txBox="1"/>
          <p:nvPr>
            <p:ph idx="1" type="body"/>
          </p:nvPr>
        </p:nvSpPr>
        <p:spPr>
          <a:xfrm>
            <a:off x="311700" y="1468825"/>
            <a:ext cx="3999900" cy="30999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rPr lang="en" sz="7200">
                <a:solidFill>
                  <a:schemeClr val="dk1"/>
                </a:solidFill>
                <a:latin typeface="Times New Roman"/>
                <a:ea typeface="Times New Roman"/>
                <a:cs typeface="Times New Roman"/>
                <a:sym typeface="Times New Roman"/>
              </a:rPr>
              <a:t>Objective 1 - All IEPs requesting 1:1 support will include a measurable fade plan by the end of the school year.</a:t>
            </a:r>
            <a:endParaRPr sz="7200">
              <a:solidFill>
                <a:schemeClr val="dk1"/>
              </a:solidFill>
              <a:latin typeface="Times New Roman"/>
              <a:ea typeface="Times New Roman"/>
              <a:cs typeface="Times New Roman"/>
              <a:sym typeface="Times New Roman"/>
            </a:endParaRPr>
          </a:p>
          <a:p>
            <a:pPr indent="-342900" lvl="0" marL="457200" rtl="0" algn="l">
              <a:spcBef>
                <a:spcPts val="1200"/>
              </a:spcBef>
              <a:spcAft>
                <a:spcPts val="0"/>
              </a:spcAft>
              <a:buClr>
                <a:schemeClr val="dk1"/>
              </a:buClr>
              <a:buSzPct val="100000"/>
              <a:buChar char="●"/>
            </a:pPr>
            <a:r>
              <a:rPr b="1" lang="en" sz="7200">
                <a:solidFill>
                  <a:schemeClr val="dk1"/>
                </a:solidFill>
                <a:latin typeface="Times New Roman"/>
                <a:ea typeface="Times New Roman"/>
                <a:cs typeface="Times New Roman"/>
                <a:sym typeface="Times New Roman"/>
              </a:rPr>
              <a:t>Outcome:</a:t>
            </a:r>
            <a:r>
              <a:rPr lang="en" sz="7200">
                <a:solidFill>
                  <a:schemeClr val="dk1"/>
                </a:solidFill>
                <a:latin typeface="Times New Roman"/>
                <a:ea typeface="Times New Roman"/>
                <a:cs typeface="Times New Roman"/>
                <a:sym typeface="Times New Roman"/>
              </a:rPr>
              <a:t> IEP teams will shift focus from static supports to data-driven support.</a:t>
            </a:r>
            <a:endParaRPr sz="7200">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ct val="100000"/>
              <a:buChar char="●"/>
            </a:pPr>
            <a:r>
              <a:rPr b="1" lang="en" sz="7200">
                <a:solidFill>
                  <a:schemeClr val="dk1"/>
                </a:solidFill>
                <a:latin typeface="Times New Roman"/>
                <a:ea typeface="Times New Roman"/>
                <a:cs typeface="Times New Roman"/>
                <a:sym typeface="Times New Roman"/>
              </a:rPr>
              <a:t>Measurement:</a:t>
            </a:r>
            <a:r>
              <a:rPr lang="en" sz="7200">
                <a:solidFill>
                  <a:schemeClr val="dk1"/>
                </a:solidFill>
                <a:latin typeface="Times New Roman"/>
                <a:ea typeface="Times New Roman"/>
                <a:cs typeface="Times New Roman"/>
                <a:sym typeface="Times New Roman"/>
              </a:rPr>
              <a:t> Audit of IEPs for presence of fade plans; goal reviews every 8–10 weeks.</a:t>
            </a:r>
            <a:endParaRPr sz="72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7200">
              <a:solidFill>
                <a:schemeClr val="dk1"/>
              </a:solidFill>
              <a:latin typeface="Times New Roman"/>
              <a:ea typeface="Times New Roman"/>
              <a:cs typeface="Times New Roman"/>
              <a:sym typeface="Times New Roman"/>
            </a:endParaRPr>
          </a:p>
          <a:p>
            <a:pPr indent="0" lvl="0" marL="457200" rtl="0" algn="l">
              <a:spcBef>
                <a:spcPts val="1200"/>
              </a:spcBef>
              <a:spcAft>
                <a:spcPts val="0"/>
              </a:spcAft>
              <a:buNone/>
            </a:pPr>
            <a:r>
              <a:rPr lang="en" sz="7350">
                <a:solidFill>
                  <a:schemeClr val="dk1"/>
                </a:solidFill>
              </a:rPr>
              <a:t> </a:t>
            </a:r>
            <a:endParaRPr sz="7350">
              <a:solidFill>
                <a:schemeClr val="dk1"/>
              </a:solidFill>
            </a:endParaRPr>
          </a:p>
          <a:p>
            <a:pPr indent="0" lvl="0" marL="457200" rtl="0" algn="l">
              <a:spcBef>
                <a:spcPts val="1200"/>
              </a:spcBef>
              <a:spcAft>
                <a:spcPts val="0"/>
              </a:spcAft>
              <a:buNone/>
            </a:pPr>
            <a:r>
              <a:t/>
            </a:r>
            <a:endParaRPr sz="7350">
              <a:solidFill>
                <a:schemeClr val="dk1"/>
              </a:solidFill>
            </a:endParaRPr>
          </a:p>
          <a:p>
            <a:pPr indent="0" lvl="0" marL="0" rtl="0" algn="l">
              <a:spcBef>
                <a:spcPts val="1200"/>
              </a:spcBef>
              <a:spcAft>
                <a:spcPts val="0"/>
              </a:spcAft>
              <a:buNone/>
            </a:pPr>
            <a:r>
              <a:t/>
            </a:r>
            <a:endParaRPr sz="1100">
              <a:solidFill>
                <a:schemeClr val="dk1"/>
              </a:solidFill>
            </a:endParaRPr>
          </a:p>
          <a:p>
            <a:pPr indent="0" lvl="0" marL="0" rtl="0" algn="l">
              <a:spcBef>
                <a:spcPts val="1200"/>
              </a:spcBef>
              <a:spcAft>
                <a:spcPts val="0"/>
              </a:spcAft>
              <a:buNone/>
            </a:pPr>
            <a:r>
              <a:t/>
            </a:r>
            <a:endParaRPr sz="1100">
              <a:solidFill>
                <a:schemeClr val="dk1"/>
              </a:solidFill>
            </a:endParaRPr>
          </a:p>
          <a:p>
            <a:pPr indent="0" lvl="0" marL="0" rtl="0" algn="l">
              <a:spcBef>
                <a:spcPts val="1200"/>
              </a:spcBef>
              <a:spcAft>
                <a:spcPts val="1200"/>
              </a:spcAft>
              <a:buNone/>
            </a:pPr>
            <a:r>
              <a:t/>
            </a:r>
            <a:endParaRPr/>
          </a:p>
        </p:txBody>
      </p:sp>
      <p:sp>
        <p:nvSpPr>
          <p:cNvPr id="148" name="Google Shape;148;p27"/>
          <p:cNvSpPr txBox="1"/>
          <p:nvPr>
            <p:ph idx="2" type="body"/>
          </p:nvPr>
        </p:nvSpPr>
        <p:spPr>
          <a:xfrm>
            <a:off x="4832400" y="1468825"/>
            <a:ext cx="3999900" cy="30999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SzPts val="275"/>
              <a:buNone/>
            </a:pPr>
            <a:r>
              <a:rPr lang="en" sz="1800">
                <a:solidFill>
                  <a:schemeClr val="dk1"/>
                </a:solidFill>
                <a:latin typeface="Times New Roman"/>
                <a:ea typeface="Times New Roman"/>
                <a:cs typeface="Times New Roman"/>
                <a:sym typeface="Times New Roman"/>
              </a:rPr>
              <a:t>Objective 2 - Increase staff knowledge and confidence in using alternatives to 1:1 support.</a:t>
            </a:r>
            <a:endParaRPr sz="1800">
              <a:solidFill>
                <a:schemeClr val="dk1"/>
              </a:solidFill>
              <a:latin typeface="Times New Roman"/>
              <a:ea typeface="Times New Roman"/>
              <a:cs typeface="Times New Roman"/>
              <a:sym typeface="Times New Roman"/>
            </a:endParaRPr>
          </a:p>
          <a:p>
            <a:pPr indent="-342900" lvl="0" marL="457200" rtl="0" algn="l">
              <a:spcBef>
                <a:spcPts val="1200"/>
              </a:spcBef>
              <a:spcAft>
                <a:spcPts val="0"/>
              </a:spcAft>
              <a:buClr>
                <a:schemeClr val="dk1"/>
              </a:buClr>
              <a:buSzPts val="1800"/>
              <a:buChar char="●"/>
            </a:pPr>
            <a:r>
              <a:rPr b="1" lang="en" sz="1800">
                <a:solidFill>
                  <a:schemeClr val="dk1"/>
                </a:solidFill>
                <a:latin typeface="Times New Roman"/>
                <a:ea typeface="Times New Roman"/>
                <a:cs typeface="Times New Roman"/>
                <a:sym typeface="Times New Roman"/>
              </a:rPr>
              <a:t>Outcome:</a:t>
            </a:r>
            <a:r>
              <a:rPr lang="en" sz="1800">
                <a:solidFill>
                  <a:schemeClr val="dk1"/>
                </a:solidFill>
                <a:latin typeface="Times New Roman"/>
                <a:ea typeface="Times New Roman"/>
                <a:cs typeface="Times New Roman"/>
                <a:sym typeface="Times New Roman"/>
              </a:rPr>
              <a:t> Teachers and paraeducators demonstrate greater use of independence-promoting strategies.</a:t>
            </a:r>
            <a:endParaRPr sz="1800">
              <a:solidFill>
                <a:schemeClr val="dk1"/>
              </a:solidFill>
              <a:latin typeface="Times New Roman"/>
              <a:ea typeface="Times New Roman"/>
              <a:cs typeface="Times New Roman"/>
              <a:sym typeface="Times New Roman"/>
            </a:endParaRPr>
          </a:p>
          <a:p>
            <a:pPr indent="-364331" lvl="0" marL="457200" rtl="0" algn="l">
              <a:spcBef>
                <a:spcPts val="0"/>
              </a:spcBef>
              <a:spcAft>
                <a:spcPts val="0"/>
              </a:spcAft>
              <a:buClr>
                <a:schemeClr val="dk1"/>
              </a:buClr>
              <a:buSzPts val="2138"/>
              <a:buChar char="●"/>
            </a:pPr>
            <a:r>
              <a:rPr b="1" lang="en" sz="1800">
                <a:solidFill>
                  <a:schemeClr val="dk1"/>
                </a:solidFill>
                <a:latin typeface="Times New Roman"/>
                <a:ea typeface="Times New Roman"/>
                <a:cs typeface="Times New Roman"/>
                <a:sym typeface="Times New Roman"/>
              </a:rPr>
              <a:t>Measurement:</a:t>
            </a:r>
            <a:r>
              <a:rPr lang="en" sz="1800">
                <a:solidFill>
                  <a:schemeClr val="dk1"/>
                </a:solidFill>
                <a:latin typeface="Times New Roman"/>
                <a:ea typeface="Times New Roman"/>
                <a:cs typeface="Times New Roman"/>
                <a:sym typeface="Times New Roman"/>
              </a:rPr>
              <a:t> Pre/post PD surveys; fidelity checklists from classroom observations.</a:t>
            </a:r>
            <a:endParaRPr sz="1800">
              <a:solidFill>
                <a:schemeClr val="dk1"/>
              </a:solidFill>
              <a:latin typeface="Times New Roman"/>
              <a:ea typeface="Times New Roman"/>
              <a:cs typeface="Times New Roman"/>
              <a:sym typeface="Times New Roman"/>
            </a:endParaRPr>
          </a:p>
          <a:p>
            <a:pPr indent="0" lvl="0" marL="0" rtl="0" algn="l">
              <a:spcBef>
                <a:spcPts val="1200"/>
              </a:spcBef>
              <a:spcAft>
                <a:spcPts val="1200"/>
              </a:spcAft>
              <a:buSzPts val="275"/>
              <a:buNone/>
            </a:pPr>
            <a:r>
              <a:t/>
            </a:r>
            <a:endParaRPr sz="350">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Outcome:</a:t>
            </a:r>
            <a:endParaRPr>
              <a:latin typeface="Times New Roman"/>
              <a:ea typeface="Times New Roman"/>
              <a:cs typeface="Times New Roman"/>
              <a:sym typeface="Times New Roman"/>
            </a:endParaRPr>
          </a:p>
        </p:txBody>
      </p:sp>
      <p:sp>
        <p:nvSpPr>
          <p:cNvPr id="154" name="Google Shape;154;p28"/>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latin typeface="Times New Roman"/>
                <a:ea typeface="Times New Roman"/>
                <a:cs typeface="Times New Roman"/>
                <a:sym typeface="Times New Roman"/>
              </a:rPr>
              <a:t>Objective 3 - Decrease the percentage of 1:1 assignments by 25% by the end of the school year.</a:t>
            </a:r>
            <a:endParaRPr>
              <a:solidFill>
                <a:schemeClr val="dk1"/>
              </a:solidFill>
              <a:latin typeface="Times New Roman"/>
              <a:ea typeface="Times New Roman"/>
              <a:cs typeface="Times New Roman"/>
              <a:sym typeface="Times New Roman"/>
            </a:endParaRPr>
          </a:p>
          <a:p>
            <a:pPr indent="-342900" lvl="0" marL="457200" rtl="0" algn="l">
              <a:spcBef>
                <a:spcPts val="120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Outcome: More students remain in general education settings with tiered supports.</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a:solidFill>
                  <a:schemeClr val="dk1"/>
                </a:solidFill>
                <a:latin typeface="Times New Roman"/>
                <a:ea typeface="Times New Roman"/>
                <a:cs typeface="Times New Roman"/>
                <a:sym typeface="Times New Roman"/>
              </a:rPr>
              <a:t>Measurement: Tracking of new 1:1 assignments and outcome rationales an</a:t>
            </a:r>
            <a:r>
              <a:rPr lang="en">
                <a:latin typeface="Times New Roman"/>
                <a:ea typeface="Times New Roman"/>
                <a:cs typeface="Times New Roman"/>
                <a:sym typeface="Times New Roman"/>
              </a:rPr>
              <a:t>d data.</a:t>
            </a:r>
            <a:endParaRPr>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Timeline:</a:t>
            </a:r>
            <a:endParaRPr>
              <a:latin typeface="Times New Roman"/>
              <a:ea typeface="Times New Roman"/>
              <a:cs typeface="Times New Roman"/>
              <a:sym typeface="Times New Roman"/>
            </a:endParaRPr>
          </a:p>
        </p:txBody>
      </p:sp>
      <p:sp>
        <p:nvSpPr>
          <p:cNvPr id="160" name="Google Shape;160;p29"/>
          <p:cNvSpPr txBox="1"/>
          <p:nvPr>
            <p:ph idx="1" type="body"/>
          </p:nvPr>
        </p:nvSpPr>
        <p:spPr>
          <a:xfrm>
            <a:off x="311700" y="1468825"/>
            <a:ext cx="8520600" cy="30999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935"/>
              <a:buNone/>
            </a:pPr>
            <a:r>
              <a:rPr b="1" lang="en" sz="1235">
                <a:solidFill>
                  <a:schemeClr val="dk1"/>
                </a:solidFill>
                <a:latin typeface="Times New Roman"/>
                <a:ea typeface="Times New Roman"/>
                <a:cs typeface="Times New Roman"/>
                <a:sym typeface="Times New Roman"/>
              </a:rPr>
              <a:t>Phase 1: Preparation (August-October)</a:t>
            </a:r>
            <a:endParaRPr b="1" sz="1235">
              <a:solidFill>
                <a:schemeClr val="dk1"/>
              </a:solidFill>
              <a:latin typeface="Times New Roman"/>
              <a:ea typeface="Times New Roman"/>
              <a:cs typeface="Times New Roman"/>
              <a:sym typeface="Times New Roman"/>
            </a:endParaRPr>
          </a:p>
          <a:p>
            <a:pPr indent="-307022" lvl="0" marL="457200" rtl="0" algn="l">
              <a:lnSpc>
                <a:spcPct val="95000"/>
              </a:lnSpc>
              <a:spcBef>
                <a:spcPts val="120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Collect baseline data</a:t>
            </a:r>
            <a:endParaRPr sz="1235">
              <a:solidFill>
                <a:schemeClr val="dk1"/>
              </a:solidFill>
              <a:latin typeface="Times New Roman"/>
              <a:ea typeface="Times New Roman"/>
              <a:cs typeface="Times New Roman"/>
              <a:sym typeface="Times New Roman"/>
            </a:endParaRPr>
          </a:p>
          <a:p>
            <a:pPr indent="-307022" lvl="0" marL="457200" rtl="0" algn="l">
              <a:lnSpc>
                <a:spcPct val="95000"/>
              </a:lnSpc>
              <a:spcBef>
                <a:spcPts val="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Finalize fade plan templates and PD content</a:t>
            </a:r>
            <a:endParaRPr sz="1235">
              <a:solidFill>
                <a:schemeClr val="dk1"/>
              </a:solidFill>
              <a:latin typeface="Times New Roman"/>
              <a:ea typeface="Times New Roman"/>
              <a:cs typeface="Times New Roman"/>
              <a:sym typeface="Times New Roman"/>
            </a:endParaRPr>
          </a:p>
          <a:p>
            <a:pPr indent="-307022" lvl="0" marL="457200" rtl="0" algn="l">
              <a:lnSpc>
                <a:spcPct val="95000"/>
              </a:lnSpc>
              <a:spcBef>
                <a:spcPts val="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Meet with building leaders</a:t>
            </a:r>
            <a:endParaRPr sz="1235">
              <a:solidFill>
                <a:schemeClr val="dk1"/>
              </a:solidFill>
              <a:latin typeface="Times New Roman"/>
              <a:ea typeface="Times New Roman"/>
              <a:cs typeface="Times New Roman"/>
              <a:sym typeface="Times New Roman"/>
            </a:endParaRPr>
          </a:p>
          <a:p>
            <a:pPr indent="0" lvl="0" marL="0" rtl="0" algn="l">
              <a:lnSpc>
                <a:spcPct val="95000"/>
              </a:lnSpc>
              <a:spcBef>
                <a:spcPts val="1200"/>
              </a:spcBef>
              <a:spcAft>
                <a:spcPts val="0"/>
              </a:spcAft>
              <a:buClr>
                <a:schemeClr val="dk1"/>
              </a:buClr>
              <a:buSzPts val="935"/>
              <a:buFont typeface="Arial"/>
              <a:buNone/>
            </a:pPr>
            <a:r>
              <a:rPr b="1" lang="en" sz="1235">
                <a:solidFill>
                  <a:schemeClr val="dk1"/>
                </a:solidFill>
                <a:latin typeface="Times New Roman"/>
                <a:ea typeface="Times New Roman"/>
                <a:cs typeface="Times New Roman"/>
                <a:sym typeface="Times New Roman"/>
              </a:rPr>
              <a:t>Phase 2: Implementation (November–March)</a:t>
            </a:r>
            <a:endParaRPr b="1" sz="1235">
              <a:solidFill>
                <a:schemeClr val="dk1"/>
              </a:solidFill>
              <a:latin typeface="Times New Roman"/>
              <a:ea typeface="Times New Roman"/>
              <a:cs typeface="Times New Roman"/>
              <a:sym typeface="Times New Roman"/>
            </a:endParaRPr>
          </a:p>
          <a:p>
            <a:pPr indent="-307022" lvl="0" marL="457200" rtl="0" algn="l">
              <a:lnSpc>
                <a:spcPct val="95000"/>
              </a:lnSpc>
              <a:spcBef>
                <a:spcPts val="120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Deliver PD to IEP teams and paraeducators</a:t>
            </a:r>
            <a:endParaRPr sz="1235">
              <a:solidFill>
                <a:schemeClr val="dk1"/>
              </a:solidFill>
              <a:latin typeface="Times New Roman"/>
              <a:ea typeface="Times New Roman"/>
              <a:cs typeface="Times New Roman"/>
              <a:sym typeface="Times New Roman"/>
            </a:endParaRPr>
          </a:p>
          <a:p>
            <a:pPr indent="-307022" lvl="0" marL="457200" rtl="0" algn="l">
              <a:lnSpc>
                <a:spcPct val="95000"/>
              </a:lnSpc>
              <a:spcBef>
                <a:spcPts val="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Begin use of fade plans</a:t>
            </a:r>
            <a:endParaRPr sz="1235">
              <a:solidFill>
                <a:schemeClr val="dk1"/>
              </a:solidFill>
              <a:latin typeface="Times New Roman"/>
              <a:ea typeface="Times New Roman"/>
              <a:cs typeface="Times New Roman"/>
              <a:sym typeface="Times New Roman"/>
            </a:endParaRPr>
          </a:p>
          <a:p>
            <a:pPr indent="-307022" lvl="0" marL="457200" rtl="0" algn="l">
              <a:lnSpc>
                <a:spcPct val="95000"/>
              </a:lnSpc>
              <a:spcBef>
                <a:spcPts val="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Conduct classroom observations and coaching</a:t>
            </a:r>
            <a:endParaRPr sz="1235">
              <a:solidFill>
                <a:schemeClr val="dk1"/>
              </a:solidFill>
              <a:latin typeface="Times New Roman"/>
              <a:ea typeface="Times New Roman"/>
              <a:cs typeface="Times New Roman"/>
              <a:sym typeface="Times New Roman"/>
            </a:endParaRPr>
          </a:p>
          <a:p>
            <a:pPr indent="0" lvl="0" marL="0" rtl="0" algn="l">
              <a:lnSpc>
                <a:spcPct val="95000"/>
              </a:lnSpc>
              <a:spcBef>
                <a:spcPts val="1200"/>
              </a:spcBef>
              <a:spcAft>
                <a:spcPts val="0"/>
              </a:spcAft>
              <a:buClr>
                <a:schemeClr val="dk1"/>
              </a:buClr>
              <a:buSzPts val="935"/>
              <a:buFont typeface="Arial"/>
              <a:buNone/>
            </a:pPr>
            <a:r>
              <a:rPr b="1" lang="en" sz="1235">
                <a:solidFill>
                  <a:schemeClr val="dk1"/>
                </a:solidFill>
                <a:latin typeface="Times New Roman"/>
                <a:ea typeface="Times New Roman"/>
                <a:cs typeface="Times New Roman"/>
                <a:sym typeface="Times New Roman"/>
              </a:rPr>
              <a:t>Phase 3: Evaluation (April–June)</a:t>
            </a:r>
            <a:endParaRPr b="1" sz="1235">
              <a:solidFill>
                <a:schemeClr val="dk1"/>
              </a:solidFill>
              <a:latin typeface="Times New Roman"/>
              <a:ea typeface="Times New Roman"/>
              <a:cs typeface="Times New Roman"/>
              <a:sym typeface="Times New Roman"/>
            </a:endParaRPr>
          </a:p>
          <a:p>
            <a:pPr indent="-307022" lvl="0" marL="457200" rtl="0" algn="l">
              <a:lnSpc>
                <a:spcPct val="95000"/>
              </a:lnSpc>
              <a:spcBef>
                <a:spcPts val="120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Audit IEPs and student progress data</a:t>
            </a:r>
            <a:endParaRPr sz="1235">
              <a:solidFill>
                <a:schemeClr val="dk1"/>
              </a:solidFill>
              <a:latin typeface="Times New Roman"/>
              <a:ea typeface="Times New Roman"/>
              <a:cs typeface="Times New Roman"/>
              <a:sym typeface="Times New Roman"/>
            </a:endParaRPr>
          </a:p>
          <a:p>
            <a:pPr indent="-307022" lvl="0" marL="457200" rtl="0" algn="l">
              <a:lnSpc>
                <a:spcPct val="95000"/>
              </a:lnSpc>
              <a:spcBef>
                <a:spcPts val="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Staff feedback survey</a:t>
            </a:r>
            <a:endParaRPr sz="1235">
              <a:solidFill>
                <a:schemeClr val="dk1"/>
              </a:solidFill>
              <a:latin typeface="Times New Roman"/>
              <a:ea typeface="Times New Roman"/>
              <a:cs typeface="Times New Roman"/>
              <a:sym typeface="Times New Roman"/>
            </a:endParaRPr>
          </a:p>
          <a:p>
            <a:pPr indent="-307022" lvl="0" marL="457200" rtl="0" algn="l">
              <a:lnSpc>
                <a:spcPct val="95000"/>
              </a:lnSpc>
              <a:spcBef>
                <a:spcPts val="0"/>
              </a:spcBef>
              <a:spcAft>
                <a:spcPts val="0"/>
              </a:spcAft>
              <a:buClr>
                <a:schemeClr val="dk1"/>
              </a:buClr>
              <a:buSzPts val="1235"/>
              <a:buFont typeface="Times New Roman"/>
              <a:buChar char="●"/>
            </a:pPr>
            <a:r>
              <a:rPr lang="en" sz="1235">
                <a:solidFill>
                  <a:schemeClr val="dk1"/>
                </a:solidFill>
                <a:latin typeface="Times New Roman"/>
                <a:ea typeface="Times New Roman"/>
                <a:cs typeface="Times New Roman"/>
                <a:sym typeface="Times New Roman"/>
              </a:rPr>
              <a:t>Final report to district leadership with recommendations</a:t>
            </a:r>
            <a:endParaRPr sz="1235">
              <a:solidFill>
                <a:schemeClr val="dk1"/>
              </a:solidFill>
              <a:latin typeface="Times New Roman"/>
              <a:ea typeface="Times New Roman"/>
              <a:cs typeface="Times New Roman"/>
              <a:sym typeface="Times New Roman"/>
            </a:endParaRPr>
          </a:p>
          <a:p>
            <a:pPr indent="0" lvl="0" marL="0" rtl="0" algn="l">
              <a:lnSpc>
                <a:spcPct val="95000"/>
              </a:lnSpc>
              <a:spcBef>
                <a:spcPts val="1200"/>
              </a:spcBef>
              <a:spcAft>
                <a:spcPts val="1200"/>
              </a:spcAft>
              <a:buSzPts val="935"/>
              <a:buNone/>
            </a:pPr>
            <a:r>
              <a:t/>
            </a:r>
            <a:endParaRPr sz="153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Criteria for Success:</a:t>
            </a:r>
            <a:endParaRPr>
              <a:latin typeface="Times New Roman"/>
              <a:ea typeface="Times New Roman"/>
              <a:cs typeface="Times New Roman"/>
              <a:sym typeface="Times New Roman"/>
            </a:endParaRPr>
          </a:p>
        </p:txBody>
      </p:sp>
      <p:sp>
        <p:nvSpPr>
          <p:cNvPr id="166" name="Google Shape;166;p30"/>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298450" lvl="0" marL="457200" rtl="0" algn="l">
              <a:spcBef>
                <a:spcPts val="1200"/>
              </a:spcBef>
              <a:spcAft>
                <a:spcPts val="0"/>
              </a:spcAft>
              <a:buClr>
                <a:schemeClr val="dk1"/>
              </a:buClr>
              <a:buSzPts val="1100"/>
              <a:buFont typeface="Times New Roman"/>
              <a:buChar char="●"/>
            </a:pPr>
            <a:r>
              <a:rPr lang="en">
                <a:latin typeface="Times New Roman"/>
                <a:ea typeface="Times New Roman"/>
                <a:cs typeface="Times New Roman"/>
                <a:sym typeface="Times New Roman"/>
              </a:rPr>
              <a:t>All new 1:1 assignments include a documented fade plan</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Staff can name at least 3 alternatives to 1:1 support</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Reduction in unnecessary 1:1 adult support across the school day</a:t>
            </a:r>
            <a:endParaRPr>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Times New Roman"/>
              <a:buChar char="●"/>
            </a:pPr>
            <a:r>
              <a:rPr lang="en">
                <a:latin typeface="Times New Roman"/>
                <a:ea typeface="Times New Roman"/>
                <a:cs typeface="Times New Roman"/>
                <a:sym typeface="Times New Roman"/>
              </a:rPr>
              <a:t>Observable increase in student independence</a:t>
            </a:r>
            <a:endParaRPr>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1"/>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Alternative Strategies to Consider:</a:t>
            </a:r>
            <a:endParaRPr>
              <a:latin typeface="Times New Roman"/>
              <a:ea typeface="Times New Roman"/>
              <a:cs typeface="Times New Roman"/>
              <a:sym typeface="Times New Roman"/>
            </a:endParaRPr>
          </a:p>
        </p:txBody>
      </p:sp>
      <p:sp>
        <p:nvSpPr>
          <p:cNvPr id="172" name="Google Shape;172;p31"/>
          <p:cNvSpPr txBox="1"/>
          <p:nvPr>
            <p:ph idx="1" type="body"/>
          </p:nvPr>
        </p:nvSpPr>
        <p:spPr>
          <a:xfrm>
            <a:off x="216800" y="1402400"/>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solidFill>
                  <a:srgbClr val="000000"/>
                </a:solidFill>
                <a:highlight>
                  <a:srgbClr val="FFFFFF"/>
                </a:highlight>
                <a:latin typeface="Times New Roman"/>
                <a:ea typeface="Times New Roman"/>
                <a:cs typeface="Times New Roman"/>
                <a:sym typeface="Times New Roman"/>
              </a:rPr>
              <a:t>S</a:t>
            </a:r>
            <a:r>
              <a:rPr lang="en" sz="1400">
                <a:solidFill>
                  <a:srgbClr val="000000"/>
                </a:solidFill>
                <a:highlight>
                  <a:srgbClr val="FFFFFF"/>
                </a:highlight>
                <a:latin typeface="Times New Roman"/>
                <a:ea typeface="Times New Roman"/>
                <a:cs typeface="Times New Roman"/>
                <a:sym typeface="Times New Roman"/>
              </a:rPr>
              <a:t>tudents may benefit from using communication devices, technology, additional visual cues, peer modeling, and environmental adaptations. </a:t>
            </a:r>
            <a:endParaRPr sz="1400">
              <a:solidFill>
                <a:srgbClr val="000000"/>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 sz="1400">
                <a:solidFill>
                  <a:srgbClr val="000000"/>
                </a:solidFill>
                <a:highlight>
                  <a:srgbClr val="FFFFFF"/>
                </a:highlight>
                <a:latin typeface="Times New Roman"/>
                <a:ea typeface="Times New Roman"/>
                <a:cs typeface="Times New Roman"/>
                <a:sym typeface="Times New Roman"/>
              </a:rPr>
              <a:t>Additionally, providing teachers and paraprofessionals with more advanced training can encourage the use of alternative and creative ways to assist the student (Stockall, 2014; Giangreco, Edelman, Luiselli, &amp; MacFarland, 1997)</a:t>
            </a:r>
            <a:endParaRPr sz="1400">
              <a:solidFill>
                <a:srgbClr val="000000"/>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 sz="1400">
                <a:latin typeface="Times New Roman"/>
                <a:ea typeface="Times New Roman"/>
                <a:cs typeface="Times New Roman"/>
                <a:sym typeface="Times New Roman"/>
              </a:rPr>
              <a:t>Practical ways to increase independence by fading prompts </a:t>
            </a:r>
            <a:endParaRPr sz="1400">
              <a:latin typeface="Times New Roman"/>
              <a:ea typeface="Times New Roman"/>
              <a:cs typeface="Times New Roman"/>
              <a:sym typeface="Times New Roman"/>
            </a:endParaRPr>
          </a:p>
          <a:p>
            <a:pPr indent="0" lvl="0" marL="0" rtl="0" algn="l">
              <a:spcBef>
                <a:spcPts val="1200"/>
              </a:spcBef>
              <a:spcAft>
                <a:spcPts val="1200"/>
              </a:spcAft>
              <a:buNone/>
            </a:pPr>
            <a:r>
              <a:rPr lang="en" sz="1400">
                <a:latin typeface="Times New Roman"/>
                <a:ea typeface="Times New Roman"/>
                <a:cs typeface="Times New Roman"/>
                <a:sym typeface="Times New Roman"/>
              </a:rPr>
              <a:t>• Fade proximity • Fade prompts • Visual supports • Waiting • Focus on teacher • Focus on peers</a:t>
            </a:r>
            <a:endParaRPr sz="1400">
              <a:solidFill>
                <a:srgbClr val="000000"/>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2"/>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Measurement of Growth:</a:t>
            </a:r>
            <a:endParaRPr>
              <a:latin typeface="Times New Roman"/>
              <a:ea typeface="Times New Roman"/>
              <a:cs typeface="Times New Roman"/>
              <a:sym typeface="Times New Roman"/>
            </a:endParaRPr>
          </a:p>
        </p:txBody>
      </p:sp>
      <p:sp>
        <p:nvSpPr>
          <p:cNvPr id="178" name="Google Shape;178;p32"/>
          <p:cNvSpPr txBox="1"/>
          <p:nvPr>
            <p:ph idx="1" type="body"/>
          </p:nvPr>
        </p:nvSpPr>
        <p:spPr>
          <a:xfrm>
            <a:off x="311700" y="1468825"/>
            <a:ext cx="8520600" cy="30999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en" sz="1400">
                <a:solidFill>
                  <a:schemeClr val="dk1"/>
                </a:solidFill>
                <a:latin typeface="Times New Roman"/>
                <a:ea typeface="Times New Roman"/>
                <a:cs typeface="Times New Roman"/>
                <a:sym typeface="Times New Roman"/>
              </a:rPr>
              <a:t>Reflective Feedback:</a:t>
            </a:r>
            <a:r>
              <a:rPr lang="en" sz="1400">
                <a:solidFill>
                  <a:schemeClr val="dk1"/>
                </a:solidFill>
                <a:latin typeface="Times New Roman"/>
                <a:ea typeface="Times New Roman"/>
                <a:cs typeface="Times New Roman"/>
                <a:sym typeface="Times New Roman"/>
              </a:rPr>
              <a:t> Staff will engage in feedback cycles through surveys. Reflections will inform coaching priorities and possible adaptations to the system in Year 2.</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b="1" lang="en" sz="1400">
                <a:solidFill>
                  <a:schemeClr val="dk1"/>
                </a:solidFill>
                <a:latin typeface="Times New Roman"/>
                <a:ea typeface="Times New Roman"/>
                <a:cs typeface="Times New Roman"/>
                <a:sym typeface="Times New Roman"/>
              </a:rPr>
              <a:t>Outcome of the Proposal:</a:t>
            </a:r>
            <a:r>
              <a:rPr lang="en" sz="1400">
                <a:solidFill>
                  <a:schemeClr val="dk1"/>
                </a:solidFill>
                <a:latin typeface="Times New Roman"/>
                <a:ea typeface="Times New Roman"/>
                <a:cs typeface="Times New Roman"/>
                <a:sym typeface="Times New Roman"/>
              </a:rPr>
              <a:t> Improved alignment with LRE, reduced dependency culture, enhanced adult capacity, and increased student autonomy. Builds a foundation for long-term instructional improvement.</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b="1" lang="en" sz="1400">
                <a:solidFill>
                  <a:schemeClr val="dk1"/>
                </a:solidFill>
                <a:latin typeface="Times New Roman"/>
                <a:ea typeface="Times New Roman"/>
                <a:cs typeface="Times New Roman"/>
                <a:sym typeface="Times New Roman"/>
              </a:rPr>
              <a:t>Evidence-Based:</a:t>
            </a:r>
            <a:r>
              <a:rPr lang="en" sz="1400">
                <a:solidFill>
                  <a:schemeClr val="dk1"/>
                </a:solidFill>
                <a:latin typeface="Times New Roman"/>
                <a:ea typeface="Times New Roman"/>
                <a:cs typeface="Times New Roman"/>
                <a:sym typeface="Times New Roman"/>
              </a:rPr>
              <a:t> Draws from national research (OSEP, IRIS, peer-reviewed journals) and aligns with IDEA’s intent to support students in the least restrictive environment with supplementary aids and supports.</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b="1" lang="en" sz="1400">
                <a:solidFill>
                  <a:schemeClr val="dk1"/>
                </a:solidFill>
                <a:latin typeface="Times New Roman"/>
                <a:ea typeface="Times New Roman"/>
                <a:cs typeface="Times New Roman"/>
                <a:sym typeface="Times New Roman"/>
              </a:rPr>
              <a:t>Measuring Success:</a:t>
            </a:r>
            <a:r>
              <a:rPr lang="en" sz="1400">
                <a:solidFill>
                  <a:schemeClr val="dk1"/>
                </a:solidFill>
                <a:latin typeface="Times New Roman"/>
                <a:ea typeface="Times New Roman"/>
                <a:cs typeface="Times New Roman"/>
                <a:sym typeface="Times New Roman"/>
              </a:rPr>
              <a:t> Annual comparison of IEP data, student behavioral progress, and staff feedback will guide the continuation or adjustment of the practice for future years.</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3"/>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Times New Roman"/>
                <a:ea typeface="Times New Roman"/>
                <a:cs typeface="Times New Roman"/>
                <a:sym typeface="Times New Roman"/>
              </a:rPr>
              <a:t>References:</a:t>
            </a:r>
            <a:endParaRPr>
              <a:latin typeface="Times New Roman"/>
              <a:ea typeface="Times New Roman"/>
              <a:cs typeface="Times New Roman"/>
              <a:sym typeface="Times New Roman"/>
            </a:endParaRPr>
          </a:p>
        </p:txBody>
      </p:sp>
      <p:sp>
        <p:nvSpPr>
          <p:cNvPr id="184" name="Google Shape;184;p33"/>
          <p:cNvSpPr txBox="1"/>
          <p:nvPr>
            <p:ph idx="1" type="body"/>
          </p:nvPr>
        </p:nvSpPr>
        <p:spPr>
          <a:xfrm>
            <a:off x="311700" y="1468825"/>
            <a:ext cx="8520600" cy="36273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4800">
                <a:latin typeface="Times New Roman"/>
                <a:ea typeface="Times New Roman"/>
                <a:cs typeface="Times New Roman"/>
                <a:sym typeface="Times New Roman"/>
              </a:rPr>
              <a:t>Giangreco, Michael. (2010). One-to-One Paraprofessionals for Students With Disabilities in Inclusive Classrooms: Is Conventional Wisdom Wrong?. Intellectual and developmental disabilities. 48. 1-13. 10.1352/1934-9556-48.1.1. </a:t>
            </a:r>
            <a:endParaRPr sz="4800">
              <a:latin typeface="Times New Roman"/>
              <a:ea typeface="Times New Roman"/>
              <a:cs typeface="Times New Roman"/>
              <a:sym typeface="Times New Roman"/>
            </a:endParaRPr>
          </a:p>
          <a:p>
            <a:pPr indent="0" lvl="0" marL="0" rtl="0" algn="l">
              <a:spcBef>
                <a:spcPts val="1200"/>
              </a:spcBef>
              <a:spcAft>
                <a:spcPts val="0"/>
              </a:spcAft>
              <a:buNone/>
            </a:pPr>
            <a:r>
              <a:rPr lang="en" sz="4800" u="sng">
                <a:solidFill>
                  <a:schemeClr val="hlink"/>
                </a:solidFill>
                <a:latin typeface="Times New Roman"/>
                <a:ea typeface="Times New Roman"/>
                <a:cs typeface="Times New Roman"/>
                <a:sym typeface="Times New Roman"/>
                <a:hlinkClick r:id="rId3"/>
              </a:rPr>
              <a:t>https://autismspectrumnews.org/promoting-student-independence-and-successful-inclusion-through-systematic-use-and-fading-of-supports/</a:t>
            </a:r>
            <a:endParaRPr sz="4800">
              <a:latin typeface="Times New Roman"/>
              <a:ea typeface="Times New Roman"/>
              <a:cs typeface="Times New Roman"/>
              <a:sym typeface="Times New Roman"/>
            </a:endParaRPr>
          </a:p>
          <a:p>
            <a:pPr indent="0" lvl="0" marL="0" rtl="0" algn="l">
              <a:spcBef>
                <a:spcPts val="1200"/>
              </a:spcBef>
              <a:spcAft>
                <a:spcPts val="0"/>
              </a:spcAft>
              <a:buNone/>
            </a:pPr>
            <a:r>
              <a:rPr lang="en" sz="4800" u="sng">
                <a:solidFill>
                  <a:schemeClr val="hlink"/>
                </a:solidFill>
                <a:latin typeface="Times New Roman"/>
                <a:ea typeface="Times New Roman"/>
                <a:cs typeface="Times New Roman"/>
                <a:sym typeface="Times New Roman"/>
                <a:hlinkClick r:id="rId4"/>
              </a:rPr>
              <a:t>https://files.eric.ed.gov/fulltext/ED543012.pdf</a:t>
            </a:r>
            <a:endParaRPr sz="4800">
              <a:latin typeface="Times New Roman"/>
              <a:ea typeface="Times New Roman"/>
              <a:cs typeface="Times New Roman"/>
              <a:sym typeface="Times New Roman"/>
            </a:endParaRPr>
          </a:p>
          <a:p>
            <a:pPr indent="0" lvl="0" marL="0" rtl="0" algn="l">
              <a:spcBef>
                <a:spcPts val="1200"/>
              </a:spcBef>
              <a:spcAft>
                <a:spcPts val="0"/>
              </a:spcAft>
              <a:buNone/>
            </a:pPr>
            <a:r>
              <a:rPr lang="en" sz="4800">
                <a:latin typeface="Times New Roman"/>
                <a:ea typeface="Times New Roman"/>
                <a:cs typeface="Times New Roman"/>
                <a:sym typeface="Times New Roman"/>
              </a:rPr>
              <a:t>Whitburn, Ben. (2013). The Dissection of Paraprofessional Support in Inclusive Education: ‘You're in Mainstream With a Chaperone’. Australasian Journal of Special Education. 37. 10.1017/jse.2013.12. </a:t>
            </a:r>
            <a:endParaRPr sz="4800">
              <a:latin typeface="Times New Roman"/>
              <a:ea typeface="Times New Roman"/>
              <a:cs typeface="Times New Roman"/>
              <a:sym typeface="Times New Roman"/>
            </a:endParaRPr>
          </a:p>
          <a:p>
            <a:pPr indent="0" lvl="0" marL="0" rtl="0" algn="l">
              <a:spcBef>
                <a:spcPts val="1200"/>
              </a:spcBef>
              <a:spcAft>
                <a:spcPts val="0"/>
              </a:spcAft>
              <a:buNone/>
            </a:pPr>
            <a:r>
              <a:rPr lang="en" sz="4800" u="sng">
                <a:solidFill>
                  <a:schemeClr val="hlink"/>
                </a:solidFill>
                <a:latin typeface="Times New Roman"/>
                <a:ea typeface="Times New Roman"/>
                <a:cs typeface="Times New Roman"/>
                <a:sym typeface="Times New Roman"/>
                <a:hlinkClick r:id="rId5"/>
              </a:rPr>
              <a:t>https://www.wrightslaw.com/advoc/articles/idea.lre.fape.htm</a:t>
            </a:r>
            <a:endParaRPr sz="4800">
              <a:latin typeface="Times New Roman"/>
              <a:ea typeface="Times New Roman"/>
              <a:cs typeface="Times New Roman"/>
              <a:sym typeface="Times New Roman"/>
            </a:endParaRPr>
          </a:p>
          <a:p>
            <a:pPr indent="0" lvl="0" marL="0" rtl="0" algn="l">
              <a:spcBef>
                <a:spcPts val="1200"/>
              </a:spcBef>
              <a:spcAft>
                <a:spcPts val="0"/>
              </a:spcAft>
              <a:buNone/>
            </a:pPr>
            <a:r>
              <a:rPr lang="en" sz="4800">
                <a:solidFill>
                  <a:srgbClr val="0A0A0A"/>
                </a:solidFill>
                <a:highlight>
                  <a:srgbClr val="FFFFFF"/>
                </a:highlight>
                <a:latin typeface="Times New Roman"/>
                <a:ea typeface="Times New Roman"/>
                <a:cs typeface="Times New Roman"/>
                <a:sym typeface="Times New Roman"/>
              </a:rPr>
              <a:t>Russel, C.S., Allday, R.A., &amp; Duhon, G.J. (2015). Effects of Increasing Distance of a One-on-One Paraprofessional on Student Engagement. </a:t>
            </a:r>
            <a:r>
              <a:rPr i="1" lang="en" sz="4800">
                <a:solidFill>
                  <a:srgbClr val="0A0A0A"/>
                </a:solidFill>
                <a:highlight>
                  <a:srgbClr val="FFFFFF"/>
                </a:highlight>
                <a:latin typeface="Times New Roman"/>
                <a:ea typeface="Times New Roman"/>
                <a:cs typeface="Times New Roman"/>
                <a:sym typeface="Times New Roman"/>
              </a:rPr>
              <a:t>Education and Treatment of Children</a:t>
            </a:r>
            <a:r>
              <a:rPr lang="en" sz="4800">
                <a:solidFill>
                  <a:srgbClr val="0A0A0A"/>
                </a:solidFill>
                <a:highlight>
                  <a:srgbClr val="FFFFFF"/>
                </a:highlight>
                <a:latin typeface="Times New Roman"/>
                <a:ea typeface="Times New Roman"/>
                <a:cs typeface="Times New Roman"/>
                <a:sym typeface="Times New Roman"/>
              </a:rPr>
              <a:t> </a:t>
            </a:r>
            <a:r>
              <a:rPr i="1" lang="en" sz="4800">
                <a:solidFill>
                  <a:srgbClr val="0A0A0A"/>
                </a:solidFill>
                <a:highlight>
                  <a:srgbClr val="FFFFFF"/>
                </a:highlight>
                <a:latin typeface="Times New Roman"/>
                <a:ea typeface="Times New Roman"/>
                <a:cs typeface="Times New Roman"/>
                <a:sym typeface="Times New Roman"/>
              </a:rPr>
              <a:t>38</a:t>
            </a:r>
            <a:r>
              <a:rPr lang="en" sz="4800">
                <a:solidFill>
                  <a:srgbClr val="0A0A0A"/>
                </a:solidFill>
                <a:highlight>
                  <a:srgbClr val="FFFFFF"/>
                </a:highlight>
                <a:latin typeface="Times New Roman"/>
                <a:ea typeface="Times New Roman"/>
                <a:cs typeface="Times New Roman"/>
                <a:sym typeface="Times New Roman"/>
              </a:rPr>
              <a:t>(2), 193-210. </a:t>
            </a:r>
            <a:r>
              <a:rPr lang="en" sz="4800">
                <a:solidFill>
                  <a:srgbClr val="3262A4"/>
                </a:solidFill>
                <a:highlight>
                  <a:srgbClr val="FFFFFF"/>
                </a:highlight>
                <a:uFill>
                  <a:noFill/>
                </a:uFill>
                <a:latin typeface="Times New Roman"/>
                <a:ea typeface="Times New Roman"/>
                <a:cs typeface="Times New Roman"/>
                <a:sym typeface="Times New Roman"/>
                <a:hlinkClick r:id="rId6">
                  <a:extLst>
                    <a:ext uri="{A12FA001-AC4F-418D-AE19-62706E023703}">
                      <ahyp:hlinkClr val="tx"/>
                    </a:ext>
                  </a:extLst>
                </a:hlinkClick>
              </a:rPr>
              <a:t>https://dx.doi.org/10.1353/etc.2015.0008</a:t>
            </a:r>
            <a:r>
              <a:rPr lang="en" sz="4800">
                <a:solidFill>
                  <a:srgbClr val="0A0A0A"/>
                </a:solidFill>
                <a:highlight>
                  <a:srgbClr val="FFFFFF"/>
                </a:highlight>
                <a:latin typeface="Times New Roman"/>
                <a:ea typeface="Times New Roman"/>
                <a:cs typeface="Times New Roman"/>
                <a:sym typeface="Times New Roman"/>
              </a:rPr>
              <a:t>.</a:t>
            </a:r>
            <a:endParaRPr sz="4800">
              <a:solidFill>
                <a:srgbClr val="0A0A0A"/>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rPr lang="en" sz="4800">
                <a:solidFill>
                  <a:srgbClr val="000000"/>
                </a:solidFill>
                <a:latin typeface="Times New Roman"/>
                <a:ea typeface="Times New Roman"/>
                <a:cs typeface="Times New Roman"/>
                <a:sym typeface="Times New Roman"/>
              </a:rPr>
              <a:t>Giangreco, M. F., Yuan, S., McKenzie, B., Cameron, P., &amp; Fialka, J. (2005). &amp;#x201c;Be Careful What You Wish for &amp;#x2026;&amp;#x201d;: Five Reasons to be concerned about the Assignment of Individual Paraprofessionals. </a:t>
            </a:r>
            <a:r>
              <a:rPr i="1" lang="en" sz="4800">
                <a:solidFill>
                  <a:srgbClr val="000000"/>
                </a:solidFill>
                <a:latin typeface="Times New Roman"/>
                <a:ea typeface="Times New Roman"/>
                <a:cs typeface="Times New Roman"/>
                <a:sym typeface="Times New Roman"/>
              </a:rPr>
              <a:t>TEACHING Exceptional Children</a:t>
            </a:r>
            <a:r>
              <a:rPr lang="en" sz="4800">
                <a:solidFill>
                  <a:srgbClr val="000000"/>
                </a:solidFill>
                <a:latin typeface="Times New Roman"/>
                <a:ea typeface="Times New Roman"/>
                <a:cs typeface="Times New Roman"/>
                <a:sym typeface="Times New Roman"/>
              </a:rPr>
              <a:t>, </a:t>
            </a:r>
            <a:r>
              <a:rPr i="1" lang="en" sz="4800">
                <a:solidFill>
                  <a:srgbClr val="000000"/>
                </a:solidFill>
                <a:latin typeface="Times New Roman"/>
                <a:ea typeface="Times New Roman"/>
                <a:cs typeface="Times New Roman"/>
                <a:sym typeface="Times New Roman"/>
              </a:rPr>
              <a:t>37</a:t>
            </a:r>
            <a:r>
              <a:rPr lang="en" sz="4800">
                <a:solidFill>
                  <a:srgbClr val="000000"/>
                </a:solidFill>
                <a:latin typeface="Times New Roman"/>
                <a:ea typeface="Times New Roman"/>
                <a:cs typeface="Times New Roman"/>
                <a:sym typeface="Times New Roman"/>
              </a:rPr>
              <a:t>(5), 28-34.</a:t>
            </a:r>
            <a:r>
              <a:rPr lang="en" sz="4800">
                <a:solidFill>
                  <a:srgbClr val="000000"/>
                </a:solidFill>
                <a:uFill>
                  <a:noFill/>
                </a:uFill>
                <a:latin typeface="Times New Roman"/>
                <a:ea typeface="Times New Roman"/>
                <a:cs typeface="Times New Roman"/>
                <a:sym typeface="Times New Roman"/>
                <a:hlinkClick r:id="rId7">
                  <a:extLst>
                    <a:ext uri="{A12FA001-AC4F-418D-AE19-62706E023703}">
                      <ahyp:hlinkClr val="tx"/>
                    </a:ext>
                  </a:extLst>
                </a:hlinkClick>
              </a:rPr>
              <a:t> </a:t>
            </a:r>
            <a:r>
              <a:rPr lang="en" sz="4800" u="sng">
                <a:solidFill>
                  <a:schemeClr val="hlink"/>
                </a:solidFill>
                <a:latin typeface="Times New Roman"/>
                <a:ea typeface="Times New Roman"/>
                <a:cs typeface="Times New Roman"/>
                <a:sym typeface="Times New Roman"/>
                <a:hlinkClick r:id="rId8"/>
              </a:rPr>
              <a:t>https://doi.org/10.1177/004005990503700504</a:t>
            </a:r>
            <a:r>
              <a:rPr lang="en" sz="4800">
                <a:solidFill>
                  <a:srgbClr val="000000"/>
                </a:solidFill>
                <a:latin typeface="Times New Roman"/>
                <a:ea typeface="Times New Roman"/>
                <a:cs typeface="Times New Roman"/>
                <a:sym typeface="Times New Roman"/>
              </a:rPr>
              <a:t> (Original work published 2005)</a:t>
            </a:r>
            <a:endParaRPr sz="4800">
              <a:solidFill>
                <a:srgbClr val="000000"/>
              </a:solidFill>
              <a:latin typeface="Times New Roman"/>
              <a:ea typeface="Times New Roman"/>
              <a:cs typeface="Times New Roman"/>
              <a:sym typeface="Times New Roman"/>
            </a:endParaRPr>
          </a:p>
          <a:p>
            <a:pPr indent="0" lvl="0" marL="0" rtl="0" algn="l">
              <a:spcBef>
                <a:spcPts val="1200"/>
              </a:spcBef>
              <a:spcAft>
                <a:spcPts val="0"/>
              </a:spcAft>
              <a:buNone/>
            </a:pPr>
            <a:r>
              <a:rPr lang="en" sz="4800" u="sng">
                <a:solidFill>
                  <a:schemeClr val="hlink"/>
                </a:solidFill>
                <a:latin typeface="Times New Roman"/>
                <a:ea typeface="Times New Roman"/>
                <a:cs typeface="Times New Roman"/>
                <a:sym typeface="Times New Roman"/>
                <a:hlinkClick r:id="rId9"/>
              </a:rPr>
              <a:t>https://journals.sagepub.com/doi/10.1177/004005990503700504</a:t>
            </a:r>
            <a:endParaRPr sz="4800">
              <a:solidFill>
                <a:srgbClr val="000000"/>
              </a:solidFill>
              <a:latin typeface="Times New Roman"/>
              <a:ea typeface="Times New Roman"/>
              <a:cs typeface="Times New Roman"/>
              <a:sym typeface="Times New Roman"/>
            </a:endParaRPr>
          </a:p>
          <a:p>
            <a:pPr indent="0" lvl="0" marL="0" rtl="0" algn="l">
              <a:spcBef>
                <a:spcPts val="1200"/>
              </a:spcBef>
              <a:spcAft>
                <a:spcPts val="0"/>
              </a:spcAft>
              <a:buNone/>
            </a:pPr>
            <a:r>
              <a:t/>
            </a:r>
            <a:endParaRPr sz="4800">
              <a:solidFill>
                <a:srgbClr val="000000"/>
              </a:solidFill>
              <a:latin typeface="Times New Roman"/>
              <a:ea typeface="Times New Roman"/>
              <a:cs typeface="Times New Roman"/>
              <a:sym typeface="Times New Roman"/>
            </a:endParaRPr>
          </a:p>
          <a:p>
            <a:pPr indent="0" lvl="0" marL="0" rtl="0" algn="l">
              <a:spcBef>
                <a:spcPts val="1200"/>
              </a:spcBef>
              <a:spcAft>
                <a:spcPts val="0"/>
              </a:spcAft>
              <a:buNone/>
            </a:pPr>
            <a:r>
              <a:t/>
            </a:r>
            <a:endParaRPr sz="4800">
              <a:solidFill>
                <a:srgbClr val="000000"/>
              </a:solidFill>
              <a:latin typeface="Times New Roman"/>
              <a:ea typeface="Times New Roman"/>
              <a:cs typeface="Times New Roman"/>
              <a:sym typeface="Times New Roman"/>
            </a:endParaRPr>
          </a:p>
          <a:p>
            <a:pPr indent="0" lvl="0" marL="0" rtl="0" algn="l">
              <a:spcBef>
                <a:spcPts val="1200"/>
              </a:spcBef>
              <a:spcAft>
                <a:spcPts val="0"/>
              </a:spcAft>
              <a:buNone/>
            </a:pPr>
            <a:r>
              <a:t/>
            </a:r>
            <a:endParaRPr sz="4800">
              <a:latin typeface="Times New Roman"/>
              <a:ea typeface="Times New Roman"/>
              <a:cs typeface="Times New Roman"/>
              <a:sym typeface="Times New Roman"/>
            </a:endParaRPr>
          </a:p>
          <a:p>
            <a:pPr indent="0" lvl="0" marL="0" rtl="0" algn="l">
              <a:spcBef>
                <a:spcPts val="1200"/>
              </a:spcBef>
              <a:spcAft>
                <a:spcPts val="0"/>
              </a:spcAft>
              <a:buNone/>
            </a:pPr>
            <a:r>
              <a:t/>
            </a:r>
            <a:endParaRPr sz="4800">
              <a:latin typeface="Times New Roman"/>
              <a:ea typeface="Times New Roman"/>
              <a:cs typeface="Times New Roman"/>
              <a:sym typeface="Times New Roman"/>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