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1" d="100"/>
          <a:sy n="111" d="100"/>
        </p:scale>
        <p:origin x="393" y="4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1379aea0fe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1379aea0fe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21379aea0fe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21379aea0f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1379aea0fe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1379aea0fe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21379aea0fe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21379aea0fe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2138630b2f0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2138630b2f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21379aea0fe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21379aea0fe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1379aea0fe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1379aea0fe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215dfef8552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215dfef855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21379aea0fe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21379aea0fe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dirty="0"/>
              <a:t>Identifying &amp; Supporting Sleep Concerns for Children in Birth-Three</a:t>
            </a:r>
            <a:endParaRPr dirty="0"/>
          </a:p>
        </p:txBody>
      </p:sp>
      <p:sp>
        <p:nvSpPr>
          <p:cNvPr id="55" name="Google Shape;55;p13"/>
          <p:cNvSpPr txBox="1">
            <a:spLocks noGrp="1"/>
          </p:cNvSpPr>
          <p:nvPr>
            <p:ph type="subTitle" idx="1"/>
          </p:nvPr>
        </p:nvSpPr>
        <p:spPr>
          <a:xfrm>
            <a:off x="623400" y="3778900"/>
            <a:ext cx="8520600" cy="1055100"/>
          </a:xfrm>
          <a:prstGeom prst="rect">
            <a:avLst/>
          </a:prstGeom>
        </p:spPr>
        <p:txBody>
          <a:bodyPr spcFirstLastPara="1" wrap="square" lIns="91425" tIns="91425" rIns="91425" bIns="91425" anchor="t" anchorCtr="0">
            <a:normAutofit lnSpcReduction="20000"/>
          </a:bodyPr>
          <a:lstStyle/>
          <a:p>
            <a:pPr marL="0" lvl="0" indent="0" algn="r" rtl="0">
              <a:spcBef>
                <a:spcPts val="0"/>
              </a:spcBef>
              <a:spcAft>
                <a:spcPts val="0"/>
              </a:spcAft>
              <a:buNone/>
            </a:pPr>
            <a:r>
              <a:rPr lang="en">
                <a:solidFill>
                  <a:schemeClr val="dk1"/>
                </a:solidFill>
              </a:rPr>
              <a:t>Liberty Mahon</a:t>
            </a:r>
            <a:endParaRPr>
              <a:solidFill>
                <a:schemeClr val="dk1"/>
              </a:solidFill>
            </a:endParaRPr>
          </a:p>
          <a:p>
            <a:pPr marL="0" lvl="0" indent="0" algn="r" rtl="0">
              <a:spcBef>
                <a:spcPts val="0"/>
              </a:spcBef>
              <a:spcAft>
                <a:spcPts val="0"/>
              </a:spcAft>
              <a:buNone/>
            </a:pPr>
            <a:r>
              <a:rPr lang="en" sz="2132" i="1">
                <a:solidFill>
                  <a:schemeClr val="dk1"/>
                </a:solidFill>
              </a:rPr>
              <a:t>B-3 Developmental Therapist</a:t>
            </a:r>
            <a:endParaRPr sz="2132" i="1">
              <a:solidFill>
                <a:schemeClr val="dk1"/>
              </a:solidFill>
            </a:endParaRPr>
          </a:p>
          <a:p>
            <a:pPr marL="0" lvl="0" indent="0" algn="r" rtl="0">
              <a:spcBef>
                <a:spcPts val="0"/>
              </a:spcBef>
              <a:spcAft>
                <a:spcPts val="0"/>
              </a:spcAft>
              <a:buNone/>
            </a:pPr>
            <a:r>
              <a:rPr lang="en" sz="2132" i="1">
                <a:solidFill>
                  <a:schemeClr val="dk1"/>
                </a:solidFill>
              </a:rPr>
              <a:t>Child Sleep Consultant</a:t>
            </a:r>
            <a:endParaRPr sz="2132" i="1">
              <a:solidFill>
                <a:schemeClr val="dk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SLEEP &amp; DEVELOPMENT</a:t>
            </a:r>
            <a:endParaRPr b="1"/>
          </a:p>
        </p:txBody>
      </p:sp>
      <p:sp>
        <p:nvSpPr>
          <p:cNvPr id="61" name="Google Shape;61;p14"/>
          <p:cNvSpPr txBox="1">
            <a:spLocks noGrp="1"/>
          </p:cNvSpPr>
          <p:nvPr>
            <p:ph type="body" idx="1"/>
          </p:nvPr>
        </p:nvSpPr>
        <p:spPr>
          <a:xfrm>
            <a:off x="311700" y="1152475"/>
            <a:ext cx="8520600" cy="3722100"/>
          </a:xfrm>
          <a:prstGeom prst="rect">
            <a:avLst/>
          </a:prstGeom>
        </p:spPr>
        <p:txBody>
          <a:bodyPr spcFirstLastPara="1" wrap="square" lIns="91425" tIns="91425" rIns="91425" bIns="91425" anchor="t" anchorCtr="0">
            <a:normAutofit fontScale="70000"/>
          </a:bodyPr>
          <a:lstStyle/>
          <a:p>
            <a:pPr marL="0" lvl="0" indent="0" algn="l" rtl="0">
              <a:spcBef>
                <a:spcPts val="0"/>
              </a:spcBef>
              <a:spcAft>
                <a:spcPts val="0"/>
              </a:spcAft>
              <a:buNone/>
            </a:pPr>
            <a:r>
              <a:rPr lang="en" sz="2634">
                <a:solidFill>
                  <a:schemeClr val="dk1"/>
                </a:solidFill>
              </a:rPr>
              <a:t>The brain is the only organ in the body that requires sleep to function properly. 	</a:t>
            </a:r>
            <a:endParaRPr sz="2491">
              <a:solidFill>
                <a:schemeClr val="dk1"/>
              </a:solidFill>
            </a:endParaRPr>
          </a:p>
          <a:p>
            <a:pPr marL="0" lvl="0" indent="0" algn="r" rtl="0">
              <a:spcBef>
                <a:spcPts val="0"/>
              </a:spcBef>
              <a:spcAft>
                <a:spcPts val="0"/>
              </a:spcAft>
              <a:buNone/>
            </a:pPr>
            <a:r>
              <a:rPr lang="en" sz="1491">
                <a:solidFill>
                  <a:schemeClr val="dk1"/>
                </a:solidFill>
              </a:rPr>
              <a:t>-Dr. Marc Weissbluth</a:t>
            </a:r>
            <a:endParaRPr sz="1491">
              <a:solidFill>
                <a:schemeClr val="dk1"/>
              </a:solidFill>
            </a:endParaRPr>
          </a:p>
          <a:p>
            <a:pPr marL="2286000" lvl="0" indent="0" algn="l" rtl="0">
              <a:spcBef>
                <a:spcPts val="0"/>
              </a:spcBef>
              <a:spcAft>
                <a:spcPts val="0"/>
              </a:spcAft>
              <a:buNone/>
            </a:pPr>
            <a:r>
              <a:rPr lang="en" sz="1900">
                <a:solidFill>
                  <a:schemeClr val="dk1"/>
                </a:solidFill>
              </a:rPr>
              <a:t>Sleep affects: </a:t>
            </a:r>
            <a:endParaRPr sz="1900">
              <a:solidFill>
                <a:schemeClr val="dk1"/>
              </a:solidFill>
            </a:endParaRPr>
          </a:p>
          <a:p>
            <a:pPr marL="3200400" lvl="1" indent="-313095" algn="l" rtl="0">
              <a:spcBef>
                <a:spcPts val="0"/>
              </a:spcBef>
              <a:spcAft>
                <a:spcPts val="0"/>
              </a:spcAft>
              <a:buClr>
                <a:schemeClr val="dk1"/>
              </a:buClr>
              <a:buSzPct val="100000"/>
              <a:buChar char="○"/>
            </a:pPr>
            <a:r>
              <a:rPr lang="en" sz="1900">
                <a:solidFill>
                  <a:schemeClr val="dk1"/>
                </a:solidFill>
              </a:rPr>
              <a:t>Mood </a:t>
            </a:r>
            <a:endParaRPr sz="1900">
              <a:solidFill>
                <a:schemeClr val="dk1"/>
              </a:solidFill>
            </a:endParaRPr>
          </a:p>
          <a:p>
            <a:pPr marL="3200400" lvl="1" indent="-313095" algn="l" rtl="0">
              <a:spcBef>
                <a:spcPts val="0"/>
              </a:spcBef>
              <a:spcAft>
                <a:spcPts val="0"/>
              </a:spcAft>
              <a:buClr>
                <a:schemeClr val="dk1"/>
              </a:buClr>
              <a:buSzPct val="100000"/>
              <a:buChar char="○"/>
            </a:pPr>
            <a:r>
              <a:rPr lang="en" sz="1900">
                <a:solidFill>
                  <a:schemeClr val="dk1"/>
                </a:solidFill>
              </a:rPr>
              <a:t>Behavior </a:t>
            </a:r>
            <a:endParaRPr sz="1900">
              <a:solidFill>
                <a:schemeClr val="dk1"/>
              </a:solidFill>
            </a:endParaRPr>
          </a:p>
          <a:p>
            <a:pPr marL="3200400" lvl="1" indent="-313095" algn="l" rtl="0">
              <a:spcBef>
                <a:spcPts val="0"/>
              </a:spcBef>
              <a:spcAft>
                <a:spcPts val="0"/>
              </a:spcAft>
              <a:buClr>
                <a:schemeClr val="dk1"/>
              </a:buClr>
              <a:buSzPct val="100000"/>
              <a:buChar char="○"/>
            </a:pPr>
            <a:r>
              <a:rPr lang="en" sz="1900">
                <a:solidFill>
                  <a:schemeClr val="dk1"/>
                </a:solidFill>
              </a:rPr>
              <a:t>Physical Health </a:t>
            </a:r>
            <a:endParaRPr sz="1900">
              <a:solidFill>
                <a:schemeClr val="dk1"/>
              </a:solidFill>
            </a:endParaRPr>
          </a:p>
          <a:p>
            <a:pPr marL="3200400" lvl="1" indent="-313095" algn="l" rtl="0">
              <a:spcBef>
                <a:spcPts val="0"/>
              </a:spcBef>
              <a:spcAft>
                <a:spcPts val="0"/>
              </a:spcAft>
              <a:buClr>
                <a:schemeClr val="dk1"/>
              </a:buClr>
              <a:buSzPct val="100000"/>
              <a:buChar char="○"/>
            </a:pPr>
            <a:r>
              <a:rPr lang="en" sz="1900">
                <a:solidFill>
                  <a:schemeClr val="dk1"/>
                </a:solidFill>
              </a:rPr>
              <a:t>Mental health </a:t>
            </a:r>
            <a:endParaRPr sz="1900">
              <a:solidFill>
                <a:schemeClr val="dk1"/>
              </a:solidFill>
            </a:endParaRPr>
          </a:p>
          <a:p>
            <a:pPr marL="3200400" lvl="1" indent="-313095" algn="l" rtl="0">
              <a:spcBef>
                <a:spcPts val="0"/>
              </a:spcBef>
              <a:spcAft>
                <a:spcPts val="0"/>
              </a:spcAft>
              <a:buClr>
                <a:schemeClr val="dk1"/>
              </a:buClr>
              <a:buSzPct val="100000"/>
              <a:buChar char="○"/>
            </a:pPr>
            <a:r>
              <a:rPr lang="en" sz="1900">
                <a:solidFill>
                  <a:schemeClr val="dk1"/>
                </a:solidFill>
              </a:rPr>
              <a:t>Cognition </a:t>
            </a:r>
            <a:endParaRPr sz="1900">
              <a:solidFill>
                <a:schemeClr val="dk1"/>
              </a:solidFill>
            </a:endParaRPr>
          </a:p>
          <a:p>
            <a:pPr marL="3200400" lvl="1" indent="-313095" algn="l" rtl="0">
              <a:spcBef>
                <a:spcPts val="0"/>
              </a:spcBef>
              <a:spcAft>
                <a:spcPts val="0"/>
              </a:spcAft>
              <a:buClr>
                <a:schemeClr val="dk1"/>
              </a:buClr>
              <a:buSzPct val="100000"/>
              <a:buChar char="○"/>
            </a:pPr>
            <a:r>
              <a:rPr lang="en" sz="1900">
                <a:solidFill>
                  <a:schemeClr val="dk1"/>
                </a:solidFill>
              </a:rPr>
              <a:t>Attention and Memory </a:t>
            </a:r>
            <a:endParaRPr sz="1900">
              <a:solidFill>
                <a:schemeClr val="dk1"/>
              </a:solidFill>
            </a:endParaRPr>
          </a:p>
          <a:p>
            <a:pPr marL="3200400" lvl="1" indent="-313095" algn="l" rtl="0">
              <a:spcBef>
                <a:spcPts val="0"/>
              </a:spcBef>
              <a:spcAft>
                <a:spcPts val="0"/>
              </a:spcAft>
              <a:buClr>
                <a:schemeClr val="dk1"/>
              </a:buClr>
              <a:buSzPct val="100000"/>
              <a:buChar char="○"/>
            </a:pPr>
            <a:r>
              <a:rPr lang="en" sz="1900">
                <a:solidFill>
                  <a:schemeClr val="dk1"/>
                </a:solidFill>
              </a:rPr>
              <a:t>Motor Development</a:t>
            </a:r>
            <a:endParaRPr sz="1900">
              <a:solidFill>
                <a:schemeClr val="dk1"/>
              </a:solidFill>
            </a:endParaRPr>
          </a:p>
          <a:p>
            <a:pPr marL="3200400" lvl="1" indent="-313095" algn="l" rtl="0">
              <a:spcBef>
                <a:spcPts val="0"/>
              </a:spcBef>
              <a:spcAft>
                <a:spcPts val="0"/>
              </a:spcAft>
              <a:buClr>
                <a:schemeClr val="dk1"/>
              </a:buClr>
              <a:buSzPct val="100000"/>
              <a:buChar char="○"/>
            </a:pPr>
            <a:r>
              <a:rPr lang="en" sz="1900">
                <a:solidFill>
                  <a:schemeClr val="dk1"/>
                </a:solidFill>
              </a:rPr>
              <a:t>Language Recall and Acquisition </a:t>
            </a:r>
            <a:endParaRPr sz="1900">
              <a:solidFill>
                <a:schemeClr val="dk1"/>
              </a:solidFill>
            </a:endParaRPr>
          </a:p>
          <a:p>
            <a:pPr marL="0" lvl="0" indent="0" algn="l" rtl="0">
              <a:spcBef>
                <a:spcPts val="0"/>
              </a:spcBef>
              <a:spcAft>
                <a:spcPts val="0"/>
              </a:spcAft>
              <a:buNone/>
            </a:pPr>
            <a:endParaRPr sz="1500">
              <a:solidFill>
                <a:schemeClr val="dk1"/>
              </a:solidFill>
            </a:endParaRPr>
          </a:p>
          <a:p>
            <a:pPr marL="0" lvl="0" indent="0" algn="l" rtl="0">
              <a:spcBef>
                <a:spcPts val="0"/>
              </a:spcBef>
              <a:spcAft>
                <a:spcPts val="0"/>
              </a:spcAft>
              <a:buNone/>
            </a:pPr>
            <a:r>
              <a:rPr lang="en" sz="2016" b="1">
                <a:solidFill>
                  <a:schemeClr val="dk1"/>
                </a:solidFill>
              </a:rPr>
              <a:t>Sleep problems affect all domains reported on the Child Outcomes (positive social-emotional relationship, acquiring and using knowledge and skills, taking action to get needs met). </a:t>
            </a:r>
            <a:endParaRPr sz="2016" b="1">
              <a:solidFill>
                <a:schemeClr val="dk1"/>
              </a:solidFill>
            </a:endParaRPr>
          </a:p>
          <a:p>
            <a:pPr marL="0" lvl="0" indent="0" algn="l" rtl="0">
              <a:spcBef>
                <a:spcPts val="0"/>
              </a:spcBef>
              <a:spcAft>
                <a:spcPts val="120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SLEEP CONCERNS &amp; EARLY CHILDHOOD</a:t>
            </a:r>
            <a:endParaRPr b="1"/>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r>
              <a:rPr lang="en" sz="1700">
                <a:solidFill>
                  <a:schemeClr val="dk1"/>
                </a:solidFill>
              </a:rPr>
              <a:t>Behavioral sleep problems in young children:</a:t>
            </a:r>
            <a:endParaRPr sz="1700">
              <a:solidFill>
                <a:schemeClr val="dk1"/>
              </a:solidFill>
            </a:endParaRPr>
          </a:p>
          <a:p>
            <a:pPr marL="457200" lvl="0" indent="0" algn="l" rtl="0">
              <a:spcBef>
                <a:spcPts val="0"/>
              </a:spcBef>
              <a:spcAft>
                <a:spcPts val="0"/>
              </a:spcAft>
              <a:buNone/>
            </a:pPr>
            <a:endParaRPr sz="1700">
              <a:solidFill>
                <a:schemeClr val="dk1"/>
              </a:solidFill>
            </a:endParaRPr>
          </a:p>
          <a:p>
            <a:pPr marL="914400" lvl="0" indent="-336550" algn="l" rtl="0">
              <a:spcBef>
                <a:spcPts val="0"/>
              </a:spcBef>
              <a:spcAft>
                <a:spcPts val="0"/>
              </a:spcAft>
              <a:buClr>
                <a:schemeClr val="dk1"/>
              </a:buClr>
              <a:buSzPts val="1700"/>
              <a:buChar char="●"/>
            </a:pPr>
            <a:r>
              <a:rPr lang="en" sz="1700">
                <a:solidFill>
                  <a:schemeClr val="dk1"/>
                </a:solidFill>
              </a:rPr>
              <a:t> affect between 20-40% of children ages 1-5 years </a:t>
            </a:r>
            <a:endParaRPr sz="1700">
              <a:solidFill>
                <a:schemeClr val="dk1"/>
              </a:solidFill>
            </a:endParaRPr>
          </a:p>
          <a:p>
            <a:pPr marL="914400" lvl="0" indent="0" algn="l" rtl="0">
              <a:spcBef>
                <a:spcPts val="0"/>
              </a:spcBef>
              <a:spcAft>
                <a:spcPts val="0"/>
              </a:spcAft>
              <a:buNone/>
            </a:pPr>
            <a:endParaRPr sz="1700">
              <a:solidFill>
                <a:schemeClr val="dk1"/>
              </a:solidFill>
            </a:endParaRPr>
          </a:p>
          <a:p>
            <a:pPr marL="914400" lvl="0" indent="-336550" algn="l" rtl="0">
              <a:spcBef>
                <a:spcPts val="0"/>
              </a:spcBef>
              <a:spcAft>
                <a:spcPts val="0"/>
              </a:spcAft>
              <a:buClr>
                <a:schemeClr val="dk1"/>
              </a:buClr>
              <a:buSzPts val="1700"/>
              <a:buChar char="●"/>
            </a:pPr>
            <a:r>
              <a:rPr lang="en" sz="1700">
                <a:solidFill>
                  <a:schemeClr val="dk1"/>
                </a:solidFill>
              </a:rPr>
              <a:t>affect </a:t>
            </a:r>
            <a:r>
              <a:rPr lang="en" sz="1700" b="1">
                <a:solidFill>
                  <a:schemeClr val="dk1"/>
                </a:solidFill>
              </a:rPr>
              <a:t>40-75% </a:t>
            </a:r>
            <a:r>
              <a:rPr lang="en" sz="1700">
                <a:solidFill>
                  <a:schemeClr val="dk1"/>
                </a:solidFill>
              </a:rPr>
              <a:t>of children with developmental delays</a:t>
            </a:r>
            <a:endParaRPr sz="1700">
              <a:solidFill>
                <a:schemeClr val="dk1"/>
              </a:solidFill>
            </a:endParaRPr>
          </a:p>
          <a:p>
            <a:pPr marL="457200" lvl="0" indent="0" algn="l" rtl="0">
              <a:spcBef>
                <a:spcPts val="0"/>
              </a:spcBef>
              <a:spcAft>
                <a:spcPts val="0"/>
              </a:spcAft>
              <a:buNone/>
            </a:pPr>
            <a:endParaRPr sz="1700">
              <a:solidFill>
                <a:schemeClr val="dk1"/>
              </a:solidFill>
            </a:endParaRPr>
          </a:p>
          <a:p>
            <a:pPr marL="914400" lvl="0" indent="-336550" algn="l" rtl="0">
              <a:spcBef>
                <a:spcPts val="0"/>
              </a:spcBef>
              <a:spcAft>
                <a:spcPts val="0"/>
              </a:spcAft>
              <a:buClr>
                <a:schemeClr val="dk1"/>
              </a:buClr>
              <a:buSzPts val="1700"/>
              <a:buChar char="●"/>
            </a:pPr>
            <a:r>
              <a:rPr lang="en" sz="1700">
                <a:solidFill>
                  <a:schemeClr val="dk1"/>
                </a:solidFill>
              </a:rPr>
              <a:t>occur across cultures</a:t>
            </a:r>
            <a:endParaRPr sz="1700">
              <a:solidFill>
                <a:schemeClr val="dk1"/>
              </a:solidFill>
            </a:endParaRPr>
          </a:p>
          <a:p>
            <a:pPr marL="457200" lvl="0" indent="0" algn="l" rtl="0">
              <a:spcBef>
                <a:spcPts val="0"/>
              </a:spcBef>
              <a:spcAft>
                <a:spcPts val="0"/>
              </a:spcAft>
              <a:buNone/>
            </a:pPr>
            <a:endParaRPr sz="1700">
              <a:solidFill>
                <a:schemeClr val="dk1"/>
              </a:solidFill>
            </a:endParaRPr>
          </a:p>
          <a:p>
            <a:pPr marL="914400" lvl="0" indent="-336550" algn="l" rtl="0">
              <a:spcBef>
                <a:spcPts val="0"/>
              </a:spcBef>
              <a:spcAft>
                <a:spcPts val="0"/>
              </a:spcAft>
              <a:buClr>
                <a:schemeClr val="dk1"/>
              </a:buClr>
              <a:buSzPts val="1700"/>
              <a:buChar char="●"/>
            </a:pPr>
            <a:r>
              <a:rPr lang="en" sz="1700">
                <a:solidFill>
                  <a:schemeClr val="dk1"/>
                </a:solidFill>
              </a:rPr>
              <a:t>one of the most common issues brought to the attention of pediatricians</a:t>
            </a:r>
            <a:endParaRPr sz="17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445025"/>
            <a:ext cx="8520600" cy="8040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 IDENTIFYING SLEEP CONCERNS IN EARLY INTERVENTION</a:t>
            </a:r>
            <a:endParaRPr b="1"/>
          </a:p>
        </p:txBody>
      </p:sp>
      <p:sp>
        <p:nvSpPr>
          <p:cNvPr id="73" name="Google Shape;73;p16"/>
          <p:cNvSpPr txBox="1">
            <a:spLocks noGrp="1"/>
          </p:cNvSpPr>
          <p:nvPr>
            <p:ph type="body" idx="1"/>
          </p:nvPr>
        </p:nvSpPr>
        <p:spPr>
          <a:xfrm>
            <a:off x="311700" y="1341425"/>
            <a:ext cx="8520600" cy="3697200"/>
          </a:xfrm>
          <a:prstGeom prst="rect">
            <a:avLst/>
          </a:prstGeom>
        </p:spPr>
        <p:txBody>
          <a:bodyPr spcFirstLastPara="1" wrap="square" lIns="91425" tIns="91425" rIns="91425" bIns="91425" anchor="t" anchorCtr="0">
            <a:normAutofit/>
          </a:bodyPr>
          <a:lstStyle/>
          <a:p>
            <a:pPr marL="914400" lvl="0" indent="-330200" algn="l" rtl="0">
              <a:spcBef>
                <a:spcPts val="0"/>
              </a:spcBef>
              <a:spcAft>
                <a:spcPts val="0"/>
              </a:spcAft>
              <a:buClr>
                <a:schemeClr val="dk1"/>
              </a:buClr>
              <a:buSzPts val="1600"/>
              <a:buChar char="●"/>
            </a:pPr>
            <a:r>
              <a:rPr lang="en" sz="1600">
                <a:solidFill>
                  <a:schemeClr val="dk1"/>
                </a:solidFill>
              </a:rPr>
              <a:t>About half of the instruments used to assess and evaluate children in early intervention had items related behavioral sleep (mean 1.5 items) </a:t>
            </a:r>
            <a:endParaRPr sz="1600">
              <a:solidFill>
                <a:schemeClr val="dk1"/>
              </a:solidFill>
            </a:endParaRPr>
          </a:p>
          <a:p>
            <a:pPr marL="914400" lvl="0" indent="-330200" algn="l" rtl="0">
              <a:spcBef>
                <a:spcPts val="0"/>
              </a:spcBef>
              <a:spcAft>
                <a:spcPts val="0"/>
              </a:spcAft>
              <a:buClr>
                <a:schemeClr val="dk1"/>
              </a:buClr>
              <a:buSzPts val="1600"/>
              <a:buChar char="●"/>
            </a:pPr>
            <a:r>
              <a:rPr lang="en" sz="1600">
                <a:solidFill>
                  <a:schemeClr val="dk1"/>
                </a:solidFill>
              </a:rPr>
              <a:t>No instruments of have any items related to respiratory sleep concerns</a:t>
            </a:r>
            <a:endParaRPr sz="1600">
              <a:solidFill>
                <a:schemeClr val="dk1"/>
              </a:solidFill>
            </a:endParaRPr>
          </a:p>
          <a:p>
            <a:pPr marL="914400" lvl="0" indent="-330200" algn="l" rtl="0">
              <a:spcBef>
                <a:spcPts val="0"/>
              </a:spcBef>
              <a:spcAft>
                <a:spcPts val="0"/>
              </a:spcAft>
              <a:buClr>
                <a:schemeClr val="dk1"/>
              </a:buClr>
              <a:buSzPts val="1600"/>
              <a:buChar char="●"/>
            </a:pPr>
            <a:r>
              <a:rPr lang="en" sz="1600">
                <a:solidFill>
                  <a:schemeClr val="dk1"/>
                </a:solidFill>
              </a:rPr>
              <a:t>General sleep questions are often collected for background information rather than for screening purposes and were determined inadequate to determine whether a child requires a referral for a sleep disorder</a:t>
            </a:r>
            <a:endParaRPr sz="1600">
              <a:solidFill>
                <a:schemeClr val="dk1"/>
              </a:solidFill>
            </a:endParaRPr>
          </a:p>
          <a:p>
            <a:pPr marL="914400" lvl="0" indent="-330200" algn="l" rtl="0">
              <a:spcBef>
                <a:spcPts val="0"/>
              </a:spcBef>
              <a:spcAft>
                <a:spcPts val="0"/>
              </a:spcAft>
              <a:buClr>
                <a:schemeClr val="dk1"/>
              </a:buClr>
              <a:buSzPts val="1600"/>
              <a:buChar char="●"/>
            </a:pPr>
            <a:r>
              <a:rPr lang="en" sz="1600">
                <a:solidFill>
                  <a:schemeClr val="dk1"/>
                </a:solidFill>
              </a:rPr>
              <a:t>Although validated pediatric sleep scales are available, they are rarely used in early intervention. </a:t>
            </a:r>
            <a:endParaRPr sz="1600">
              <a:solidFill>
                <a:schemeClr val="dk1"/>
              </a:solidFill>
            </a:endParaRPr>
          </a:p>
          <a:p>
            <a:pPr marL="0" lvl="0" indent="0" algn="l" rtl="0">
              <a:spcBef>
                <a:spcPts val="0"/>
              </a:spcBef>
              <a:spcAft>
                <a:spcPts val="0"/>
              </a:spcAft>
              <a:buNone/>
            </a:pPr>
            <a:endParaRPr sz="1500">
              <a:solidFill>
                <a:schemeClr val="dk1"/>
              </a:solidFill>
            </a:endParaRPr>
          </a:p>
          <a:p>
            <a:pPr marL="457200" lvl="0" indent="0" algn="ctr" rtl="0">
              <a:spcBef>
                <a:spcPts val="0"/>
              </a:spcBef>
              <a:spcAft>
                <a:spcPts val="0"/>
              </a:spcAft>
              <a:buClr>
                <a:schemeClr val="dk1"/>
              </a:buClr>
              <a:buSzPts val="1100"/>
              <a:buFont typeface="Arial"/>
              <a:buNone/>
            </a:pPr>
            <a:r>
              <a:rPr lang="en" sz="1500" b="1">
                <a:solidFill>
                  <a:schemeClr val="dk1"/>
                </a:solidFill>
              </a:rPr>
              <a:t>Lack of sleep screening tool use = Under recognition &amp; diagnosis of sleep disorders</a:t>
            </a:r>
            <a:endParaRPr sz="1500" b="1">
              <a:solidFill>
                <a:schemeClr val="dk1"/>
              </a:solidFill>
            </a:endParaRPr>
          </a:p>
          <a:p>
            <a:pPr marL="457200" lvl="0" indent="0" algn="l" rtl="0">
              <a:spcBef>
                <a:spcPts val="0"/>
              </a:spcBef>
              <a:spcAft>
                <a:spcPts val="0"/>
              </a:spcAft>
              <a:buNone/>
            </a:pPr>
            <a:endParaRPr sz="1500">
              <a:solidFill>
                <a:schemeClr val="dk1"/>
              </a:solidFill>
            </a:endParaRPr>
          </a:p>
          <a:p>
            <a:pPr marL="0" lvl="0" indent="0" algn="l" rtl="0">
              <a:spcBef>
                <a:spcPts val="0"/>
              </a:spcBef>
              <a:spcAft>
                <a:spcPts val="1200"/>
              </a:spcAft>
              <a:buNone/>
            </a:pPr>
            <a:r>
              <a:rPr lang="en" sz="1005"/>
              <a:t>Bonuck,K.,A., Hyden, C., Ury,G..et al (2011). Screening for sleep problems in early intervention and early childhood special education.Infants &amp; Young Children.24(4),295-308.</a:t>
            </a:r>
            <a:endParaRPr sz="1005"/>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xfrm>
            <a:off x="311700" y="445025"/>
            <a:ext cx="8520600" cy="824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WHAT HELPS FAMILIES IMPROVE THEIR </a:t>
            </a:r>
            <a:endParaRPr b="1"/>
          </a:p>
          <a:p>
            <a:pPr marL="0" lvl="0" indent="0" algn="l" rtl="0">
              <a:spcBef>
                <a:spcPts val="0"/>
              </a:spcBef>
              <a:spcAft>
                <a:spcPts val="0"/>
              </a:spcAft>
              <a:buNone/>
            </a:pPr>
            <a:r>
              <a:rPr lang="en" b="1"/>
              <a:t>CHILD’S SLEEP?</a:t>
            </a:r>
            <a:endParaRPr b="1"/>
          </a:p>
        </p:txBody>
      </p:sp>
      <p:sp>
        <p:nvSpPr>
          <p:cNvPr id="79" name="Google Shape;79;p17"/>
          <p:cNvSpPr txBox="1">
            <a:spLocks noGrp="1"/>
          </p:cNvSpPr>
          <p:nvPr>
            <p:ph type="body" idx="1"/>
          </p:nvPr>
        </p:nvSpPr>
        <p:spPr>
          <a:xfrm>
            <a:off x="311700" y="1354100"/>
            <a:ext cx="8520600" cy="35901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endParaRPr sz="1100">
              <a:solidFill>
                <a:schemeClr val="dk1"/>
              </a:solidFill>
            </a:endParaRPr>
          </a:p>
          <a:p>
            <a:pPr marL="0" lvl="0" indent="0" algn="l" rtl="0">
              <a:spcBef>
                <a:spcPts val="0"/>
              </a:spcBef>
              <a:spcAft>
                <a:spcPts val="0"/>
              </a:spcAft>
              <a:buNone/>
            </a:pPr>
            <a:r>
              <a:rPr lang="en" sz="2100" b="1">
                <a:solidFill>
                  <a:schemeClr val="dk1"/>
                </a:solidFill>
              </a:rPr>
              <a:t>PARENT EDUCATION &amp; MEDICAL INTERVENTION </a:t>
            </a:r>
            <a:endParaRPr sz="2100" b="1">
              <a:solidFill>
                <a:schemeClr val="dk1"/>
              </a:solidFill>
            </a:endParaRPr>
          </a:p>
          <a:p>
            <a:pPr marL="0" lvl="0" indent="0" algn="l" rtl="0">
              <a:spcBef>
                <a:spcPts val="0"/>
              </a:spcBef>
              <a:spcAft>
                <a:spcPts val="0"/>
              </a:spcAft>
              <a:buNone/>
            </a:pPr>
            <a:endParaRPr sz="1100">
              <a:solidFill>
                <a:schemeClr val="dk1"/>
              </a:solidFill>
            </a:endParaRPr>
          </a:p>
          <a:p>
            <a:pPr marL="457200" lvl="0" indent="-323850" algn="l" rtl="0">
              <a:spcBef>
                <a:spcPts val="0"/>
              </a:spcBef>
              <a:spcAft>
                <a:spcPts val="0"/>
              </a:spcAft>
              <a:buClr>
                <a:schemeClr val="dk1"/>
              </a:buClr>
              <a:buSzPts val="1500"/>
              <a:buChar char="●"/>
            </a:pPr>
            <a:r>
              <a:rPr lang="en" sz="1500">
                <a:solidFill>
                  <a:schemeClr val="dk1"/>
                </a:solidFill>
              </a:rPr>
              <a:t>Specific Parent Education has been found to beneficial in improving multiple aspects of infant and toddler sleep, especially sleep onset, night waking, sleep consolidation, as well as maternal sleep and mood</a:t>
            </a:r>
            <a:endParaRPr sz="1500">
              <a:solidFill>
                <a:schemeClr val="dk1"/>
              </a:solidFill>
            </a:endParaRPr>
          </a:p>
          <a:p>
            <a:pPr marL="457200" lvl="0" indent="-323850" algn="l" rtl="0">
              <a:spcBef>
                <a:spcPts val="0"/>
              </a:spcBef>
              <a:spcAft>
                <a:spcPts val="0"/>
              </a:spcAft>
              <a:buClr>
                <a:schemeClr val="dk1"/>
              </a:buClr>
              <a:buSzPts val="1500"/>
              <a:buChar char="●"/>
            </a:pPr>
            <a:r>
              <a:rPr lang="en" sz="1500">
                <a:solidFill>
                  <a:schemeClr val="dk1"/>
                </a:solidFill>
              </a:rPr>
              <a:t>Referral to ENT, pulmonologist, or other sleep specialist can resolve respiratory sleep concerns</a:t>
            </a:r>
            <a:endParaRPr sz="1500">
              <a:solidFill>
                <a:schemeClr val="dk1"/>
              </a:solidFill>
            </a:endParaRPr>
          </a:p>
          <a:p>
            <a:pPr marL="457200" lvl="0" indent="-323850" algn="l" rtl="0">
              <a:spcBef>
                <a:spcPts val="0"/>
              </a:spcBef>
              <a:spcAft>
                <a:spcPts val="0"/>
              </a:spcAft>
              <a:buClr>
                <a:schemeClr val="dk1"/>
              </a:buClr>
              <a:buSzPts val="1500"/>
              <a:buChar char="●"/>
            </a:pPr>
            <a:r>
              <a:rPr lang="en" sz="1500">
                <a:solidFill>
                  <a:schemeClr val="dk1"/>
                </a:solidFill>
              </a:rPr>
              <a:t>Referral to neurologist or other sleep specialist can assist with sleep concerns related to other medical conditions </a:t>
            </a:r>
            <a:endParaRPr sz="1500">
              <a:solidFill>
                <a:schemeClr val="dk1"/>
              </a:solidFill>
            </a:endParaRPr>
          </a:p>
          <a:p>
            <a:pPr marL="0" lvl="0" indent="0" algn="l" rtl="0">
              <a:spcBef>
                <a:spcPts val="0"/>
              </a:spcBef>
              <a:spcAft>
                <a:spcPts val="0"/>
              </a:spcAft>
              <a:buNone/>
            </a:pPr>
            <a:endParaRPr sz="1100">
              <a:solidFill>
                <a:schemeClr val="dk1"/>
              </a:solidFill>
            </a:endParaRPr>
          </a:p>
          <a:p>
            <a:pPr marL="0" lvl="0" indent="0" algn="ctr" rtl="0">
              <a:spcBef>
                <a:spcPts val="0"/>
              </a:spcBef>
              <a:spcAft>
                <a:spcPts val="0"/>
              </a:spcAft>
              <a:buNone/>
            </a:pPr>
            <a:r>
              <a:rPr lang="en" sz="1700" b="1">
                <a:solidFill>
                  <a:schemeClr val="dk1"/>
                </a:solidFill>
              </a:rPr>
              <a:t>IN ORDER TO  IMPROVE SLEEP,  WE MUST BE ABLE TO IDENTIFY CONCERNS AND HAVE ACCURATE INFORMATION TO SHARE</a:t>
            </a:r>
            <a:endParaRPr sz="1700" b="1">
              <a:solidFill>
                <a:schemeClr val="dk1"/>
              </a:solidFill>
            </a:endParaRPr>
          </a:p>
          <a:p>
            <a:pPr marL="0" lvl="0" indent="0" algn="l" rtl="0">
              <a:spcBef>
                <a:spcPts val="0"/>
              </a:spcBef>
              <a:spcAft>
                <a:spcPts val="0"/>
              </a:spcAft>
              <a:buNone/>
            </a:pPr>
            <a:endParaRPr sz="11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STEPS COMPLETED:</a:t>
            </a:r>
            <a:endParaRPr b="1"/>
          </a:p>
        </p:txBody>
      </p:sp>
      <p:sp>
        <p:nvSpPr>
          <p:cNvPr id="85" name="Google Shape;85;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Clr>
                <a:srgbClr val="000000"/>
              </a:buClr>
              <a:buSzPts val="1800"/>
              <a:buChar char="●"/>
            </a:pPr>
            <a:r>
              <a:rPr lang="en">
                <a:solidFill>
                  <a:srgbClr val="000000"/>
                </a:solidFill>
              </a:rPr>
              <a:t>Literature review</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Review of pediatric sleep scales</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Shared idea with OEC and begun to collaborate</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Conducted a Sleep Survey to all B-3 providers &amp; directors</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Conducted a Sleep Education Survey with B-3 Providers that have received sleep education from a sleep consultant</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Conducted a Sleep Education Survey for Families that have received sleep education from a sleep consultant</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Drafted Sleep Screening Tool</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Contacted other sleep consultants</a:t>
            </a:r>
            <a:endParaRPr>
              <a:solidFill>
                <a:srgbClr val="00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9"/>
          <p:cNvSpPr txBox="1">
            <a:spLocks noGrp="1"/>
          </p:cNvSpPr>
          <p:nvPr>
            <p:ph type="title"/>
          </p:nvPr>
        </p:nvSpPr>
        <p:spPr>
          <a:xfrm>
            <a:off x="311700" y="426225"/>
            <a:ext cx="8520600" cy="899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WHAT I HAVE LEARNED ABOUT ABOUT                   B-3 PROVIDERS &amp; SLEEP CONCERNS</a:t>
            </a:r>
            <a:endParaRPr b="1"/>
          </a:p>
        </p:txBody>
      </p:sp>
      <p:sp>
        <p:nvSpPr>
          <p:cNvPr id="91" name="Google Shape;91;p19"/>
          <p:cNvSpPr txBox="1">
            <a:spLocks noGrp="1"/>
          </p:cNvSpPr>
          <p:nvPr>
            <p:ph type="body" idx="1"/>
          </p:nvPr>
        </p:nvSpPr>
        <p:spPr>
          <a:xfrm>
            <a:off x="311700" y="1467975"/>
            <a:ext cx="8520600" cy="3100800"/>
          </a:xfrm>
          <a:prstGeom prst="rect">
            <a:avLst/>
          </a:prstGeom>
        </p:spPr>
        <p:txBody>
          <a:bodyPr spcFirstLastPara="1" wrap="square" lIns="91425" tIns="91425" rIns="91425" bIns="91425" anchor="t" anchorCtr="0">
            <a:noAutofit/>
          </a:bodyPr>
          <a:lstStyle/>
          <a:p>
            <a:pPr marL="457200" lvl="0" indent="-355600" algn="l" rtl="0">
              <a:lnSpc>
                <a:spcPct val="105000"/>
              </a:lnSpc>
              <a:spcBef>
                <a:spcPts val="0"/>
              </a:spcBef>
              <a:spcAft>
                <a:spcPts val="0"/>
              </a:spcAft>
              <a:buClr>
                <a:schemeClr val="dk1"/>
              </a:buClr>
              <a:buSzPts val="2000"/>
              <a:buChar char="●"/>
            </a:pPr>
            <a:r>
              <a:rPr lang="en" sz="2000">
                <a:solidFill>
                  <a:schemeClr val="dk1"/>
                </a:solidFill>
              </a:rPr>
              <a:t>95%  ask families about their child’s sleep habits</a:t>
            </a:r>
            <a:endParaRPr sz="2000">
              <a:solidFill>
                <a:schemeClr val="dk1"/>
              </a:solidFill>
            </a:endParaRPr>
          </a:p>
          <a:p>
            <a:pPr marL="457200" lvl="0" indent="-355600" algn="l" rtl="0">
              <a:lnSpc>
                <a:spcPct val="105000"/>
              </a:lnSpc>
              <a:spcBef>
                <a:spcPts val="0"/>
              </a:spcBef>
              <a:spcAft>
                <a:spcPts val="0"/>
              </a:spcAft>
              <a:buClr>
                <a:schemeClr val="dk1"/>
              </a:buClr>
              <a:buSzPts val="2000"/>
              <a:buChar char="●"/>
            </a:pPr>
            <a:r>
              <a:rPr lang="en" sz="2000">
                <a:solidFill>
                  <a:schemeClr val="dk1"/>
                </a:solidFill>
              </a:rPr>
              <a:t>92%  do not use a sleep scale to identify sleep concerns</a:t>
            </a:r>
            <a:endParaRPr sz="2000">
              <a:solidFill>
                <a:schemeClr val="dk1"/>
              </a:solidFill>
            </a:endParaRPr>
          </a:p>
          <a:p>
            <a:pPr marL="457200" lvl="0" indent="-355600" algn="l" rtl="0">
              <a:lnSpc>
                <a:spcPct val="105000"/>
              </a:lnSpc>
              <a:spcBef>
                <a:spcPts val="0"/>
              </a:spcBef>
              <a:spcAft>
                <a:spcPts val="0"/>
              </a:spcAft>
              <a:buClr>
                <a:schemeClr val="dk1"/>
              </a:buClr>
              <a:buSzPts val="2000"/>
              <a:buChar char="●"/>
            </a:pPr>
            <a:r>
              <a:rPr lang="en" sz="2000">
                <a:solidFill>
                  <a:schemeClr val="dk1"/>
                </a:solidFill>
              </a:rPr>
              <a:t>66%  report cancellations due to sleep reasons sometimes or often</a:t>
            </a:r>
            <a:endParaRPr sz="2000">
              <a:solidFill>
                <a:schemeClr val="dk1"/>
              </a:solidFill>
            </a:endParaRPr>
          </a:p>
          <a:p>
            <a:pPr marL="457200" lvl="0" indent="-355600" algn="l" rtl="0">
              <a:lnSpc>
                <a:spcPct val="105000"/>
              </a:lnSpc>
              <a:spcBef>
                <a:spcPts val="0"/>
              </a:spcBef>
              <a:spcAft>
                <a:spcPts val="0"/>
              </a:spcAft>
              <a:buClr>
                <a:schemeClr val="dk1"/>
              </a:buClr>
              <a:buSzPts val="2000"/>
              <a:buChar char="●"/>
            </a:pPr>
            <a:r>
              <a:rPr lang="en" sz="2000">
                <a:solidFill>
                  <a:schemeClr val="dk1"/>
                </a:solidFill>
              </a:rPr>
              <a:t>96% report that families report sleep concerns sometime or often</a:t>
            </a:r>
            <a:endParaRPr sz="2000">
              <a:solidFill>
                <a:schemeClr val="dk1"/>
              </a:solidFill>
            </a:endParaRPr>
          </a:p>
          <a:p>
            <a:pPr marL="457200" lvl="0" indent="-355600" algn="l" rtl="0">
              <a:lnSpc>
                <a:spcPct val="105000"/>
              </a:lnSpc>
              <a:spcBef>
                <a:spcPts val="0"/>
              </a:spcBef>
              <a:spcAft>
                <a:spcPts val="0"/>
              </a:spcAft>
              <a:buClr>
                <a:schemeClr val="dk1"/>
              </a:buClr>
              <a:buSzPts val="2000"/>
              <a:buChar char="●"/>
            </a:pPr>
            <a:r>
              <a:rPr lang="en" sz="2000">
                <a:solidFill>
                  <a:schemeClr val="dk1"/>
                </a:solidFill>
              </a:rPr>
              <a:t>68% do not have a team member with sleep expertise </a:t>
            </a:r>
            <a:endParaRPr sz="2000">
              <a:solidFill>
                <a:schemeClr val="dk1"/>
              </a:solidFill>
            </a:endParaRPr>
          </a:p>
          <a:p>
            <a:pPr marL="457200" lvl="0" indent="-355600" algn="l" rtl="0">
              <a:lnSpc>
                <a:spcPct val="105000"/>
              </a:lnSpc>
              <a:spcBef>
                <a:spcPts val="0"/>
              </a:spcBef>
              <a:spcAft>
                <a:spcPts val="0"/>
              </a:spcAft>
              <a:buClr>
                <a:schemeClr val="dk1"/>
              </a:buClr>
              <a:buSzPts val="2000"/>
              <a:buChar char="●"/>
            </a:pPr>
            <a:r>
              <a:rPr lang="en" sz="2000">
                <a:solidFill>
                  <a:schemeClr val="dk1"/>
                </a:solidFill>
              </a:rPr>
              <a:t>54% feel neutral about their ability to support families with sleep concerns</a:t>
            </a:r>
            <a:endParaRPr sz="2000">
              <a:solidFill>
                <a:schemeClr val="dk1"/>
              </a:solidFill>
            </a:endParaRPr>
          </a:p>
          <a:p>
            <a:pPr marL="457200" lvl="0" indent="-355600" algn="l" rtl="0">
              <a:lnSpc>
                <a:spcPct val="105000"/>
              </a:lnSpc>
              <a:spcBef>
                <a:spcPts val="0"/>
              </a:spcBef>
              <a:spcAft>
                <a:spcPts val="0"/>
              </a:spcAft>
              <a:buClr>
                <a:schemeClr val="dk1"/>
              </a:buClr>
              <a:buSzPts val="2000"/>
              <a:buChar char="●"/>
            </a:pPr>
            <a:r>
              <a:rPr lang="en" sz="2000">
                <a:solidFill>
                  <a:schemeClr val="dk1"/>
                </a:solidFill>
              </a:rPr>
              <a:t>93% would like more training related to sleep </a:t>
            </a:r>
            <a:endParaRPr sz="2000">
              <a:solidFill>
                <a:schemeClr val="dk1"/>
              </a:solidFill>
            </a:endParaRPr>
          </a:p>
          <a:p>
            <a:pPr marL="457200" lvl="0" indent="-355600" algn="l" rtl="0">
              <a:lnSpc>
                <a:spcPct val="105000"/>
              </a:lnSpc>
              <a:spcBef>
                <a:spcPts val="0"/>
              </a:spcBef>
              <a:spcAft>
                <a:spcPts val="0"/>
              </a:spcAft>
              <a:buClr>
                <a:schemeClr val="dk1"/>
              </a:buClr>
              <a:buSzPts val="2000"/>
              <a:buChar char="●"/>
            </a:pPr>
            <a:r>
              <a:rPr lang="en" sz="2000">
                <a:solidFill>
                  <a:schemeClr val="dk1"/>
                </a:solidFill>
              </a:rPr>
              <a:t>97% would like written information to share with families</a:t>
            </a:r>
            <a:endParaRPr sz="2000">
              <a:solidFill>
                <a:schemeClr val="dk1"/>
              </a:solidFill>
            </a:endParaRPr>
          </a:p>
          <a:p>
            <a:pPr marL="457200" lvl="0" indent="0" algn="l" rtl="0">
              <a:lnSpc>
                <a:spcPct val="105000"/>
              </a:lnSpc>
              <a:spcBef>
                <a:spcPts val="1200"/>
              </a:spcBef>
              <a:spcAft>
                <a:spcPts val="0"/>
              </a:spcAft>
              <a:buNone/>
            </a:pPr>
            <a:r>
              <a:rPr lang="en" sz="2000">
                <a:solidFill>
                  <a:schemeClr val="dk1"/>
                </a:solidFill>
              </a:rPr>
              <a:t>														n=122</a:t>
            </a:r>
            <a:endParaRPr sz="2000">
              <a:solidFill>
                <a:schemeClr val="dk1"/>
              </a:solidFill>
            </a:endParaRPr>
          </a:p>
          <a:p>
            <a:pPr marL="0" lvl="0" indent="0" algn="l" rtl="0">
              <a:lnSpc>
                <a:spcPct val="105000"/>
              </a:lnSpc>
              <a:spcBef>
                <a:spcPts val="1200"/>
              </a:spcBef>
              <a:spcAft>
                <a:spcPts val="1200"/>
              </a:spcAft>
              <a:buNone/>
            </a:pPr>
            <a:endParaRPr>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0"/>
          <p:cNvSpPr txBox="1">
            <a:spLocks noGrp="1"/>
          </p:cNvSpPr>
          <p:nvPr>
            <p:ph type="title"/>
          </p:nvPr>
        </p:nvSpPr>
        <p:spPr>
          <a:xfrm>
            <a:off x="311700" y="445025"/>
            <a:ext cx="8520600" cy="899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WHAT PROVIDERS &amp; FAMILIES THINK ABOUT </a:t>
            </a:r>
            <a:endParaRPr b="1"/>
          </a:p>
          <a:p>
            <a:pPr marL="0" lvl="0" indent="0" algn="l" rtl="0">
              <a:spcBef>
                <a:spcPts val="0"/>
              </a:spcBef>
              <a:spcAft>
                <a:spcPts val="0"/>
              </a:spcAft>
              <a:buNone/>
            </a:pPr>
            <a:r>
              <a:rPr lang="en" b="1"/>
              <a:t>SLEEP EDUCATION</a:t>
            </a:r>
            <a:endParaRPr b="1"/>
          </a:p>
        </p:txBody>
      </p:sp>
      <p:sp>
        <p:nvSpPr>
          <p:cNvPr id="97" name="Google Shape;97;p20"/>
          <p:cNvSpPr txBox="1">
            <a:spLocks noGrp="1"/>
          </p:cNvSpPr>
          <p:nvPr>
            <p:ph type="body" idx="1"/>
          </p:nvPr>
        </p:nvSpPr>
        <p:spPr>
          <a:xfrm>
            <a:off x="311700" y="1344725"/>
            <a:ext cx="8520600" cy="3620400"/>
          </a:xfrm>
          <a:prstGeom prst="rect">
            <a:avLst/>
          </a:prstGeom>
        </p:spPr>
        <p:txBody>
          <a:bodyPr spcFirstLastPara="1" wrap="square" lIns="91425" tIns="91425" rIns="91425" bIns="91425" anchor="t" anchorCtr="0">
            <a:noAutofit/>
          </a:bodyPr>
          <a:lstStyle/>
          <a:p>
            <a:pPr marL="0" lvl="0" indent="0" algn="l" rtl="0">
              <a:lnSpc>
                <a:spcPct val="105000"/>
              </a:lnSpc>
              <a:spcBef>
                <a:spcPts val="0"/>
              </a:spcBef>
              <a:spcAft>
                <a:spcPts val="0"/>
              </a:spcAft>
              <a:buSzPts val="935"/>
              <a:buNone/>
            </a:pPr>
            <a:r>
              <a:rPr lang="en" sz="1729">
                <a:solidFill>
                  <a:schemeClr val="dk1"/>
                </a:solidFill>
              </a:rPr>
              <a:t>The B-3 providers surveyed (n=12) </a:t>
            </a:r>
            <a:r>
              <a:rPr lang="en" sz="1729" b="1">
                <a:solidFill>
                  <a:schemeClr val="dk1"/>
                </a:solidFill>
              </a:rPr>
              <a:t>100% found all of the information provided to them by a sleep consultant helpful. </a:t>
            </a:r>
            <a:r>
              <a:rPr lang="en" sz="1729">
                <a:solidFill>
                  <a:schemeClr val="dk1"/>
                </a:solidFill>
              </a:rPr>
              <a:t>This information included topics such as the sleep needs of infants and toddlers, sleep environment, sleep routines, sleep schedules, ways to treat sleep associations, and the science of sleep. The majority felt (91%) felt that they were better able to support families with sleep concerns after receiving education related to sleep.</a:t>
            </a:r>
            <a:endParaRPr sz="1729">
              <a:solidFill>
                <a:schemeClr val="dk1"/>
              </a:solidFill>
            </a:endParaRPr>
          </a:p>
          <a:p>
            <a:pPr marL="0" lvl="0" indent="0" algn="l" rtl="0">
              <a:lnSpc>
                <a:spcPct val="105000"/>
              </a:lnSpc>
              <a:spcBef>
                <a:spcPts val="1200"/>
              </a:spcBef>
              <a:spcAft>
                <a:spcPts val="0"/>
              </a:spcAft>
              <a:buSzPts val="935"/>
              <a:buNone/>
            </a:pPr>
            <a:endParaRPr sz="1729">
              <a:solidFill>
                <a:schemeClr val="dk1"/>
              </a:solidFill>
            </a:endParaRPr>
          </a:p>
          <a:p>
            <a:pPr marL="0" lvl="0" indent="0" algn="l" rtl="0">
              <a:lnSpc>
                <a:spcPct val="105000"/>
              </a:lnSpc>
              <a:spcBef>
                <a:spcPts val="1200"/>
              </a:spcBef>
              <a:spcAft>
                <a:spcPts val="0"/>
              </a:spcAft>
              <a:buSzPts val="935"/>
              <a:buNone/>
            </a:pPr>
            <a:r>
              <a:rPr lang="en" sz="1729">
                <a:solidFill>
                  <a:schemeClr val="dk1"/>
                </a:solidFill>
              </a:rPr>
              <a:t>The majority of families that have worked with a sleep consultant found the above information helpful. </a:t>
            </a:r>
            <a:r>
              <a:rPr lang="en" sz="1729" b="1">
                <a:solidFill>
                  <a:schemeClr val="dk1"/>
                </a:solidFill>
              </a:rPr>
              <a:t>Most of the families survey (n = 19) felt that they could continue to support their child’s sleep habits from the information gained (95%) </a:t>
            </a:r>
            <a:r>
              <a:rPr lang="en" sz="1729">
                <a:solidFill>
                  <a:schemeClr val="dk1"/>
                </a:solidFill>
              </a:rPr>
              <a:t>and 85% reported that their child’s sleep improved after working with a consultant.</a:t>
            </a:r>
            <a:endParaRPr sz="1729">
              <a:solidFill>
                <a:schemeClr val="dk1"/>
              </a:solidFill>
            </a:endParaRPr>
          </a:p>
          <a:p>
            <a:pPr marL="0" lvl="0" indent="0" algn="l" rtl="0">
              <a:lnSpc>
                <a:spcPct val="105000"/>
              </a:lnSpc>
              <a:spcBef>
                <a:spcPts val="1200"/>
              </a:spcBef>
              <a:spcAft>
                <a:spcPts val="1200"/>
              </a:spcAft>
              <a:buSzPts val="935"/>
              <a:buNone/>
            </a:pPr>
            <a:endParaRPr sz="1530">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DRAFT OF SLEEP SCREENING TOOL</a:t>
            </a:r>
            <a:endParaRPr/>
          </a:p>
        </p:txBody>
      </p:sp>
      <p:pic>
        <p:nvPicPr>
          <p:cNvPr id="103" name="Google Shape;103;p21"/>
          <p:cNvPicPr preferRelativeResize="0"/>
          <p:nvPr/>
        </p:nvPicPr>
        <p:blipFill rotWithShape="1">
          <a:blip r:embed="rId3">
            <a:alphaModFix/>
          </a:blip>
          <a:srcRect t="2505"/>
          <a:stretch/>
        </p:blipFill>
        <p:spPr>
          <a:xfrm>
            <a:off x="4572000" y="1199525"/>
            <a:ext cx="4475525" cy="3725550"/>
          </a:xfrm>
          <a:prstGeom prst="rect">
            <a:avLst/>
          </a:prstGeom>
          <a:noFill/>
          <a:ln>
            <a:noFill/>
          </a:ln>
        </p:spPr>
      </p:pic>
      <p:pic>
        <p:nvPicPr>
          <p:cNvPr id="104" name="Google Shape;104;p21"/>
          <p:cNvPicPr preferRelativeResize="0"/>
          <p:nvPr/>
        </p:nvPicPr>
        <p:blipFill>
          <a:blip r:embed="rId4">
            <a:alphaModFix/>
          </a:blip>
          <a:stretch>
            <a:fillRect/>
          </a:stretch>
        </p:blipFill>
        <p:spPr>
          <a:xfrm>
            <a:off x="181200" y="959025"/>
            <a:ext cx="4167741" cy="38209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NEXT STEPS</a:t>
            </a:r>
            <a:endParaRPr b="1"/>
          </a:p>
        </p:txBody>
      </p:sp>
      <p:sp>
        <p:nvSpPr>
          <p:cNvPr id="110" name="Google Shape;110;p22"/>
          <p:cNvSpPr txBox="1">
            <a:spLocks noGrp="1"/>
          </p:cNvSpPr>
          <p:nvPr>
            <p:ph type="body" idx="1"/>
          </p:nvPr>
        </p:nvSpPr>
        <p:spPr>
          <a:xfrm>
            <a:off x="311700" y="1152475"/>
            <a:ext cx="8520600" cy="2915400"/>
          </a:xfrm>
          <a:prstGeom prst="rect">
            <a:avLst/>
          </a:prstGeom>
        </p:spPr>
        <p:txBody>
          <a:bodyPr spcFirstLastPara="1" wrap="square" lIns="91425" tIns="91425" rIns="91425" bIns="91425" anchor="t" anchorCtr="0">
            <a:normAutofit lnSpcReduction="10000"/>
          </a:bodyPr>
          <a:lstStyle/>
          <a:p>
            <a:pPr marL="457200" lvl="0" indent="-342900" algn="l" rtl="0">
              <a:spcBef>
                <a:spcPts val="0"/>
              </a:spcBef>
              <a:spcAft>
                <a:spcPts val="0"/>
              </a:spcAft>
              <a:buClr>
                <a:schemeClr val="dk1"/>
              </a:buClr>
              <a:buSzPts val="1800"/>
              <a:buChar char="●"/>
            </a:pPr>
            <a:r>
              <a:rPr lang="en">
                <a:solidFill>
                  <a:schemeClr val="dk1"/>
                </a:solidFill>
              </a:rPr>
              <a:t>Continue to work with OEC to determine how this project can be supported</a:t>
            </a: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Finalize the Sleep Screening Tool </a:t>
            </a: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Develop a Sleep Tool Kit that providers can share and discuss with families</a:t>
            </a: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Educate all B-3 agencies virtually about these new tools and how to use them. </a:t>
            </a: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Determine if Peer to Peer TA would be effective in continued support for providers.</a:t>
            </a: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Post-provider education survey to determine effectiveness of Sleep Screening Tool and Sleep Tool Kit. </a:t>
            </a:r>
            <a:endParaRPr>
              <a:solidFill>
                <a:schemeClr val="dk1"/>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796</Words>
  <Application>Microsoft Office PowerPoint</Application>
  <PresentationFormat>On-screen Show (16:9)</PresentationFormat>
  <Paragraphs>79</Paragraphs>
  <Slides>10</Slides>
  <Notes>10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10</vt:i4>
      </vt:variant>
    </vt:vector>
  </HeadingPairs>
  <TitlesOfParts>
    <vt:vector size="12" baseType="lpstr">
      <vt:lpstr>Arial</vt:lpstr>
      <vt:lpstr>Simple Light</vt:lpstr>
      <vt:lpstr>Identifying &amp; Supporting Sleep Concerns for Children in Birth-Three</vt:lpstr>
      <vt:lpstr>SLEEP &amp; DEVELOPMENT</vt:lpstr>
      <vt:lpstr>SLEEP CONCERNS &amp; EARLY CHILDHOOD</vt:lpstr>
      <vt:lpstr> IDENTIFYING SLEEP CONCERNS IN EARLY INTERVENTION</vt:lpstr>
      <vt:lpstr>WHAT HELPS FAMILIES IMPROVE THEIR  CHILD’S SLEEP?</vt:lpstr>
      <vt:lpstr>STEPS COMPLETED:</vt:lpstr>
      <vt:lpstr>WHAT I HAVE LEARNED ABOUT ABOUT                   B-3 PROVIDERS &amp; SLEEP CONCERNS</vt:lpstr>
      <vt:lpstr>WHAT PROVIDERS &amp; FAMILIES THINK ABOUT  SLEEP EDUCATION</vt:lpstr>
      <vt:lpstr>DRAFT OF SLEEP SCREENING TOOL</vt:lpstr>
      <vt:lpstr>NEXT STEPS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Identifying &amp; Supporting Sleep Concerns for Children in Birth-Three</dc:title>
  <dc:creator>Darla</dc:creator>
  <cp:lastModifiedBy>Darla Gundler</cp:lastModifiedBy>
  <cp:revision>1</cp:revision>
  <dcterms:modified xsi:type="dcterms:W3CDTF">2026-09-24T15:05:05Z</dcterms:modified>
</cp:coreProperties>
</file>