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notesMasterIdLst>
    <p:notesMasterId r:id="rId22"/>
  </p:notesMasterIdLst>
  <p:handoutMasterIdLst>
    <p:handoutMasterId r:id="rId23"/>
  </p:handoutMasterIdLst>
  <p:sldIdLst>
    <p:sldId id="387" r:id="rId2"/>
    <p:sldId id="424" r:id="rId3"/>
    <p:sldId id="425" r:id="rId4"/>
    <p:sldId id="426" r:id="rId5"/>
    <p:sldId id="411" r:id="rId6"/>
    <p:sldId id="416" r:id="rId7"/>
    <p:sldId id="412" r:id="rId8"/>
    <p:sldId id="413" r:id="rId9"/>
    <p:sldId id="415" r:id="rId10"/>
    <p:sldId id="433" r:id="rId11"/>
    <p:sldId id="434" r:id="rId12"/>
    <p:sldId id="417" r:id="rId13"/>
    <p:sldId id="418" r:id="rId14"/>
    <p:sldId id="428" r:id="rId15"/>
    <p:sldId id="430" r:id="rId16"/>
    <p:sldId id="431" r:id="rId17"/>
    <p:sldId id="423" r:id="rId18"/>
    <p:sldId id="432" r:id="rId19"/>
    <p:sldId id="435" r:id="rId20"/>
    <p:sldId id="436" r:id="rId21"/>
  </p:sldIdLst>
  <p:sldSz cx="9144000" cy="6858000" type="screen4x3"/>
  <p:notesSz cx="6858000" cy="9215438"/>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 userDrawn="1">
          <p15:clr>
            <a:srgbClr val="A4A3A4"/>
          </p15:clr>
        </p15:guide>
        <p15:guide id="4"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E2F"/>
    <a:srgbClr val="0D2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BE40A3-A255-4CB4-B08B-B02F496BA8EC}" v="79" dt="2025-05-26T14:38:37.0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2" d="100"/>
          <a:sy n="102" d="100"/>
        </p:scale>
        <p:origin x="1806" y="102"/>
      </p:cViewPr>
      <p:guideLst>
        <p:guide orient="horz" pos="2160"/>
        <p:guide pos="288"/>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07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60772"/>
          </a:xfrm>
          <a:prstGeom prst="rect">
            <a:avLst/>
          </a:prstGeom>
        </p:spPr>
        <p:txBody>
          <a:bodyPr vert="horz" lIns="91440" tIns="45720" rIns="91440" bIns="45720" rtlCol="0"/>
          <a:lstStyle>
            <a:lvl1pPr algn="r">
              <a:defRPr sz="1200"/>
            </a:lvl1pPr>
          </a:lstStyle>
          <a:p>
            <a:fld id="{B7F50CCB-94B1-4B0A-BCF8-2F96EF51A256}" type="datetimeFigureOut">
              <a:rPr lang="en-US" smtClean="0"/>
              <a:pPr/>
              <a:t>5/30/2025</a:t>
            </a:fld>
            <a:endParaRPr lang="en-US" dirty="0"/>
          </a:p>
        </p:txBody>
      </p:sp>
      <p:sp>
        <p:nvSpPr>
          <p:cNvPr id="4" name="Footer Placeholder 3"/>
          <p:cNvSpPr>
            <a:spLocks noGrp="1"/>
          </p:cNvSpPr>
          <p:nvPr>
            <p:ph type="ftr" sz="quarter" idx="2"/>
          </p:nvPr>
        </p:nvSpPr>
        <p:spPr>
          <a:xfrm>
            <a:off x="0" y="8753067"/>
            <a:ext cx="2971800" cy="46077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753067"/>
            <a:ext cx="2971800" cy="460772"/>
          </a:xfrm>
          <a:prstGeom prst="rect">
            <a:avLst/>
          </a:prstGeom>
        </p:spPr>
        <p:txBody>
          <a:bodyPr vert="horz" lIns="91440" tIns="45720" rIns="91440" bIns="45720" rtlCol="0" anchor="b"/>
          <a:lstStyle>
            <a:lvl1pPr algn="r">
              <a:defRPr sz="1200"/>
            </a:lvl1pPr>
          </a:lstStyle>
          <a:p>
            <a:fld id="{881D7471-A358-48C3-BB75-EEB9B119FC1C}" type="slidenum">
              <a:rPr lang="en-US" smtClean="0"/>
              <a:pPr/>
              <a:t>‹#›</a:t>
            </a:fld>
            <a:endParaRPr lang="en-US" dirty="0"/>
          </a:p>
        </p:txBody>
      </p:sp>
    </p:spTree>
    <p:extLst>
      <p:ext uri="{BB962C8B-B14F-4D97-AF65-F5344CB8AC3E}">
        <p14:creationId xmlns:p14="http://schemas.microsoft.com/office/powerpoint/2010/main" val="216760008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02"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077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60772"/>
          </a:xfrm>
          <a:prstGeom prst="rect">
            <a:avLst/>
          </a:prstGeom>
        </p:spPr>
        <p:txBody>
          <a:bodyPr vert="horz" lIns="91440" tIns="45720" rIns="91440" bIns="45720" rtlCol="0"/>
          <a:lstStyle>
            <a:lvl1pPr algn="r">
              <a:defRPr sz="1200"/>
            </a:lvl1pPr>
          </a:lstStyle>
          <a:p>
            <a:fld id="{DA7D45CE-4BF1-4A82-95FA-9F2C00D45C33}" type="datetimeFigureOut">
              <a:rPr lang="en-US" smtClean="0"/>
              <a:pPr/>
              <a:t>5/30/2025</a:t>
            </a:fld>
            <a:endParaRPr lang="en-US" dirty="0"/>
          </a:p>
        </p:txBody>
      </p:sp>
      <p:sp>
        <p:nvSpPr>
          <p:cNvPr id="4" name="Slide Image Placeholder 3"/>
          <p:cNvSpPr>
            <a:spLocks noGrp="1" noRot="1" noChangeAspect="1"/>
          </p:cNvSpPr>
          <p:nvPr>
            <p:ph type="sldImg" idx="2"/>
          </p:nvPr>
        </p:nvSpPr>
        <p:spPr>
          <a:xfrm>
            <a:off x="1125538" y="690563"/>
            <a:ext cx="4606925" cy="34559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77333"/>
            <a:ext cx="5486400" cy="414694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53067"/>
            <a:ext cx="2971800" cy="46077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753067"/>
            <a:ext cx="2971800" cy="460772"/>
          </a:xfrm>
          <a:prstGeom prst="rect">
            <a:avLst/>
          </a:prstGeom>
        </p:spPr>
        <p:txBody>
          <a:bodyPr vert="horz" lIns="91440" tIns="45720" rIns="91440" bIns="45720" rtlCol="0" anchor="b"/>
          <a:lstStyle>
            <a:lvl1pPr algn="r">
              <a:defRPr sz="1200"/>
            </a:lvl1pPr>
          </a:lstStyle>
          <a:p>
            <a:fld id="{8E2FB70D-189E-4216-ADF0-8EDD1AE5ED33}" type="slidenum">
              <a:rPr lang="en-US" smtClean="0"/>
              <a:pPr/>
              <a:t>‹#›</a:t>
            </a:fld>
            <a:endParaRPr lang="en-US" dirty="0"/>
          </a:p>
        </p:txBody>
      </p:sp>
    </p:spTree>
    <p:extLst>
      <p:ext uri="{BB962C8B-B14F-4D97-AF65-F5344CB8AC3E}">
        <p14:creationId xmlns:p14="http://schemas.microsoft.com/office/powerpoint/2010/main" val="222607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AA288CF-455E-58B4-B84D-43A3EF8620BC}"/>
              </a:ext>
            </a:extLst>
          </p:cNvPr>
          <p:cNvSpPr>
            <a:spLocks noGrp="1"/>
          </p:cNvSpPr>
          <p:nvPr>
            <p:ph type="title" hasCustomPrompt="1"/>
          </p:nvPr>
        </p:nvSpPr>
        <p:spPr>
          <a:xfrm>
            <a:off x="457200" y="457201"/>
            <a:ext cx="8229600" cy="525462"/>
          </a:xfrm>
          <a:prstGeom prst="rect">
            <a:avLst/>
          </a:prstGeom>
        </p:spPr>
        <p:txBody>
          <a:bodyPr/>
          <a:lstStyle>
            <a:lvl1pPr algn="ctr">
              <a:defRPr sz="3600" b="1">
                <a:latin typeface="Calibri Light" panose="020F0302020204030204" pitchFamily="34" charset="0"/>
                <a:cs typeface="Calibri Light" panose="020F0302020204030204" pitchFamily="34" charset="0"/>
              </a:defRPr>
            </a:lvl1pPr>
          </a:lstStyle>
          <a:p>
            <a:pPr algn="ctr"/>
            <a:r>
              <a:rPr lang="en-US" sz="3600">
                <a:latin typeface="+mj-lt"/>
              </a:rPr>
              <a:t>Title</a:t>
            </a:r>
          </a:p>
        </p:txBody>
      </p:sp>
      <p:sp>
        <p:nvSpPr>
          <p:cNvPr id="7" name="Content Placeholder 2">
            <a:extLst>
              <a:ext uri="{FF2B5EF4-FFF2-40B4-BE49-F238E27FC236}">
                <a16:creationId xmlns:a16="http://schemas.microsoft.com/office/drawing/2014/main" id="{09DD8BD0-DECF-22D5-4BC0-BFD5FBD8A8A7}"/>
              </a:ext>
            </a:extLst>
          </p:cNvPr>
          <p:cNvSpPr>
            <a:spLocks noGrp="1"/>
          </p:cNvSpPr>
          <p:nvPr>
            <p:ph idx="1" hasCustomPrompt="1"/>
          </p:nvPr>
        </p:nvSpPr>
        <p:spPr>
          <a:xfrm>
            <a:off x="457200" y="1524000"/>
            <a:ext cx="8229600" cy="4351338"/>
          </a:xfrm>
          <a:prstGeom prst="rect">
            <a:avLst/>
          </a:prstGeom>
        </p:spPr>
        <p:txBody>
          <a:bodyPr/>
          <a:lstStyle>
            <a:lvl1pPr marL="228600" indent="-228600">
              <a:defRPr sz="2800"/>
            </a:lvl1pPr>
            <a:lvl2pPr marL="800100" indent="-342900">
              <a:buFont typeface="Calibri" panose="020F0502020204030204" pitchFamily="34" charset="0"/>
              <a:buChar char="–"/>
              <a:defRPr sz="2800"/>
            </a:lvl2pPr>
          </a:lstStyle>
          <a:p>
            <a:pPr marL="0" indent="0">
              <a:buNone/>
            </a:pPr>
            <a:r>
              <a:rPr lang="en-US" sz="2800"/>
              <a:t>Bullets:</a:t>
            </a:r>
          </a:p>
          <a:p>
            <a:r>
              <a:rPr lang="en-US" sz="2800"/>
              <a:t>Bullet 1</a:t>
            </a:r>
          </a:p>
          <a:p>
            <a:pPr lvl="1">
              <a:buFont typeface="Courier New" panose="02070309020205020404" pitchFamily="49" charset="0"/>
              <a:buChar char="o"/>
            </a:pPr>
            <a:r>
              <a:rPr lang="en-US" sz="2400"/>
              <a:t>Bullet 2 </a:t>
            </a:r>
          </a:p>
        </p:txBody>
      </p:sp>
    </p:spTree>
    <p:extLst>
      <p:ext uri="{BB962C8B-B14F-4D97-AF65-F5344CB8AC3E}">
        <p14:creationId xmlns:p14="http://schemas.microsoft.com/office/powerpoint/2010/main" val="38296452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233489"/>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457200" y="1825625"/>
            <a:ext cx="8229600" cy="38131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C20D7-698E-4528-AFE4-38F6E054D6D5}" type="datetimeFigureOut">
              <a:rPr lang="en-US" smtClean="0"/>
              <a:t>5/30/2025</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84A75-380D-49D2-A87F-182FC7068D9D}" type="slidenum">
              <a:rPr lang="en-US" smtClean="0"/>
              <a:t>‹#›</a:t>
            </a:fld>
            <a:endParaRPr lang="en-US" dirty="0"/>
          </a:p>
        </p:txBody>
      </p:sp>
      <p:sp>
        <p:nvSpPr>
          <p:cNvPr id="8" name="Rectangle 7"/>
          <p:cNvSpPr/>
          <p:nvPr userDrawn="1"/>
        </p:nvSpPr>
        <p:spPr>
          <a:xfrm>
            <a:off x="0" y="5917223"/>
            <a:ext cx="9144000" cy="940777"/>
          </a:xfrm>
          <a:prstGeom prst="rect">
            <a:avLst/>
          </a:prstGeom>
          <a:solidFill>
            <a:srgbClr val="000E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77078" y="6062219"/>
            <a:ext cx="1206379" cy="665858"/>
          </a:xfrm>
          <a:prstGeom prst="rect">
            <a:avLst/>
          </a:prstGeom>
        </p:spPr>
      </p:pic>
      <p:sp>
        <p:nvSpPr>
          <p:cNvPr id="7" name="Rectangle 6">
            <a:extLst>
              <a:ext uri="{FF2B5EF4-FFF2-40B4-BE49-F238E27FC236}">
                <a16:creationId xmlns:a16="http://schemas.microsoft.com/office/drawing/2014/main" id="{CAD8AABF-F7AD-2579-7EDE-AC509AA4465E}"/>
              </a:ext>
            </a:extLst>
          </p:cNvPr>
          <p:cNvSpPr/>
          <p:nvPr userDrawn="1"/>
        </p:nvSpPr>
        <p:spPr>
          <a:xfrm>
            <a:off x="0" y="5780698"/>
            <a:ext cx="9144000" cy="8670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63C238AA-EFEF-4372-8F06-76FCCF47416D}"/>
              </a:ext>
            </a:extLst>
          </p:cNvPr>
          <p:cNvSpPr txBox="1"/>
          <p:nvPr userDrawn="1"/>
        </p:nvSpPr>
        <p:spPr>
          <a:xfrm>
            <a:off x="7153275" y="6241214"/>
            <a:ext cx="2305050" cy="307777"/>
          </a:xfrm>
          <a:prstGeom prst="rect">
            <a:avLst/>
          </a:prstGeom>
          <a:noFill/>
        </p:spPr>
        <p:txBody>
          <a:bodyPr wrap="square" rtlCol="0">
            <a:spAutoFit/>
          </a:bodyPr>
          <a:lstStyle/>
          <a:p>
            <a:r>
              <a:rPr lang="en-US" sz="1400" b="1" i="0" u="none" strike="noStrike" baseline="0" dirty="0">
                <a:solidFill>
                  <a:srgbClr val="FFFFFF"/>
                </a:solidFill>
                <a:latin typeface="Calibri" panose="020F0502020204030204" pitchFamily="34" charset="0"/>
              </a:rPr>
              <a:t>UCONNUCEDD.ORG</a:t>
            </a:r>
          </a:p>
        </p:txBody>
      </p:sp>
    </p:spTree>
    <p:extLst>
      <p:ext uri="{BB962C8B-B14F-4D97-AF65-F5344CB8AC3E}">
        <p14:creationId xmlns:p14="http://schemas.microsoft.com/office/powerpoint/2010/main" val="823807264"/>
      </p:ext>
    </p:extLst>
  </p:cSld>
  <p:clrMap bg1="lt1" tx1="dk1" bg2="lt2" tx2="dk2" accent1="accent1" accent2="accent2" accent3="accent3" accent4="accent4" accent5="accent5" accent6="accent6" hlink="hlink" folHlink="folHlink"/>
  <p:sldLayoutIdLst>
    <p:sldLayoutId id="2147483834" r:id="rId1"/>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2880" userDrawn="1">
          <p15:clr>
            <a:srgbClr val="F26B43"/>
          </p15:clr>
        </p15:guide>
        <p15:guide id="3" pos="5472" userDrawn="1">
          <p15:clr>
            <a:srgbClr val="F26B43"/>
          </p15:clr>
        </p15:guide>
        <p15:guide id="4"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mailto:pascavisc@fpsct.org" TargetMode="Externa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naeyc.org/our-work/families/inclusion-preschool-program" TargetMode="External"/><Relationship Id="rId2" Type="http://schemas.openxmlformats.org/officeDocument/2006/relationships/hyperlink" Target="https://mail.google.com/mail/u/0/#search/shepardbannishw%40fpsct.org+podcast/FMfcgzQZTMSkWxrwldjwNZFXrWGPjHQf?projector=1" TargetMode="External"/><Relationship Id="rId1" Type="http://schemas.openxmlformats.org/officeDocument/2006/relationships/slideLayout" Target="../slideLayouts/slideLayout1.xml"/><Relationship Id="rId5" Type="http://schemas.openxmlformats.org/officeDocument/2006/relationships/hyperlink" Target="https://extension.psu.edu/programs/betterkidcare/news/building-an-inclusive-environment-in-early-childhood-classrooms" TargetMode="External"/><Relationship Id="rId4" Type="http://schemas.openxmlformats.org/officeDocument/2006/relationships/hyperlink" Target="https://www.understood.org/en/articles/4-benefits-of-inclusive-classroom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sites.ed.gov/idea/regs/b/appendix-f" TargetMode="External"/><Relationship Id="rId2" Type="http://schemas.openxmlformats.org/officeDocument/2006/relationships/hyperlink" Target="https://www.ed.gov/media/document/inclusive-practices-guidance-109436.pdf"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2A5F0AF-173B-F682-EE46-85A778E2EF67}"/>
              </a:ext>
            </a:extLst>
          </p:cNvPr>
          <p:cNvSpPr>
            <a:spLocks noGrp="1"/>
          </p:cNvSpPr>
          <p:nvPr>
            <p:ph type="title"/>
          </p:nvPr>
        </p:nvSpPr>
        <p:spPr>
          <a:xfrm>
            <a:off x="457200" y="1828799"/>
            <a:ext cx="8229600" cy="1212659"/>
          </a:xfrm>
        </p:spPr>
        <p:txBody>
          <a:bodyPr lIns="0" tIns="0" rIns="0" bIns="0"/>
          <a:lstStyle/>
          <a:p>
            <a:r>
              <a:rPr lang="en-US" dirty="0"/>
              <a:t>Improving Inclusive Practices in Early Childhood Classrooms</a:t>
            </a:r>
            <a:br>
              <a:rPr lang="en-US" sz="6000" dirty="0"/>
            </a:br>
            <a:br>
              <a:rPr lang="en-US" sz="3600" dirty="0">
                <a:latin typeface="+mj-lt"/>
              </a:rPr>
            </a:br>
            <a:r>
              <a:rPr lang="en-US" sz="2800" b="0" dirty="0">
                <a:latin typeface="+mj-lt"/>
              </a:rPr>
              <a:t>Christie Pascavis</a:t>
            </a:r>
            <a:br>
              <a:rPr lang="en-US" sz="2800" b="0" dirty="0">
                <a:latin typeface="+mj-lt"/>
              </a:rPr>
            </a:br>
            <a:r>
              <a:rPr lang="en-US" sz="2800" b="0" dirty="0">
                <a:latin typeface="+mj-lt"/>
              </a:rPr>
              <a:t>Special Education Teacher</a:t>
            </a:r>
            <a:br>
              <a:rPr lang="en-US" sz="2800" dirty="0">
                <a:latin typeface="+mj-lt"/>
              </a:rPr>
            </a:br>
            <a:r>
              <a:rPr lang="en-US" sz="2800" dirty="0">
                <a:latin typeface="+mj-lt"/>
                <a:hlinkClick r:id="rId3"/>
              </a:rPr>
              <a:t>pascavisc@fpsct.org</a:t>
            </a:r>
            <a:r>
              <a:rPr lang="en-US" sz="2800" dirty="0">
                <a:latin typeface="+mj-lt"/>
              </a:rPr>
              <a:t> </a:t>
            </a:r>
            <a:br>
              <a:rPr lang="en-US" sz="3600" dirty="0">
                <a:latin typeface="+mj-lt"/>
              </a:rPr>
            </a:br>
            <a:r>
              <a:rPr lang="en-US" sz="2400" b="0" dirty="0"/>
              <a:t>June 2, 2025</a:t>
            </a:r>
            <a:endParaRPr lang="en-US" sz="2400" b="0" dirty="0">
              <a:latin typeface="+mj-lt"/>
            </a:endParaRPr>
          </a:p>
        </p:txBody>
      </p:sp>
    </p:spTree>
    <p:custDataLst>
      <p:tags r:id="rId1"/>
    </p:custDataLst>
    <p:extLst>
      <p:ext uri="{BB962C8B-B14F-4D97-AF65-F5344CB8AC3E}">
        <p14:creationId xmlns:p14="http://schemas.microsoft.com/office/powerpoint/2010/main" val="408115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4B7B-4F8A-DA9A-5130-E9A23BEC5338}"/>
              </a:ext>
            </a:extLst>
          </p:cNvPr>
          <p:cNvSpPr>
            <a:spLocks noGrp="1"/>
          </p:cNvSpPr>
          <p:nvPr>
            <p:ph type="title"/>
          </p:nvPr>
        </p:nvSpPr>
        <p:spPr/>
        <p:txBody>
          <a:bodyPr/>
          <a:lstStyle/>
          <a:p>
            <a:r>
              <a:rPr lang="en-US" dirty="0">
                <a:latin typeface="Calibri Light"/>
                <a:ea typeface="Calibri Light"/>
                <a:cs typeface="Calibri Light"/>
              </a:rPr>
              <a:t>Current Observations</a:t>
            </a:r>
            <a:endParaRPr lang="en-US" dirty="0">
              <a:ea typeface="Calibri Light"/>
            </a:endParaRPr>
          </a:p>
        </p:txBody>
      </p:sp>
      <p:sp>
        <p:nvSpPr>
          <p:cNvPr id="3" name="Content Placeholder 2">
            <a:extLst>
              <a:ext uri="{FF2B5EF4-FFF2-40B4-BE49-F238E27FC236}">
                <a16:creationId xmlns:a16="http://schemas.microsoft.com/office/drawing/2014/main" id="{F065146A-96EE-BF76-D885-F96E86A348E2}"/>
              </a:ext>
            </a:extLst>
          </p:cNvPr>
          <p:cNvSpPr>
            <a:spLocks noGrp="1"/>
          </p:cNvSpPr>
          <p:nvPr>
            <p:ph idx="1"/>
          </p:nvPr>
        </p:nvSpPr>
        <p:spPr/>
        <p:txBody>
          <a:bodyPr vert="horz" lIns="91440" tIns="45720" rIns="91440" bIns="45720" rtlCol="0" anchor="t">
            <a:normAutofit/>
          </a:bodyPr>
          <a:lstStyle/>
          <a:p>
            <a:r>
              <a:rPr lang="en-US" dirty="0">
                <a:latin typeface="Calibri body"/>
                <a:ea typeface="Calibri"/>
                <a:cs typeface="Calibri"/>
              </a:rPr>
              <a:t>Students are not always included in the general education curriculum activities</a:t>
            </a:r>
          </a:p>
          <a:p>
            <a:pPr lvl="1">
              <a:buFont typeface="Courier New" panose="020B0604020202020204" pitchFamily="34" charset="0"/>
              <a:buChar char="o"/>
            </a:pPr>
            <a:r>
              <a:rPr lang="en-US" dirty="0">
                <a:latin typeface="Calibri body"/>
                <a:ea typeface="Calibri"/>
                <a:cs typeface="Calibri"/>
              </a:rPr>
              <a:t>Students sitting outside of the circle</a:t>
            </a:r>
          </a:p>
          <a:p>
            <a:pPr lvl="1">
              <a:buFont typeface="Courier New" panose="020B0604020202020204" pitchFamily="34" charset="0"/>
              <a:buChar char="o"/>
            </a:pPr>
            <a:r>
              <a:rPr lang="en-US" dirty="0">
                <a:latin typeface="Calibri body"/>
                <a:ea typeface="Calibri"/>
                <a:cs typeface="Calibri"/>
              </a:rPr>
              <a:t>Students not completing activities that other students are completing</a:t>
            </a:r>
          </a:p>
          <a:p>
            <a:pPr lvl="1">
              <a:buFont typeface="Courier New" panose="020B0604020202020204" pitchFamily="34" charset="0"/>
              <a:buChar char="o"/>
            </a:pPr>
            <a:r>
              <a:rPr lang="en-US" dirty="0">
                <a:latin typeface="Calibri body"/>
                <a:ea typeface="Calibri"/>
                <a:cs typeface="Calibri"/>
              </a:rPr>
              <a:t>Students not included in meaningful projects within the classroom </a:t>
            </a:r>
          </a:p>
        </p:txBody>
      </p:sp>
    </p:spTree>
    <p:extLst>
      <p:ext uri="{BB962C8B-B14F-4D97-AF65-F5344CB8AC3E}">
        <p14:creationId xmlns:p14="http://schemas.microsoft.com/office/powerpoint/2010/main" val="1896490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F4D8A-1CF6-59A7-AB9F-D333D3A134FB}"/>
              </a:ext>
            </a:extLst>
          </p:cNvPr>
          <p:cNvSpPr>
            <a:spLocks noGrp="1"/>
          </p:cNvSpPr>
          <p:nvPr>
            <p:ph type="title"/>
          </p:nvPr>
        </p:nvSpPr>
        <p:spPr/>
        <p:txBody>
          <a:bodyPr/>
          <a:lstStyle/>
          <a:p>
            <a:r>
              <a:rPr lang="en-US" dirty="0">
                <a:ea typeface="Calibri Light"/>
              </a:rPr>
              <a:t>Current Observations</a:t>
            </a:r>
            <a:endParaRPr lang="en-US" dirty="0"/>
          </a:p>
        </p:txBody>
      </p:sp>
      <p:sp>
        <p:nvSpPr>
          <p:cNvPr id="3" name="Content Placeholder 2">
            <a:extLst>
              <a:ext uri="{FF2B5EF4-FFF2-40B4-BE49-F238E27FC236}">
                <a16:creationId xmlns:a16="http://schemas.microsoft.com/office/drawing/2014/main" id="{E4354F23-F0DE-65C6-054D-775407DD9978}"/>
              </a:ext>
            </a:extLst>
          </p:cNvPr>
          <p:cNvSpPr>
            <a:spLocks noGrp="1"/>
          </p:cNvSpPr>
          <p:nvPr>
            <p:ph idx="1"/>
          </p:nvPr>
        </p:nvSpPr>
        <p:spPr/>
        <p:txBody>
          <a:bodyPr vert="horz" lIns="91440" tIns="45720" rIns="91440" bIns="45720" rtlCol="0" anchor="t">
            <a:normAutofit/>
          </a:bodyPr>
          <a:lstStyle/>
          <a:p>
            <a:endParaRPr lang="en-US" dirty="0">
              <a:latin typeface="Calibri body"/>
              <a:ea typeface="Calibri"/>
              <a:cs typeface="Calibri"/>
            </a:endParaRPr>
          </a:p>
          <a:p>
            <a:r>
              <a:rPr lang="en-US" dirty="0">
                <a:latin typeface="Calibri body"/>
                <a:ea typeface="Calibri"/>
                <a:cs typeface="Calibri"/>
              </a:rPr>
              <a:t>Lack of knowledge around the importance of inclusion </a:t>
            </a:r>
          </a:p>
          <a:p>
            <a:r>
              <a:rPr lang="en-US" dirty="0">
                <a:latin typeface="Calibri body"/>
                <a:ea typeface="Calibri"/>
                <a:cs typeface="Calibri"/>
              </a:rPr>
              <a:t>Questions on ways to support meaningful inclusion</a:t>
            </a:r>
          </a:p>
        </p:txBody>
      </p:sp>
    </p:spTree>
    <p:extLst>
      <p:ext uri="{BB962C8B-B14F-4D97-AF65-F5344CB8AC3E}">
        <p14:creationId xmlns:p14="http://schemas.microsoft.com/office/powerpoint/2010/main" val="3394327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02335-7D43-3403-DFDA-27EDCC67C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782438-16A4-0ABF-F2D5-DF824D3BF8D3}"/>
              </a:ext>
            </a:extLst>
          </p:cNvPr>
          <p:cNvSpPr>
            <a:spLocks noGrp="1"/>
          </p:cNvSpPr>
          <p:nvPr>
            <p:ph type="title"/>
          </p:nvPr>
        </p:nvSpPr>
        <p:spPr/>
        <p:txBody>
          <a:bodyPr/>
          <a:lstStyle/>
          <a:p>
            <a:r>
              <a:rPr lang="en-US" dirty="0">
                <a:ea typeface="Calibri Light"/>
              </a:rPr>
              <a:t>Current Observations</a:t>
            </a:r>
            <a:endParaRPr lang="en-US" dirty="0"/>
          </a:p>
        </p:txBody>
      </p:sp>
      <p:sp>
        <p:nvSpPr>
          <p:cNvPr id="3" name="Content Placeholder 2">
            <a:extLst>
              <a:ext uri="{FF2B5EF4-FFF2-40B4-BE49-F238E27FC236}">
                <a16:creationId xmlns:a16="http://schemas.microsoft.com/office/drawing/2014/main" id="{F661EDD7-04F6-189C-9F21-1642B79F5C22}"/>
              </a:ext>
            </a:extLst>
          </p:cNvPr>
          <p:cNvSpPr>
            <a:spLocks noGrp="1"/>
          </p:cNvSpPr>
          <p:nvPr>
            <p:ph idx="1"/>
          </p:nvPr>
        </p:nvSpPr>
        <p:spPr/>
        <p:txBody>
          <a:bodyPr vert="horz" lIns="91440" tIns="45720" rIns="91440" bIns="45720" rtlCol="0" anchor="t">
            <a:normAutofit/>
          </a:bodyPr>
          <a:lstStyle/>
          <a:p>
            <a:r>
              <a:rPr lang="en-US" dirty="0">
                <a:latin typeface="Calibri body"/>
                <a:ea typeface="Calibri"/>
                <a:cs typeface="Calibri"/>
              </a:rPr>
              <a:t>Farmington Preschool Model </a:t>
            </a:r>
          </a:p>
          <a:p>
            <a:pPr lvl="1">
              <a:buFont typeface="Courier New" panose="020B0604020202020204" pitchFamily="34" charset="0"/>
              <a:buChar char="o"/>
            </a:pPr>
            <a:r>
              <a:rPr lang="en-US" sz="2400" dirty="0">
                <a:latin typeface="Calibri body"/>
                <a:ea typeface="Calibri"/>
                <a:cs typeface="Calibri"/>
              </a:rPr>
              <a:t>Collaborative Classrooms </a:t>
            </a:r>
          </a:p>
          <a:p>
            <a:pPr lvl="1">
              <a:buFont typeface="Courier New" panose="020B0604020202020204" pitchFamily="34" charset="0"/>
              <a:buChar char="o"/>
            </a:pPr>
            <a:r>
              <a:rPr lang="en-US" sz="2400" dirty="0">
                <a:latin typeface="Calibri body"/>
                <a:ea typeface="Calibri"/>
                <a:cs typeface="Calibri"/>
              </a:rPr>
              <a:t>Specialized Learning Centers (SLC)</a:t>
            </a:r>
            <a:r>
              <a:rPr lang="en-US" sz="3000" dirty="0">
                <a:latin typeface="Calibri body"/>
                <a:ea typeface="Calibri"/>
                <a:cs typeface="Calibri"/>
              </a:rPr>
              <a:t> </a:t>
            </a:r>
          </a:p>
          <a:p>
            <a:pPr lvl="1">
              <a:buFont typeface="Courier New" panose="020B0604020202020204" pitchFamily="34" charset="0"/>
              <a:buChar char="o"/>
            </a:pPr>
            <a:r>
              <a:rPr lang="en-US" sz="2400" dirty="0">
                <a:latin typeface="Calibri body"/>
                <a:ea typeface="Calibri"/>
                <a:cs typeface="Calibri"/>
              </a:rPr>
              <a:t>Students in the collaborative classrooms are in the room 100% of the time</a:t>
            </a:r>
          </a:p>
          <a:p>
            <a:pPr lvl="1">
              <a:buFont typeface="Courier New" panose="020B0604020202020204" pitchFamily="34" charset="0"/>
              <a:buChar char="o"/>
            </a:pPr>
            <a:r>
              <a:rPr lang="en-US" sz="2400" dirty="0">
                <a:latin typeface="Calibri body"/>
                <a:ea typeface="Calibri"/>
                <a:cs typeface="Calibri"/>
              </a:rPr>
              <a:t>Students in SLC require more specialized adult support and are not in the general education classroom 100% of the time</a:t>
            </a:r>
          </a:p>
          <a:p>
            <a:pPr lvl="1">
              <a:buFont typeface="Courier New" panose="020B0604020202020204" pitchFamily="34" charset="0"/>
              <a:buChar char="o"/>
            </a:pPr>
            <a:endParaRPr lang="en-US" sz="2400" dirty="0">
              <a:latin typeface="Calibri body"/>
              <a:ea typeface="Calibri"/>
              <a:cs typeface="Calibri"/>
            </a:endParaRPr>
          </a:p>
          <a:p>
            <a:endParaRPr lang="en-US" sz="2600" dirty="0">
              <a:latin typeface="Calibri body"/>
              <a:ea typeface="Calibri"/>
              <a:cs typeface="Calibri"/>
            </a:endParaRPr>
          </a:p>
          <a:p>
            <a:pPr marL="0" indent="0">
              <a:buNone/>
            </a:pPr>
            <a:endParaRPr lang="en-US" dirty="0">
              <a:latin typeface="Calibri body"/>
              <a:ea typeface="Calibri"/>
              <a:cs typeface="Calibri"/>
            </a:endParaRPr>
          </a:p>
        </p:txBody>
      </p:sp>
    </p:spTree>
    <p:extLst>
      <p:ext uri="{BB962C8B-B14F-4D97-AF65-F5344CB8AC3E}">
        <p14:creationId xmlns:p14="http://schemas.microsoft.com/office/powerpoint/2010/main" val="230843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BB7B7-2480-02FD-D164-BFFFD4EAD117}"/>
              </a:ext>
            </a:extLst>
          </p:cNvPr>
          <p:cNvSpPr>
            <a:spLocks noGrp="1"/>
          </p:cNvSpPr>
          <p:nvPr>
            <p:ph type="title"/>
          </p:nvPr>
        </p:nvSpPr>
        <p:spPr/>
        <p:txBody>
          <a:bodyPr/>
          <a:lstStyle/>
          <a:p>
            <a:r>
              <a:rPr lang="en-US" dirty="0"/>
              <a:t>What the law says</a:t>
            </a:r>
          </a:p>
        </p:txBody>
      </p:sp>
      <p:sp>
        <p:nvSpPr>
          <p:cNvPr id="3" name="Content Placeholder 2">
            <a:extLst>
              <a:ext uri="{FF2B5EF4-FFF2-40B4-BE49-F238E27FC236}">
                <a16:creationId xmlns:a16="http://schemas.microsoft.com/office/drawing/2014/main" id="{69DFF331-EB7E-F349-1720-5355F33F0BE5}"/>
              </a:ext>
            </a:extLst>
          </p:cNvPr>
          <p:cNvSpPr>
            <a:spLocks noGrp="1"/>
          </p:cNvSpPr>
          <p:nvPr>
            <p:ph idx="1"/>
          </p:nvPr>
        </p:nvSpPr>
        <p:spPr>
          <a:xfrm>
            <a:off x="457200" y="1177339"/>
            <a:ext cx="8229600" cy="4697999"/>
          </a:xfrm>
        </p:spPr>
        <p:txBody>
          <a:bodyPr>
            <a:normAutofit lnSpcReduction="10000"/>
          </a:bodyPr>
          <a:lstStyle/>
          <a:p>
            <a:pPr marL="457200" lvl="1" indent="0">
              <a:buNone/>
            </a:pPr>
            <a:r>
              <a:rPr lang="en-US" dirty="0">
                <a:solidFill>
                  <a:srgbClr val="414042"/>
                </a:solidFill>
                <a:latin typeface="Calibri body"/>
              </a:rPr>
              <a:t>Idea (2004) states that:	</a:t>
            </a:r>
          </a:p>
          <a:p>
            <a:pPr marL="457200" lvl="1" indent="0">
              <a:buNone/>
            </a:pPr>
            <a:r>
              <a:rPr lang="en-US" b="0" i="0" dirty="0">
                <a:solidFill>
                  <a:srgbClr val="414042"/>
                </a:solidFill>
                <a:effectLst/>
                <a:latin typeface="Calibri body"/>
              </a:rPr>
              <a:t>	To the maximum extent appropriate, children 	with disabilities, including children in public or 	private institutions or other care facilities, are 	educated with children who are not disabled, 	and that special classes, separate schooling, or 	other removal of children with disabilities from 	the regular educational environment occurs only 	when the nature or severity of the disability is 	such that education in regular classes with the 	use of supplementary aids and services cannot 	be achieved satisfactorily,” (</a:t>
            </a:r>
            <a:r>
              <a:rPr lang="en-US" dirty="0"/>
              <a:t>Sec. 300.114)</a:t>
            </a:r>
            <a:endParaRPr lang="en-US" dirty="0">
              <a:latin typeface="Calibri body"/>
            </a:endParaRPr>
          </a:p>
        </p:txBody>
      </p:sp>
    </p:spTree>
    <p:extLst>
      <p:ext uri="{BB962C8B-B14F-4D97-AF65-F5344CB8AC3E}">
        <p14:creationId xmlns:p14="http://schemas.microsoft.com/office/powerpoint/2010/main" val="4228396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3BA6F-E5B3-43B7-8918-F17D8BC448B8}"/>
              </a:ext>
            </a:extLst>
          </p:cNvPr>
          <p:cNvSpPr>
            <a:spLocks noGrp="1"/>
          </p:cNvSpPr>
          <p:nvPr>
            <p:ph type="title"/>
          </p:nvPr>
        </p:nvSpPr>
        <p:spPr/>
        <p:txBody>
          <a:bodyPr/>
          <a:lstStyle/>
          <a:p>
            <a:r>
              <a:rPr lang="en-US" dirty="0"/>
              <a:t>What the law says</a:t>
            </a:r>
          </a:p>
        </p:txBody>
      </p:sp>
      <p:sp>
        <p:nvSpPr>
          <p:cNvPr id="3" name="Content Placeholder 2">
            <a:extLst>
              <a:ext uri="{FF2B5EF4-FFF2-40B4-BE49-F238E27FC236}">
                <a16:creationId xmlns:a16="http://schemas.microsoft.com/office/drawing/2014/main" id="{1FB05BE3-E745-0436-255F-64E734B321AE}"/>
              </a:ext>
            </a:extLst>
          </p:cNvPr>
          <p:cNvSpPr>
            <a:spLocks noGrp="1"/>
          </p:cNvSpPr>
          <p:nvPr>
            <p:ph idx="1"/>
          </p:nvPr>
        </p:nvSpPr>
        <p:spPr/>
        <p:txBody>
          <a:bodyPr vert="horz" lIns="91440" tIns="45720" rIns="91440" bIns="45720" rtlCol="0" anchor="t">
            <a:normAutofit/>
          </a:bodyPr>
          <a:lstStyle/>
          <a:p>
            <a:r>
              <a:rPr lang="en-US" dirty="0">
                <a:latin typeface="Calibri body"/>
              </a:rPr>
              <a:t>All students are working toward their grade level academic standards </a:t>
            </a:r>
          </a:p>
          <a:p>
            <a:r>
              <a:rPr lang="en-US" dirty="0">
                <a:latin typeface="Calibri body"/>
              </a:rPr>
              <a:t>The IEP should be designed so that the student can make progress in the general education curriculum </a:t>
            </a:r>
          </a:p>
        </p:txBody>
      </p:sp>
    </p:spTree>
    <p:extLst>
      <p:ext uri="{BB962C8B-B14F-4D97-AF65-F5344CB8AC3E}">
        <p14:creationId xmlns:p14="http://schemas.microsoft.com/office/powerpoint/2010/main" val="1320155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4146B-A3F0-BABA-E6E1-8945AC573F86}"/>
              </a:ext>
            </a:extLst>
          </p:cNvPr>
          <p:cNvSpPr>
            <a:spLocks noGrp="1"/>
          </p:cNvSpPr>
          <p:nvPr>
            <p:ph type="title"/>
          </p:nvPr>
        </p:nvSpPr>
        <p:spPr/>
        <p:txBody>
          <a:bodyPr/>
          <a:lstStyle/>
          <a:p>
            <a:r>
              <a:rPr lang="en-US" dirty="0"/>
              <a:t>Benefits of Inclusion</a:t>
            </a:r>
          </a:p>
        </p:txBody>
      </p:sp>
      <p:sp>
        <p:nvSpPr>
          <p:cNvPr id="3" name="Content Placeholder 2">
            <a:extLst>
              <a:ext uri="{FF2B5EF4-FFF2-40B4-BE49-F238E27FC236}">
                <a16:creationId xmlns:a16="http://schemas.microsoft.com/office/drawing/2014/main" id="{751D2DEB-9D76-163F-A777-576D6E489B11}"/>
              </a:ext>
            </a:extLst>
          </p:cNvPr>
          <p:cNvSpPr>
            <a:spLocks noGrp="1"/>
          </p:cNvSpPr>
          <p:nvPr>
            <p:ph idx="1"/>
          </p:nvPr>
        </p:nvSpPr>
        <p:spPr/>
        <p:txBody>
          <a:bodyPr vert="horz" lIns="91440" tIns="45720" rIns="91440" bIns="45720" rtlCol="0" anchor="t">
            <a:normAutofit/>
          </a:bodyPr>
          <a:lstStyle/>
          <a:p>
            <a:r>
              <a:rPr lang="en-US" dirty="0">
                <a:latin typeface="Calibri body"/>
              </a:rPr>
              <a:t>Positive impacts for</a:t>
            </a:r>
            <a:r>
              <a:rPr lang="en-US" i="1" dirty="0">
                <a:latin typeface="Calibri body"/>
              </a:rPr>
              <a:t> all </a:t>
            </a:r>
            <a:r>
              <a:rPr lang="en-US" dirty="0">
                <a:latin typeface="Calibri body"/>
              </a:rPr>
              <a:t>students</a:t>
            </a:r>
          </a:p>
          <a:p>
            <a:pPr lvl="1">
              <a:buFont typeface="Courier New" panose="02070309020205020404" pitchFamily="49" charset="0"/>
              <a:buChar char="o"/>
            </a:pPr>
            <a:r>
              <a:rPr lang="en-US" sz="2400" dirty="0">
                <a:latin typeface="Calibri body"/>
              </a:rPr>
              <a:t>Compassion/empathy</a:t>
            </a:r>
          </a:p>
          <a:p>
            <a:pPr lvl="1">
              <a:buFont typeface="Courier New" panose="02070309020205020404" pitchFamily="49" charset="0"/>
              <a:buChar char="o"/>
            </a:pPr>
            <a:r>
              <a:rPr lang="en-US" sz="2400" dirty="0">
                <a:latin typeface="Calibri body"/>
              </a:rPr>
              <a:t>Improvement in language development</a:t>
            </a:r>
          </a:p>
          <a:p>
            <a:pPr lvl="1">
              <a:buFont typeface="Courier New" panose="02070309020205020404" pitchFamily="49" charset="0"/>
              <a:buChar char="o"/>
            </a:pPr>
            <a:r>
              <a:rPr lang="en-US" sz="2400" dirty="0">
                <a:latin typeface="Calibri body"/>
              </a:rPr>
              <a:t>Increased social skills </a:t>
            </a:r>
          </a:p>
          <a:p>
            <a:pPr lvl="1">
              <a:buFont typeface="Courier New" panose="02070309020205020404" pitchFamily="49" charset="0"/>
              <a:buChar char="o"/>
            </a:pPr>
            <a:r>
              <a:rPr lang="en-US" sz="2400" dirty="0">
                <a:latin typeface="Calibri body"/>
              </a:rPr>
              <a:t>Better transition to kindergarten </a:t>
            </a:r>
          </a:p>
        </p:txBody>
      </p:sp>
    </p:spTree>
    <p:extLst>
      <p:ext uri="{BB962C8B-B14F-4D97-AF65-F5344CB8AC3E}">
        <p14:creationId xmlns:p14="http://schemas.microsoft.com/office/powerpoint/2010/main" val="2918004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AC592-CA9B-1791-3D2B-BD20B2055C82}"/>
              </a:ext>
            </a:extLst>
          </p:cNvPr>
          <p:cNvSpPr>
            <a:spLocks noGrp="1"/>
          </p:cNvSpPr>
          <p:nvPr>
            <p:ph type="title"/>
          </p:nvPr>
        </p:nvSpPr>
        <p:spPr/>
        <p:txBody>
          <a:bodyPr/>
          <a:lstStyle/>
          <a:p>
            <a:r>
              <a:rPr lang="en-US" dirty="0">
                <a:latin typeface="Calibri Light"/>
                <a:ea typeface="Calibri Light"/>
                <a:cs typeface="Calibri Light"/>
              </a:rPr>
              <a:t>Key Aspects of an Inclusive Classroom</a:t>
            </a:r>
          </a:p>
        </p:txBody>
      </p:sp>
      <p:sp>
        <p:nvSpPr>
          <p:cNvPr id="3" name="Content Placeholder 2">
            <a:extLst>
              <a:ext uri="{FF2B5EF4-FFF2-40B4-BE49-F238E27FC236}">
                <a16:creationId xmlns:a16="http://schemas.microsoft.com/office/drawing/2014/main" id="{0F727D23-E354-7285-430E-10CADA5B2163}"/>
              </a:ext>
            </a:extLst>
          </p:cNvPr>
          <p:cNvSpPr>
            <a:spLocks noGrp="1"/>
          </p:cNvSpPr>
          <p:nvPr>
            <p:ph idx="1"/>
          </p:nvPr>
        </p:nvSpPr>
        <p:spPr/>
        <p:txBody>
          <a:bodyPr vert="horz" lIns="91440" tIns="45720" rIns="91440" bIns="45720" rtlCol="0" anchor="t">
            <a:normAutofit/>
          </a:bodyPr>
          <a:lstStyle/>
          <a:p>
            <a:r>
              <a:rPr lang="en-US" dirty="0">
                <a:latin typeface="Calibri body"/>
              </a:rPr>
              <a:t>General education and special education teachers work together</a:t>
            </a:r>
          </a:p>
          <a:p>
            <a:r>
              <a:rPr lang="en-US" dirty="0">
                <a:latin typeface="Calibri body"/>
              </a:rPr>
              <a:t>Universal design is utilized </a:t>
            </a:r>
          </a:p>
          <a:p>
            <a:r>
              <a:rPr lang="en-US" dirty="0">
                <a:latin typeface="Calibri body"/>
              </a:rPr>
              <a:t>Student engagement is a high priority </a:t>
            </a:r>
          </a:p>
          <a:p>
            <a:r>
              <a:rPr lang="en-US" dirty="0">
                <a:latin typeface="Calibri body"/>
              </a:rPr>
              <a:t>High expectations are held for all students</a:t>
            </a:r>
          </a:p>
          <a:p>
            <a:r>
              <a:rPr lang="en-US" dirty="0">
                <a:latin typeface="Calibri body"/>
              </a:rPr>
              <a:t>Mixed ability groupings; collaboration is seen </a:t>
            </a:r>
          </a:p>
        </p:txBody>
      </p:sp>
    </p:spTree>
    <p:extLst>
      <p:ext uri="{BB962C8B-B14F-4D97-AF65-F5344CB8AC3E}">
        <p14:creationId xmlns:p14="http://schemas.microsoft.com/office/powerpoint/2010/main" val="746752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F5858-7CF1-08B7-1961-4D38EFD070B2}"/>
              </a:ext>
            </a:extLst>
          </p:cNvPr>
          <p:cNvSpPr>
            <a:spLocks noGrp="1"/>
          </p:cNvSpPr>
          <p:nvPr>
            <p:ph type="title"/>
          </p:nvPr>
        </p:nvSpPr>
        <p:spPr/>
        <p:txBody>
          <a:bodyPr/>
          <a:lstStyle/>
          <a:p>
            <a:r>
              <a:rPr lang="en-US" dirty="0">
                <a:latin typeface="Calibri Light"/>
                <a:ea typeface="Calibri Light"/>
                <a:cs typeface="Calibri Light"/>
              </a:rPr>
              <a:t>The Role of Paraprofessionals</a:t>
            </a:r>
            <a:br>
              <a:rPr lang="en-US" dirty="0">
                <a:latin typeface="Calibri Light"/>
                <a:ea typeface="Calibri Light"/>
                <a:cs typeface="Calibri Light"/>
              </a:rPr>
            </a:br>
            <a:br>
              <a:rPr lang="en-US" dirty="0">
                <a:latin typeface="Calibri Light"/>
                <a:ea typeface="Calibri Light"/>
                <a:cs typeface="Calibri Light"/>
              </a:rPr>
            </a:br>
            <a:br>
              <a:rPr lang="en-US" dirty="0">
                <a:latin typeface="Calibri Light"/>
                <a:ea typeface="Calibri Light"/>
                <a:cs typeface="Calibri Light"/>
              </a:rPr>
            </a:br>
            <a:br>
              <a:rPr lang="en-US" dirty="0">
                <a:latin typeface="Calibri Light"/>
                <a:ea typeface="Calibri Light"/>
                <a:cs typeface="Calibri Light"/>
              </a:rPr>
            </a:br>
            <a:endParaRPr lang="en-US" dirty="0">
              <a:ea typeface="Calibri Light"/>
            </a:endParaRPr>
          </a:p>
        </p:txBody>
      </p:sp>
      <p:sp>
        <p:nvSpPr>
          <p:cNvPr id="3" name="Content Placeholder 2">
            <a:extLst>
              <a:ext uri="{FF2B5EF4-FFF2-40B4-BE49-F238E27FC236}">
                <a16:creationId xmlns:a16="http://schemas.microsoft.com/office/drawing/2014/main" id="{A16DCBF9-FD63-5E61-B182-8FA7DCC86D6C}"/>
              </a:ext>
            </a:extLst>
          </p:cNvPr>
          <p:cNvSpPr>
            <a:spLocks noGrp="1"/>
          </p:cNvSpPr>
          <p:nvPr>
            <p:ph idx="1"/>
          </p:nvPr>
        </p:nvSpPr>
        <p:spPr>
          <a:xfrm>
            <a:off x="388417" y="1253331"/>
            <a:ext cx="8229600" cy="4351338"/>
          </a:xfrm>
        </p:spPr>
        <p:txBody>
          <a:bodyPr>
            <a:normAutofit fontScale="92500" lnSpcReduction="10000"/>
          </a:bodyPr>
          <a:lstStyle/>
          <a:p>
            <a:pPr marL="0" indent="0">
              <a:buNone/>
            </a:pPr>
            <a:endParaRPr lang="en-US" dirty="0"/>
          </a:p>
          <a:p>
            <a:r>
              <a:rPr lang="en-US" dirty="0"/>
              <a:t>According to the Council for Exceptional Children (2024), 	</a:t>
            </a:r>
          </a:p>
          <a:p>
            <a:pPr lvl="1">
              <a:buFont typeface="Courier New" panose="02070309020205020404" pitchFamily="49" charset="0"/>
              <a:buChar char="o"/>
            </a:pPr>
            <a:r>
              <a:rPr lang="en-US" sz="2600" dirty="0"/>
              <a:t>“Students with disabilities have a right to access and be provided with appropriate supports to be successful with Grade/Course-Level Content,” (p 1).   </a:t>
            </a:r>
          </a:p>
          <a:p>
            <a:pPr lvl="1">
              <a:buFont typeface="Courier New" panose="02070309020205020404" pitchFamily="49" charset="0"/>
              <a:buChar char="o"/>
            </a:pPr>
            <a:r>
              <a:rPr lang="en-US" sz="2600" dirty="0"/>
              <a:t>“Students with disabilities have a right to high-quality instruction aligning with content and intervention designed to facilitate success with grade-level content,” </a:t>
            </a:r>
          </a:p>
          <a:p>
            <a:pPr marL="457200" lvl="1" indent="0">
              <a:buNone/>
            </a:pPr>
            <a:r>
              <a:rPr lang="en-US" sz="2600" dirty="0"/>
              <a:t>     (p 1). </a:t>
            </a:r>
          </a:p>
          <a:p>
            <a:pPr lvl="1">
              <a:buFont typeface="Courier New" panose="02070309020205020404" pitchFamily="49" charset="0"/>
              <a:buChar char="o"/>
            </a:pPr>
            <a:r>
              <a:rPr lang="en-US" sz="2600" dirty="0"/>
              <a:t>“Students with disabilities have a right to be supported by educators who believe in their abilities,” (p 1). </a:t>
            </a:r>
          </a:p>
        </p:txBody>
      </p:sp>
    </p:spTree>
    <p:extLst>
      <p:ext uri="{BB962C8B-B14F-4D97-AF65-F5344CB8AC3E}">
        <p14:creationId xmlns:p14="http://schemas.microsoft.com/office/powerpoint/2010/main" val="1096386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0993-4A23-8EFA-2613-06515217D2C0}"/>
              </a:ext>
            </a:extLst>
          </p:cNvPr>
          <p:cNvSpPr>
            <a:spLocks noGrp="1"/>
          </p:cNvSpPr>
          <p:nvPr>
            <p:ph type="title"/>
          </p:nvPr>
        </p:nvSpPr>
        <p:spPr/>
        <p:txBody>
          <a:bodyPr/>
          <a:lstStyle/>
          <a:p>
            <a:r>
              <a:rPr lang="en-US" dirty="0">
                <a:latin typeface="Calibri Light"/>
                <a:ea typeface="Calibri Light"/>
                <a:cs typeface="Calibri Light"/>
              </a:rPr>
              <a:t>The Role of Paraprofessionals</a:t>
            </a:r>
            <a:br>
              <a:rPr lang="en-US" dirty="0">
                <a:latin typeface="Calibri Light"/>
                <a:ea typeface="Calibri Light"/>
                <a:cs typeface="Calibri Light"/>
              </a:rPr>
            </a:br>
            <a:br>
              <a:rPr lang="en-US" dirty="0">
                <a:latin typeface="Calibri Light"/>
                <a:ea typeface="Calibri Light"/>
                <a:cs typeface="Calibri Light"/>
              </a:rPr>
            </a:br>
            <a:br>
              <a:rPr lang="en-US" dirty="0">
                <a:latin typeface="Calibri Light"/>
                <a:ea typeface="Calibri Light"/>
                <a:cs typeface="Calibri Light"/>
              </a:rPr>
            </a:br>
            <a:endParaRPr lang="en-US" dirty="0"/>
          </a:p>
        </p:txBody>
      </p:sp>
      <p:sp>
        <p:nvSpPr>
          <p:cNvPr id="3" name="Content Placeholder 2">
            <a:extLst>
              <a:ext uri="{FF2B5EF4-FFF2-40B4-BE49-F238E27FC236}">
                <a16:creationId xmlns:a16="http://schemas.microsoft.com/office/drawing/2014/main" id="{87F40434-8334-99FD-291C-776410B41408}"/>
              </a:ext>
            </a:extLst>
          </p:cNvPr>
          <p:cNvSpPr>
            <a:spLocks noGrp="1"/>
          </p:cNvSpPr>
          <p:nvPr>
            <p:ph idx="1"/>
          </p:nvPr>
        </p:nvSpPr>
        <p:spPr/>
        <p:txBody>
          <a:bodyPr>
            <a:normAutofit/>
          </a:bodyPr>
          <a:lstStyle/>
          <a:p>
            <a:r>
              <a:rPr lang="en-US" dirty="0"/>
              <a:t>According to Michael Giangreco (2023), </a:t>
            </a:r>
          </a:p>
          <a:p>
            <a:pPr lvl="1">
              <a:buFont typeface="Courier New" panose="02070309020205020404" pitchFamily="49" charset="0"/>
              <a:buChar char="o"/>
            </a:pPr>
            <a:r>
              <a:rPr lang="en-US" dirty="0"/>
              <a:t>While paraprofessionals support students within the classroom, caution needs to be taken because of pitfalls:</a:t>
            </a:r>
          </a:p>
          <a:p>
            <a:pPr lvl="2">
              <a:buFont typeface="Wingdings" panose="05000000000000000000" pitchFamily="2" charset="2"/>
              <a:buChar char="§"/>
            </a:pPr>
            <a:r>
              <a:rPr lang="en-US" dirty="0"/>
              <a:t>Abdicating responsibility so para becomes the eyes of the family and reports to the family</a:t>
            </a:r>
          </a:p>
          <a:p>
            <a:pPr lvl="2">
              <a:buFont typeface="Wingdings" panose="05000000000000000000" pitchFamily="2" charset="2"/>
              <a:buChar char="§"/>
            </a:pPr>
            <a:r>
              <a:rPr lang="en-US" dirty="0"/>
              <a:t>Dependence on paraprofessional by student and family</a:t>
            </a:r>
          </a:p>
          <a:p>
            <a:pPr lvl="2">
              <a:buFont typeface="Wingdings" panose="05000000000000000000" pitchFamily="2" charset="2"/>
              <a:buChar char="§"/>
            </a:pPr>
            <a:r>
              <a:rPr lang="en-US" dirty="0"/>
              <a:t>Need improved inclusive models </a:t>
            </a:r>
          </a:p>
        </p:txBody>
      </p:sp>
    </p:spTree>
    <p:extLst>
      <p:ext uri="{BB962C8B-B14F-4D97-AF65-F5344CB8AC3E}">
        <p14:creationId xmlns:p14="http://schemas.microsoft.com/office/powerpoint/2010/main" val="3120501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96AC4-F38B-0620-FFFC-D965171A1B6D}"/>
              </a:ext>
            </a:extLst>
          </p:cNvPr>
          <p:cNvSpPr>
            <a:spLocks noGrp="1"/>
          </p:cNvSpPr>
          <p:nvPr>
            <p:ph type="title"/>
          </p:nvPr>
        </p:nvSpPr>
        <p:spPr/>
        <p:txBody>
          <a:bodyPr/>
          <a:lstStyle/>
          <a:p>
            <a:r>
              <a:rPr lang="en-US" dirty="0">
                <a:latin typeface="Calibri Light"/>
                <a:ea typeface="Calibri Light"/>
                <a:cs typeface="Calibri Light"/>
              </a:rPr>
              <a:t>The Role of Paraprofessionals</a:t>
            </a:r>
            <a:endParaRPr lang="en-US" dirty="0"/>
          </a:p>
        </p:txBody>
      </p:sp>
      <p:sp>
        <p:nvSpPr>
          <p:cNvPr id="3" name="Content Placeholder 2">
            <a:extLst>
              <a:ext uri="{FF2B5EF4-FFF2-40B4-BE49-F238E27FC236}">
                <a16:creationId xmlns:a16="http://schemas.microsoft.com/office/drawing/2014/main" id="{C08C9A39-3395-DE7A-DF6D-45A1CFF2C818}"/>
              </a:ext>
            </a:extLst>
          </p:cNvPr>
          <p:cNvSpPr>
            <a:spLocks noGrp="1"/>
          </p:cNvSpPr>
          <p:nvPr>
            <p:ph idx="1"/>
          </p:nvPr>
        </p:nvSpPr>
        <p:spPr/>
        <p:txBody>
          <a:bodyPr/>
          <a:lstStyle/>
          <a:p>
            <a:r>
              <a:rPr lang="en-US" dirty="0"/>
              <a:t>Based on my research I devised:</a:t>
            </a:r>
          </a:p>
          <a:p>
            <a:pPr lvl="1">
              <a:buFont typeface="Courier New" panose="02070309020205020404" pitchFamily="49" charset="0"/>
              <a:buChar char="o"/>
            </a:pPr>
            <a:r>
              <a:rPr lang="en-US" dirty="0"/>
              <a:t>Paraprofessionals likely need training on how to balance inclusion and over-reliance </a:t>
            </a:r>
          </a:p>
          <a:p>
            <a:pPr lvl="1">
              <a:buFont typeface="Courier New" panose="02070309020205020404" pitchFamily="49" charset="0"/>
              <a:buChar char="o"/>
            </a:pPr>
            <a:r>
              <a:rPr lang="en-US" dirty="0"/>
              <a:t>Paraprofessionals need training on inclusive practices and strategies </a:t>
            </a:r>
          </a:p>
          <a:p>
            <a:pPr lvl="1">
              <a:buFont typeface="Courier New" panose="02070309020205020404" pitchFamily="49" charset="0"/>
              <a:buChar char="o"/>
            </a:pPr>
            <a:r>
              <a:rPr lang="en-US" dirty="0"/>
              <a:t>Paraprofessionals needs training on the role of the general education teacher</a:t>
            </a:r>
          </a:p>
          <a:p>
            <a:pPr lvl="2">
              <a:buFont typeface="Wingdings" panose="05000000000000000000" pitchFamily="2" charset="2"/>
              <a:buChar char="§"/>
            </a:pPr>
            <a:r>
              <a:rPr lang="en-US" dirty="0"/>
              <a:t>Students receiving special education are general education students first! </a:t>
            </a:r>
          </a:p>
        </p:txBody>
      </p:sp>
    </p:spTree>
    <p:extLst>
      <p:ext uri="{BB962C8B-B14F-4D97-AF65-F5344CB8AC3E}">
        <p14:creationId xmlns:p14="http://schemas.microsoft.com/office/powerpoint/2010/main" val="3741699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E3A8C-11AA-42AB-01B5-7B65E95D9301}"/>
              </a:ext>
            </a:extLst>
          </p:cNvPr>
          <p:cNvSpPr>
            <a:spLocks noGrp="1"/>
          </p:cNvSpPr>
          <p:nvPr>
            <p:ph type="title"/>
          </p:nvPr>
        </p:nvSpPr>
        <p:spPr/>
        <p:txBody>
          <a:bodyPr/>
          <a:lstStyle/>
          <a:p>
            <a:r>
              <a:rPr lang="en-US" dirty="0">
                <a:latin typeface="Calibri Light"/>
                <a:ea typeface="Calibri Light"/>
                <a:cs typeface="Calibri Light"/>
              </a:rPr>
              <a:t>Survey Questions</a:t>
            </a:r>
            <a:endParaRPr lang="en-US" dirty="0">
              <a:ea typeface="Calibri Light"/>
            </a:endParaRPr>
          </a:p>
        </p:txBody>
      </p:sp>
      <p:sp>
        <p:nvSpPr>
          <p:cNvPr id="3" name="Content Placeholder 2">
            <a:extLst>
              <a:ext uri="{FF2B5EF4-FFF2-40B4-BE49-F238E27FC236}">
                <a16:creationId xmlns:a16="http://schemas.microsoft.com/office/drawing/2014/main" id="{22CDB977-10EE-D69F-C0EF-27625D91A581}"/>
              </a:ext>
            </a:extLst>
          </p:cNvPr>
          <p:cNvSpPr>
            <a:spLocks noGrp="1"/>
          </p:cNvSpPr>
          <p:nvPr>
            <p:ph idx="1"/>
          </p:nvPr>
        </p:nvSpPr>
        <p:spPr/>
        <p:txBody>
          <a:bodyPr vert="horz" lIns="91440" tIns="45720" rIns="91440" bIns="45720" rtlCol="0" anchor="t">
            <a:normAutofit/>
          </a:bodyPr>
          <a:lstStyle/>
          <a:p>
            <a:r>
              <a:rPr lang="en-US" dirty="0">
                <a:latin typeface="Calibri body"/>
                <a:ea typeface="Calibri" panose="020F0502020204030204"/>
                <a:cs typeface="Calibri" panose="020F0502020204030204"/>
              </a:rPr>
              <a:t>Survey given to 10 paraprofessionals in the Farmington Collaborative Preschool</a:t>
            </a:r>
          </a:p>
          <a:p>
            <a:r>
              <a:rPr lang="en-US" dirty="0">
                <a:latin typeface="Calibri body"/>
                <a:ea typeface="Calibri" panose="020F0502020204030204"/>
                <a:cs typeface="Calibri" panose="020F0502020204030204"/>
              </a:rPr>
              <a:t>9 responded</a:t>
            </a:r>
          </a:p>
          <a:p>
            <a:r>
              <a:rPr lang="en-US" dirty="0">
                <a:latin typeface="Calibri body"/>
                <a:ea typeface="Calibri" panose="020F0502020204030204"/>
                <a:cs typeface="Calibri" panose="020F0502020204030204"/>
              </a:rPr>
              <a:t>The questions were</a:t>
            </a:r>
          </a:p>
          <a:p>
            <a:pPr lvl="1">
              <a:buFont typeface="Courier New" panose="020B0604020202020204" pitchFamily="34" charset="0"/>
              <a:buChar char="o"/>
            </a:pPr>
            <a:r>
              <a:rPr lang="en-US" sz="2400" dirty="0">
                <a:latin typeface="Calibri body"/>
                <a:ea typeface="Calibri" panose="020F0502020204030204"/>
                <a:cs typeface="Calibri" panose="020F0502020204030204"/>
              </a:rPr>
              <a:t>How long have you worked as a preschool para</a:t>
            </a:r>
          </a:p>
          <a:p>
            <a:pPr lvl="1">
              <a:buFont typeface="Courier New" panose="020B0604020202020204" pitchFamily="34" charset="0"/>
              <a:buChar char="o"/>
            </a:pPr>
            <a:r>
              <a:rPr lang="en-US" sz="2400" dirty="0">
                <a:latin typeface="Calibri body"/>
                <a:ea typeface="Calibri" panose="020F0502020204030204"/>
                <a:cs typeface="Calibri" panose="020F0502020204030204"/>
              </a:rPr>
              <a:t>Describe what "special education services" means to you</a:t>
            </a:r>
          </a:p>
          <a:p>
            <a:pPr lvl="1">
              <a:buFont typeface="Courier New" panose="020B0604020202020204" pitchFamily="34" charset="0"/>
              <a:buChar char="o"/>
            </a:pPr>
            <a:r>
              <a:rPr lang="en-US" sz="2400" dirty="0">
                <a:latin typeface="Calibri body"/>
                <a:ea typeface="Calibri" panose="020F0502020204030204"/>
                <a:cs typeface="Calibri" panose="020F0502020204030204"/>
              </a:rPr>
              <a:t>What does "inclusion" mean to you?</a:t>
            </a:r>
          </a:p>
        </p:txBody>
      </p:sp>
    </p:spTree>
    <p:extLst>
      <p:ext uri="{BB962C8B-B14F-4D97-AF65-F5344CB8AC3E}">
        <p14:creationId xmlns:p14="http://schemas.microsoft.com/office/powerpoint/2010/main" val="2509193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E99CA-D440-D8AF-4E35-F1E5D27BB51C}"/>
              </a:ext>
            </a:extLst>
          </p:cNvPr>
          <p:cNvSpPr>
            <a:spLocks noGrp="1"/>
          </p:cNvSpPr>
          <p:nvPr>
            <p:ph type="title"/>
          </p:nvPr>
        </p:nvSpPr>
        <p:spPr/>
        <p:txBody>
          <a:bodyPr/>
          <a:lstStyle/>
          <a:p>
            <a:r>
              <a:rPr lang="en-US" dirty="0">
                <a:latin typeface="Calibri Light"/>
                <a:ea typeface="Calibri Light"/>
                <a:cs typeface="Calibri Light"/>
              </a:rPr>
              <a:t>Survey Questions Continued </a:t>
            </a:r>
            <a:endParaRPr lang="en-US" dirty="0"/>
          </a:p>
        </p:txBody>
      </p:sp>
      <p:sp>
        <p:nvSpPr>
          <p:cNvPr id="3" name="Content Placeholder 2">
            <a:extLst>
              <a:ext uri="{FF2B5EF4-FFF2-40B4-BE49-F238E27FC236}">
                <a16:creationId xmlns:a16="http://schemas.microsoft.com/office/drawing/2014/main" id="{B17DF6EF-8701-F2FA-88B5-B565EEDBC268}"/>
              </a:ext>
            </a:extLst>
          </p:cNvPr>
          <p:cNvSpPr>
            <a:spLocks noGrp="1"/>
          </p:cNvSpPr>
          <p:nvPr>
            <p:ph idx="1"/>
          </p:nvPr>
        </p:nvSpPr>
        <p:spPr/>
        <p:txBody>
          <a:bodyPr vert="horz" lIns="91440" tIns="45720" rIns="91440" bIns="45720" rtlCol="0" anchor="t">
            <a:normAutofit/>
          </a:bodyPr>
          <a:lstStyle/>
          <a:p>
            <a:r>
              <a:rPr lang="en-US" dirty="0">
                <a:latin typeface="Calibri body"/>
                <a:ea typeface="Calibri"/>
                <a:cs typeface="Calibri"/>
              </a:rPr>
              <a:t>What inclusive practices have you used or seen in practice? </a:t>
            </a:r>
          </a:p>
          <a:p>
            <a:r>
              <a:rPr lang="en-US" dirty="0">
                <a:latin typeface="Calibri body"/>
                <a:ea typeface="Calibri"/>
                <a:cs typeface="Calibri"/>
              </a:rPr>
              <a:t>Of those strategies listed which do you feel most confident using?</a:t>
            </a:r>
          </a:p>
          <a:p>
            <a:r>
              <a:rPr lang="en-US" dirty="0">
                <a:latin typeface="Calibri body"/>
                <a:ea typeface="Calibri"/>
                <a:cs typeface="Calibri"/>
              </a:rPr>
              <a:t>Of those strategies listed which would you like more training/professional development on? </a:t>
            </a:r>
          </a:p>
        </p:txBody>
      </p:sp>
    </p:spTree>
    <p:extLst>
      <p:ext uri="{BB962C8B-B14F-4D97-AF65-F5344CB8AC3E}">
        <p14:creationId xmlns:p14="http://schemas.microsoft.com/office/powerpoint/2010/main" val="4017894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A3AD0-815E-6C00-958C-43E40D32B0B9}"/>
              </a:ext>
            </a:extLst>
          </p:cNvPr>
          <p:cNvSpPr>
            <a:spLocks noGrp="1"/>
          </p:cNvSpPr>
          <p:nvPr>
            <p:ph type="title"/>
          </p:nvPr>
        </p:nvSpPr>
        <p:spPr/>
        <p:txBody>
          <a:bodyPr/>
          <a:lstStyle/>
          <a:p>
            <a:r>
              <a:rPr lang="en-US" dirty="0"/>
              <a:t>Summary of Survey Results </a:t>
            </a:r>
          </a:p>
        </p:txBody>
      </p:sp>
      <p:graphicFrame>
        <p:nvGraphicFramePr>
          <p:cNvPr id="4" name="Content Placeholder 3">
            <a:extLst>
              <a:ext uri="{FF2B5EF4-FFF2-40B4-BE49-F238E27FC236}">
                <a16:creationId xmlns:a16="http://schemas.microsoft.com/office/drawing/2014/main" id="{8CEA115A-12E8-D09C-4AD0-0E6B99052C3B}"/>
              </a:ext>
            </a:extLst>
          </p:cNvPr>
          <p:cNvGraphicFramePr>
            <a:graphicFrameLocks noGrp="1"/>
          </p:cNvGraphicFramePr>
          <p:nvPr>
            <p:ph idx="1"/>
            <p:extLst>
              <p:ext uri="{D42A27DB-BD31-4B8C-83A1-F6EECF244321}">
                <p14:modId xmlns:p14="http://schemas.microsoft.com/office/powerpoint/2010/main" val="483358044"/>
              </p:ext>
            </p:extLst>
          </p:nvPr>
        </p:nvGraphicFramePr>
        <p:xfrm>
          <a:off x="1255828" y="1679669"/>
          <a:ext cx="6212426" cy="3577509"/>
        </p:xfrm>
        <a:graphic>
          <a:graphicData uri="http://schemas.openxmlformats.org/drawingml/2006/table">
            <a:tbl>
              <a:tblPr/>
              <a:tblGrid>
                <a:gridCol w="3410359">
                  <a:extLst>
                    <a:ext uri="{9D8B030D-6E8A-4147-A177-3AD203B41FA5}">
                      <a16:colId xmlns:a16="http://schemas.microsoft.com/office/drawing/2014/main" val="2738708395"/>
                    </a:ext>
                  </a:extLst>
                </a:gridCol>
                <a:gridCol w="2802067">
                  <a:extLst>
                    <a:ext uri="{9D8B030D-6E8A-4147-A177-3AD203B41FA5}">
                      <a16:colId xmlns:a16="http://schemas.microsoft.com/office/drawing/2014/main" val="1983261318"/>
                    </a:ext>
                  </a:extLst>
                </a:gridCol>
              </a:tblGrid>
              <a:tr h="1000943">
                <a:tc>
                  <a:txBody>
                    <a:bodyPr/>
                    <a:lstStyle/>
                    <a:p>
                      <a:pPr rtl="0" fontAlgn="t">
                        <a:buNone/>
                      </a:pPr>
                      <a:r>
                        <a:rPr lang="en-US" sz="2800" b="1" i="0" u="none" strike="noStrike" dirty="0">
                          <a:solidFill>
                            <a:srgbClr val="000000"/>
                          </a:solidFill>
                          <a:effectLst/>
                          <a:latin typeface="+mj-lt"/>
                        </a:rPr>
                        <a:t>Amount of time as a para</a:t>
                      </a:r>
                      <a:endParaRPr lang="en-US" sz="2800" b="1"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2800" b="1" i="0" u="none" strike="noStrike" dirty="0">
                          <a:solidFill>
                            <a:srgbClr val="000000"/>
                          </a:solidFill>
                          <a:effectLst/>
                          <a:latin typeface="+mj-lt"/>
                        </a:rPr>
                        <a:t>Number of responses </a:t>
                      </a:r>
                      <a:endParaRPr lang="en-US" sz="2800" b="1"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5277577"/>
                  </a:ext>
                </a:extLst>
              </a:tr>
              <a:tr h="734563">
                <a:tc>
                  <a:txBody>
                    <a:bodyPr/>
                    <a:lstStyle/>
                    <a:p>
                      <a:pPr rtl="0" fontAlgn="t">
                        <a:buNone/>
                      </a:pPr>
                      <a:r>
                        <a:rPr lang="en-US" sz="2800" b="0" i="0" u="none" strike="noStrike" dirty="0">
                          <a:solidFill>
                            <a:srgbClr val="000000"/>
                          </a:solidFill>
                          <a:effectLst/>
                          <a:latin typeface="+mj-lt"/>
                        </a:rPr>
                        <a:t>Less than 1 year</a:t>
                      </a:r>
                      <a:endParaRPr lang="en-US" sz="2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2800" b="0" i="0" u="none" strike="noStrike" dirty="0">
                          <a:solidFill>
                            <a:srgbClr val="000000"/>
                          </a:solidFill>
                          <a:effectLst/>
                          <a:latin typeface="+mj-lt"/>
                        </a:rPr>
                        <a:t>1</a:t>
                      </a:r>
                      <a:endParaRPr lang="en-US" sz="2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224312"/>
                  </a:ext>
                </a:extLst>
              </a:tr>
              <a:tr h="468183">
                <a:tc>
                  <a:txBody>
                    <a:bodyPr/>
                    <a:lstStyle/>
                    <a:p>
                      <a:pPr rtl="0" fontAlgn="t">
                        <a:buNone/>
                      </a:pPr>
                      <a:r>
                        <a:rPr lang="en-US" sz="2800" b="0" i="0" u="none" strike="noStrike" dirty="0">
                          <a:solidFill>
                            <a:srgbClr val="000000"/>
                          </a:solidFill>
                          <a:effectLst/>
                          <a:latin typeface="+mj-lt"/>
                        </a:rPr>
                        <a:t>1- 3 years</a:t>
                      </a:r>
                      <a:endParaRPr lang="en-US" sz="2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2800" b="0" i="0" u="none" strike="noStrike" dirty="0">
                          <a:solidFill>
                            <a:srgbClr val="000000"/>
                          </a:solidFill>
                          <a:effectLst/>
                          <a:latin typeface="+mj-lt"/>
                        </a:rPr>
                        <a:t>3</a:t>
                      </a:r>
                      <a:endParaRPr lang="en-US" sz="2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49918025"/>
                  </a:ext>
                </a:extLst>
              </a:tr>
              <a:tr h="468183">
                <a:tc>
                  <a:txBody>
                    <a:bodyPr/>
                    <a:lstStyle/>
                    <a:p>
                      <a:pPr rtl="0" fontAlgn="t">
                        <a:buNone/>
                      </a:pPr>
                      <a:r>
                        <a:rPr lang="en-US" sz="2800" b="0" i="0" u="none" strike="noStrike" dirty="0">
                          <a:solidFill>
                            <a:srgbClr val="000000"/>
                          </a:solidFill>
                          <a:effectLst/>
                          <a:latin typeface="+mj-lt"/>
                        </a:rPr>
                        <a:t>4-6 years</a:t>
                      </a:r>
                      <a:endParaRPr lang="en-US" sz="2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2800" b="0" i="0" u="none" strike="noStrike" dirty="0">
                          <a:solidFill>
                            <a:srgbClr val="000000"/>
                          </a:solidFill>
                          <a:effectLst/>
                          <a:latin typeface="+mj-lt"/>
                        </a:rPr>
                        <a:t>2</a:t>
                      </a:r>
                      <a:endParaRPr lang="en-US" sz="2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5988766"/>
                  </a:ext>
                </a:extLst>
              </a:tr>
              <a:tr h="734563">
                <a:tc>
                  <a:txBody>
                    <a:bodyPr/>
                    <a:lstStyle/>
                    <a:p>
                      <a:pPr rtl="0" fontAlgn="t">
                        <a:buNone/>
                      </a:pPr>
                      <a:r>
                        <a:rPr lang="en-US" sz="2800" b="0" i="0" u="none" strike="noStrike" dirty="0">
                          <a:solidFill>
                            <a:srgbClr val="000000"/>
                          </a:solidFill>
                          <a:effectLst/>
                          <a:latin typeface="+mj-lt"/>
                        </a:rPr>
                        <a:t>7 or more years </a:t>
                      </a:r>
                      <a:endParaRPr lang="en-US" sz="2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2800" b="0" i="0" u="none" strike="noStrike" dirty="0">
                          <a:solidFill>
                            <a:srgbClr val="000000"/>
                          </a:solidFill>
                          <a:effectLst/>
                          <a:latin typeface="+mj-lt"/>
                        </a:rPr>
                        <a:t>3</a:t>
                      </a:r>
                      <a:endParaRPr lang="en-US" sz="2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7517151"/>
                  </a:ext>
                </a:extLst>
              </a:tr>
            </a:tbl>
          </a:graphicData>
        </a:graphic>
      </p:graphicFrame>
      <p:sp>
        <p:nvSpPr>
          <p:cNvPr id="5" name="Rectangle 1">
            <a:extLst>
              <a:ext uri="{FF2B5EF4-FFF2-40B4-BE49-F238E27FC236}">
                <a16:creationId xmlns:a16="http://schemas.microsoft.com/office/drawing/2014/main" id="{84C31646-E814-E66A-EF21-70B81B9B26B5}"/>
              </a:ext>
            </a:extLst>
          </p:cNvPr>
          <p:cNvSpPr>
            <a:spLocks noChangeArrowheads="1"/>
          </p:cNvSpPr>
          <p:nvPr/>
        </p:nvSpPr>
        <p:spPr bwMode="auto">
          <a:xfrm>
            <a:off x="3251200" y="2627313"/>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Tree>
    <p:extLst>
      <p:ext uri="{BB962C8B-B14F-4D97-AF65-F5344CB8AC3E}">
        <p14:creationId xmlns:p14="http://schemas.microsoft.com/office/powerpoint/2010/main" val="12285821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53613-66AC-5291-F30E-540D198A039E}"/>
              </a:ext>
            </a:extLst>
          </p:cNvPr>
          <p:cNvSpPr>
            <a:spLocks noGrp="1"/>
          </p:cNvSpPr>
          <p:nvPr>
            <p:ph type="title"/>
          </p:nvPr>
        </p:nvSpPr>
        <p:spPr/>
        <p:txBody>
          <a:bodyPr/>
          <a:lstStyle/>
          <a:p>
            <a:r>
              <a:rPr lang="en-US" dirty="0"/>
              <a:t>Summary of Survey Results </a:t>
            </a:r>
          </a:p>
        </p:txBody>
      </p:sp>
      <p:graphicFrame>
        <p:nvGraphicFramePr>
          <p:cNvPr id="4" name="Content Placeholder 3">
            <a:extLst>
              <a:ext uri="{FF2B5EF4-FFF2-40B4-BE49-F238E27FC236}">
                <a16:creationId xmlns:a16="http://schemas.microsoft.com/office/drawing/2014/main" id="{1E4A7E5F-68D5-BAAA-CA2F-5EBA2CC268DA}"/>
              </a:ext>
            </a:extLst>
          </p:cNvPr>
          <p:cNvGraphicFramePr>
            <a:graphicFrameLocks noGrp="1"/>
          </p:cNvGraphicFramePr>
          <p:nvPr>
            <p:ph idx="1"/>
            <p:extLst>
              <p:ext uri="{D42A27DB-BD31-4B8C-83A1-F6EECF244321}">
                <p14:modId xmlns:p14="http://schemas.microsoft.com/office/powerpoint/2010/main" val="3638326931"/>
              </p:ext>
            </p:extLst>
          </p:nvPr>
        </p:nvGraphicFramePr>
        <p:xfrm>
          <a:off x="934022" y="1216585"/>
          <a:ext cx="7130750" cy="4302760"/>
        </p:xfrm>
        <a:graphic>
          <a:graphicData uri="http://schemas.openxmlformats.org/drawingml/2006/table">
            <a:tbl>
              <a:tblPr/>
              <a:tblGrid>
                <a:gridCol w="3565375">
                  <a:extLst>
                    <a:ext uri="{9D8B030D-6E8A-4147-A177-3AD203B41FA5}">
                      <a16:colId xmlns:a16="http://schemas.microsoft.com/office/drawing/2014/main" val="1426440270"/>
                    </a:ext>
                  </a:extLst>
                </a:gridCol>
                <a:gridCol w="3565375">
                  <a:extLst>
                    <a:ext uri="{9D8B030D-6E8A-4147-A177-3AD203B41FA5}">
                      <a16:colId xmlns:a16="http://schemas.microsoft.com/office/drawing/2014/main" val="1581830969"/>
                    </a:ext>
                  </a:extLst>
                </a:gridCol>
              </a:tblGrid>
              <a:tr h="566647">
                <a:tc>
                  <a:txBody>
                    <a:bodyPr/>
                    <a:lstStyle/>
                    <a:p>
                      <a:pPr rtl="0" fontAlgn="t">
                        <a:buNone/>
                      </a:pPr>
                      <a:r>
                        <a:rPr lang="en-US" sz="1600" b="1" i="0" u="none" strike="noStrike" dirty="0">
                          <a:solidFill>
                            <a:srgbClr val="000000"/>
                          </a:solidFill>
                          <a:effectLst/>
                          <a:latin typeface="+mj-lt"/>
                        </a:rPr>
                        <a:t>What does “Special Education Services” mean to you?</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600" b="1" i="0" u="none" strike="noStrike" dirty="0">
                          <a:solidFill>
                            <a:srgbClr val="000000"/>
                          </a:solidFill>
                          <a:effectLst/>
                          <a:latin typeface="+mj-lt"/>
                        </a:rPr>
                        <a:t>Number of respondents </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7300732"/>
                  </a:ext>
                </a:extLst>
              </a:tr>
              <a:tr h="566647">
                <a:tc>
                  <a:txBody>
                    <a:bodyPr/>
                    <a:lstStyle/>
                    <a:p>
                      <a:pPr rtl="0" fontAlgn="t">
                        <a:buNone/>
                      </a:pPr>
                      <a:r>
                        <a:rPr lang="en-US" sz="1600" b="0" i="0" u="none" strike="noStrike" dirty="0">
                          <a:solidFill>
                            <a:srgbClr val="000000"/>
                          </a:solidFill>
                          <a:effectLst/>
                          <a:latin typeface="+mj-lt"/>
                        </a:rPr>
                        <a:t>Special educators offer to support children with disabilities</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600" b="0" i="0" u="none" strike="noStrike" dirty="0">
                          <a:solidFill>
                            <a:srgbClr val="000000"/>
                          </a:solidFill>
                          <a:effectLst/>
                          <a:latin typeface="+mj-lt"/>
                        </a:rPr>
                        <a:t>2</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76453036"/>
                  </a:ext>
                </a:extLst>
              </a:tr>
              <a:tr h="566647">
                <a:tc>
                  <a:txBody>
                    <a:bodyPr/>
                    <a:lstStyle/>
                    <a:p>
                      <a:pPr rtl="0" fontAlgn="t">
                        <a:buNone/>
                      </a:pPr>
                      <a:r>
                        <a:rPr lang="en-US" sz="1600" b="0" i="0" u="none" strike="noStrike" dirty="0">
                          <a:solidFill>
                            <a:srgbClr val="000000"/>
                          </a:solidFill>
                          <a:effectLst/>
                          <a:latin typeface="+mj-lt"/>
                        </a:rPr>
                        <a:t>Help students learn academic skills/special objectives </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600" b="0" i="0" u="none" strike="noStrike" dirty="0">
                          <a:solidFill>
                            <a:srgbClr val="000000"/>
                          </a:solidFill>
                          <a:effectLst/>
                          <a:latin typeface="+mj-lt"/>
                        </a:rPr>
                        <a:t>1</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07998604"/>
                  </a:ext>
                </a:extLst>
              </a:tr>
              <a:tr h="361160">
                <a:tc>
                  <a:txBody>
                    <a:bodyPr/>
                    <a:lstStyle/>
                    <a:p>
                      <a:pPr rtl="0" fontAlgn="t">
                        <a:buNone/>
                      </a:pPr>
                      <a:r>
                        <a:rPr lang="en-US" sz="1600" b="0" i="0" u="none" strike="noStrike" dirty="0">
                          <a:solidFill>
                            <a:srgbClr val="000000"/>
                          </a:solidFill>
                          <a:effectLst/>
                          <a:latin typeface="+mj-lt"/>
                        </a:rPr>
                        <a:t>Based on student needs </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600" b="0" i="0" u="none" strike="noStrike" dirty="0">
                          <a:solidFill>
                            <a:srgbClr val="000000"/>
                          </a:solidFill>
                          <a:effectLst/>
                          <a:latin typeface="+mj-lt"/>
                        </a:rPr>
                        <a:t>2</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08871767"/>
                  </a:ext>
                </a:extLst>
              </a:tr>
              <a:tr h="566647">
                <a:tc>
                  <a:txBody>
                    <a:bodyPr/>
                    <a:lstStyle/>
                    <a:p>
                      <a:pPr rtl="0" fontAlgn="t">
                        <a:buNone/>
                      </a:pPr>
                      <a:r>
                        <a:rPr lang="en-US" sz="1600" b="0" i="0" u="none" strike="noStrike" dirty="0">
                          <a:solidFill>
                            <a:srgbClr val="000000"/>
                          </a:solidFill>
                          <a:effectLst/>
                          <a:latin typeface="+mj-lt"/>
                        </a:rPr>
                        <a:t>Students who need extra help/help students reach potential </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600" b="0" i="0" u="none" strike="noStrike" dirty="0">
                          <a:solidFill>
                            <a:srgbClr val="000000"/>
                          </a:solidFill>
                          <a:effectLst/>
                          <a:latin typeface="+mj-lt"/>
                        </a:rPr>
                        <a:t>2</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6874513"/>
                  </a:ext>
                </a:extLst>
              </a:tr>
              <a:tr h="566647">
                <a:tc>
                  <a:txBody>
                    <a:bodyPr/>
                    <a:lstStyle/>
                    <a:p>
                      <a:pPr rtl="0" fontAlgn="t">
                        <a:buNone/>
                      </a:pPr>
                      <a:r>
                        <a:rPr lang="en-US" sz="1600" b="0" i="0" u="none" strike="noStrike" dirty="0">
                          <a:solidFill>
                            <a:srgbClr val="000000"/>
                          </a:solidFill>
                          <a:effectLst/>
                          <a:latin typeface="+mj-lt"/>
                        </a:rPr>
                        <a:t>Potentially are supported by PT, OT, or speech services </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600" b="0" i="0" u="none" strike="noStrike" dirty="0">
                          <a:solidFill>
                            <a:srgbClr val="000000"/>
                          </a:solidFill>
                          <a:effectLst/>
                          <a:latin typeface="+mj-lt"/>
                        </a:rPr>
                        <a:t>1</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07462775"/>
                  </a:ext>
                </a:extLst>
              </a:tr>
              <a:tr h="828177">
                <a:tc>
                  <a:txBody>
                    <a:bodyPr/>
                    <a:lstStyle/>
                    <a:p>
                      <a:pPr rtl="0" fontAlgn="t">
                        <a:buNone/>
                      </a:pPr>
                      <a:r>
                        <a:rPr lang="en-US" sz="1600" b="0" i="0" u="none" strike="noStrike" dirty="0">
                          <a:solidFill>
                            <a:srgbClr val="000000"/>
                          </a:solidFill>
                          <a:effectLst/>
                          <a:latin typeface="+mj-lt"/>
                        </a:rPr>
                        <a:t>Prepare the students with special needs to be more independent and social in a supportive environment </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600" b="0" i="0" u="none" strike="noStrike" dirty="0">
                          <a:solidFill>
                            <a:srgbClr val="000000"/>
                          </a:solidFill>
                          <a:effectLst/>
                          <a:latin typeface="+mj-lt"/>
                        </a:rPr>
                        <a:t>1</a:t>
                      </a:r>
                      <a:endParaRPr lang="en-US" sz="16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27385175"/>
                  </a:ext>
                </a:extLst>
              </a:tr>
            </a:tbl>
          </a:graphicData>
        </a:graphic>
      </p:graphicFrame>
      <p:sp>
        <p:nvSpPr>
          <p:cNvPr id="5" name="Rectangle 1">
            <a:extLst>
              <a:ext uri="{FF2B5EF4-FFF2-40B4-BE49-F238E27FC236}">
                <a16:creationId xmlns:a16="http://schemas.microsoft.com/office/drawing/2014/main" id="{DA87A414-C397-91EF-2639-A11B87E38F3C}"/>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Tree>
    <p:extLst>
      <p:ext uri="{BB962C8B-B14F-4D97-AF65-F5344CB8AC3E}">
        <p14:creationId xmlns:p14="http://schemas.microsoft.com/office/powerpoint/2010/main" val="254089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11755-F7CB-07B5-A152-3DC45E125EF3}"/>
              </a:ext>
            </a:extLst>
          </p:cNvPr>
          <p:cNvSpPr>
            <a:spLocks noGrp="1"/>
          </p:cNvSpPr>
          <p:nvPr>
            <p:ph type="title"/>
          </p:nvPr>
        </p:nvSpPr>
        <p:spPr/>
        <p:txBody>
          <a:bodyPr/>
          <a:lstStyle/>
          <a:p>
            <a:r>
              <a:rPr lang="en-US" dirty="0"/>
              <a:t>Summary of Survey Results </a:t>
            </a:r>
            <a:br>
              <a:rPr lang="en-US" dirty="0"/>
            </a:br>
            <a:endParaRPr lang="en-US" dirty="0"/>
          </a:p>
        </p:txBody>
      </p:sp>
      <p:graphicFrame>
        <p:nvGraphicFramePr>
          <p:cNvPr id="5" name="Content Placeholder 4">
            <a:extLst>
              <a:ext uri="{FF2B5EF4-FFF2-40B4-BE49-F238E27FC236}">
                <a16:creationId xmlns:a16="http://schemas.microsoft.com/office/drawing/2014/main" id="{B365089D-7044-4C87-EA78-4DF85999A8DF}"/>
              </a:ext>
            </a:extLst>
          </p:cNvPr>
          <p:cNvGraphicFramePr>
            <a:graphicFrameLocks noGrp="1"/>
          </p:cNvGraphicFramePr>
          <p:nvPr>
            <p:ph idx="1"/>
            <p:extLst>
              <p:ext uri="{D42A27DB-BD31-4B8C-83A1-F6EECF244321}">
                <p14:modId xmlns:p14="http://schemas.microsoft.com/office/powerpoint/2010/main" val="3751121216"/>
              </p:ext>
            </p:extLst>
          </p:nvPr>
        </p:nvGraphicFramePr>
        <p:xfrm>
          <a:off x="866664" y="1778763"/>
          <a:ext cx="7245842" cy="3505200"/>
        </p:xfrm>
        <a:graphic>
          <a:graphicData uri="http://schemas.openxmlformats.org/drawingml/2006/table">
            <a:tbl>
              <a:tblPr/>
              <a:tblGrid>
                <a:gridCol w="4502002">
                  <a:extLst>
                    <a:ext uri="{9D8B030D-6E8A-4147-A177-3AD203B41FA5}">
                      <a16:colId xmlns:a16="http://schemas.microsoft.com/office/drawing/2014/main" val="956137912"/>
                    </a:ext>
                  </a:extLst>
                </a:gridCol>
                <a:gridCol w="2743840">
                  <a:extLst>
                    <a:ext uri="{9D8B030D-6E8A-4147-A177-3AD203B41FA5}">
                      <a16:colId xmlns:a16="http://schemas.microsoft.com/office/drawing/2014/main" val="1517913577"/>
                    </a:ext>
                  </a:extLst>
                </a:gridCol>
              </a:tblGrid>
              <a:tr h="398807">
                <a:tc>
                  <a:txBody>
                    <a:bodyPr/>
                    <a:lstStyle/>
                    <a:p>
                      <a:pPr rtl="0" fontAlgn="t">
                        <a:buNone/>
                      </a:pPr>
                      <a:r>
                        <a:rPr lang="en-US" sz="1800" b="1" i="0" u="none" strike="noStrike" dirty="0">
                          <a:solidFill>
                            <a:srgbClr val="000000"/>
                          </a:solidFill>
                          <a:effectLst/>
                          <a:latin typeface="+mj-lt"/>
                        </a:rPr>
                        <a:t>What is Inclusion? </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800" b="1" i="0" u="none" strike="noStrike" dirty="0">
                          <a:solidFill>
                            <a:srgbClr val="000000"/>
                          </a:solidFill>
                          <a:effectLst/>
                          <a:latin typeface="+mj-lt"/>
                        </a:rPr>
                        <a:t>Number of respondents </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5824650"/>
                  </a:ext>
                </a:extLst>
              </a:tr>
              <a:tr h="852622">
                <a:tc>
                  <a:txBody>
                    <a:bodyPr/>
                    <a:lstStyle/>
                    <a:p>
                      <a:pPr rtl="0" fontAlgn="t">
                        <a:buNone/>
                      </a:pPr>
                      <a:r>
                        <a:rPr lang="en-US" sz="1800" b="0" i="0" u="none" strike="noStrike" dirty="0">
                          <a:solidFill>
                            <a:srgbClr val="000000"/>
                          </a:solidFill>
                          <a:effectLst/>
                          <a:latin typeface="+mj-lt"/>
                        </a:rPr>
                        <a:t>Providing a learning environment where all children can learn together no matter their abilities </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800" b="0" i="0" u="none" strike="noStrike" dirty="0">
                          <a:solidFill>
                            <a:srgbClr val="000000"/>
                          </a:solidFill>
                          <a:effectLst/>
                          <a:latin typeface="+mj-lt"/>
                        </a:rPr>
                        <a:t>3</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6934914"/>
                  </a:ext>
                </a:extLst>
              </a:tr>
              <a:tr h="398807">
                <a:tc>
                  <a:txBody>
                    <a:bodyPr/>
                    <a:lstStyle/>
                    <a:p>
                      <a:pPr rtl="0" fontAlgn="t">
                        <a:buNone/>
                      </a:pPr>
                      <a:r>
                        <a:rPr lang="en-US" sz="1800" b="0" i="0" u="none" strike="noStrike" dirty="0">
                          <a:solidFill>
                            <a:srgbClr val="000000"/>
                          </a:solidFill>
                          <a:effectLst/>
                          <a:latin typeface="+mj-lt"/>
                        </a:rPr>
                        <a:t>Be a part of/create a sense of belonging </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800" b="0" i="0" u="none" strike="noStrike" dirty="0">
                          <a:solidFill>
                            <a:srgbClr val="000000"/>
                          </a:solidFill>
                          <a:effectLst/>
                          <a:latin typeface="+mj-lt"/>
                        </a:rPr>
                        <a:t>2</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599137"/>
                  </a:ext>
                </a:extLst>
              </a:tr>
              <a:tr h="625715">
                <a:tc>
                  <a:txBody>
                    <a:bodyPr/>
                    <a:lstStyle/>
                    <a:p>
                      <a:pPr rtl="0" fontAlgn="t">
                        <a:buNone/>
                      </a:pPr>
                      <a:r>
                        <a:rPr lang="en-US" sz="1800" b="0" i="0" u="none" strike="noStrike" dirty="0">
                          <a:solidFill>
                            <a:srgbClr val="000000"/>
                          </a:solidFill>
                          <a:effectLst/>
                          <a:latin typeface="+mj-lt"/>
                        </a:rPr>
                        <a:t>Special ed and gen ed students in the same class doing the same task </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800" b="0" i="0" u="none" strike="noStrike" dirty="0">
                          <a:solidFill>
                            <a:srgbClr val="000000"/>
                          </a:solidFill>
                          <a:effectLst/>
                          <a:latin typeface="+mj-lt"/>
                        </a:rPr>
                        <a:t>1</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2950582"/>
                  </a:ext>
                </a:extLst>
              </a:tr>
              <a:tr h="625715">
                <a:tc>
                  <a:txBody>
                    <a:bodyPr/>
                    <a:lstStyle/>
                    <a:p>
                      <a:pPr rtl="0" fontAlgn="t">
                        <a:buNone/>
                      </a:pPr>
                      <a:r>
                        <a:rPr lang="en-US" sz="1800" b="0" i="0" u="none" strike="noStrike" dirty="0">
                          <a:solidFill>
                            <a:srgbClr val="000000"/>
                          </a:solidFill>
                          <a:effectLst/>
                          <a:latin typeface="+mj-lt"/>
                        </a:rPr>
                        <a:t>Very specific and centered around the student with disabilities</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800" b="0" i="0" u="none" strike="noStrike" dirty="0">
                          <a:solidFill>
                            <a:srgbClr val="000000"/>
                          </a:solidFill>
                          <a:effectLst/>
                          <a:latin typeface="+mj-lt"/>
                        </a:rPr>
                        <a:t>1</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7067907"/>
                  </a:ext>
                </a:extLst>
              </a:tr>
              <a:tr h="398807">
                <a:tc>
                  <a:txBody>
                    <a:bodyPr/>
                    <a:lstStyle/>
                    <a:p>
                      <a:pPr rtl="0" fontAlgn="t">
                        <a:buNone/>
                      </a:pPr>
                      <a:r>
                        <a:rPr lang="en-US" sz="1800" b="0" i="0" u="none" strike="noStrike" dirty="0">
                          <a:solidFill>
                            <a:srgbClr val="000000"/>
                          </a:solidFill>
                          <a:effectLst/>
                          <a:latin typeface="+mj-lt"/>
                        </a:rPr>
                        <a:t>Access to gen ed</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rtl="0" fontAlgn="t">
                        <a:buNone/>
                      </a:pPr>
                      <a:r>
                        <a:rPr lang="en-US" sz="1800" b="0" i="0" u="none" strike="noStrike" dirty="0">
                          <a:solidFill>
                            <a:srgbClr val="000000"/>
                          </a:solidFill>
                          <a:effectLst/>
                          <a:latin typeface="+mj-lt"/>
                        </a:rPr>
                        <a:t>2</a:t>
                      </a:r>
                      <a:endParaRPr lang="en-US" sz="1800" dirty="0">
                        <a:effectLst/>
                        <a:latin typeface="+mj-l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6891432"/>
                  </a:ext>
                </a:extLst>
              </a:tr>
            </a:tbl>
          </a:graphicData>
        </a:graphic>
      </p:graphicFrame>
      <p:sp>
        <p:nvSpPr>
          <p:cNvPr id="4" name="Content Placeholder 2">
            <a:extLst>
              <a:ext uri="{FF2B5EF4-FFF2-40B4-BE49-F238E27FC236}">
                <a16:creationId xmlns:a16="http://schemas.microsoft.com/office/drawing/2014/main" id="{FA2D496B-78CE-E418-65CD-70D9151C2F99}"/>
              </a:ext>
            </a:extLst>
          </p:cNvPr>
          <p:cNvSpPr txBox="1">
            <a:spLocks/>
          </p:cNvSpPr>
          <p:nvPr/>
        </p:nvSpPr>
        <p:spPr>
          <a:xfrm>
            <a:off x="673724" y="1140048"/>
            <a:ext cx="7631722" cy="767904"/>
          </a:xfrm>
          <a:prstGeom prst="rect">
            <a:avLst/>
          </a:prstGeom>
        </p:spPr>
        <p:txBody>
          <a:bodyPr vert="horz" lIns="91440" tIns="45720" rIns="91440" bIns="45720" rtlCol="0" anchor="ct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3300" dirty="0">
                <a:latin typeface="Calibri body"/>
                <a:ea typeface="Calibri Light"/>
                <a:cs typeface="Calibri Light"/>
              </a:rPr>
              <a:t>100% agree that inclusion is important </a:t>
            </a:r>
          </a:p>
          <a:p>
            <a:pPr marL="0" indent="0" algn="ctr">
              <a:buFont typeface="Arial" panose="020B0604020202020204" pitchFamily="34" charset="0"/>
              <a:buNone/>
            </a:pPr>
            <a:br>
              <a:rPr lang="en-US" sz="1300" dirty="0"/>
            </a:br>
            <a:endParaRPr lang="en-US" sz="1300" dirty="0">
              <a:ea typeface="Calibri" panose="020F0502020204030204"/>
              <a:cs typeface="Calibri" panose="020F0502020204030204"/>
            </a:endParaRPr>
          </a:p>
        </p:txBody>
      </p:sp>
    </p:spTree>
    <p:extLst>
      <p:ext uri="{BB962C8B-B14F-4D97-AF65-F5344CB8AC3E}">
        <p14:creationId xmlns:p14="http://schemas.microsoft.com/office/powerpoint/2010/main" val="669331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A6847-A93C-671F-DA0E-4BA2F6EF2FD5}"/>
              </a:ext>
            </a:extLst>
          </p:cNvPr>
          <p:cNvSpPr>
            <a:spLocks noGrp="1"/>
          </p:cNvSpPr>
          <p:nvPr>
            <p:ph type="title"/>
          </p:nvPr>
        </p:nvSpPr>
        <p:spPr/>
        <p:txBody>
          <a:bodyPr/>
          <a:lstStyle/>
          <a:p>
            <a:r>
              <a:rPr lang="en-US" dirty="0">
                <a:latin typeface="Calibri Light"/>
                <a:ea typeface="Calibri Light"/>
                <a:cs typeface="Calibri Light"/>
              </a:rPr>
              <a:t>Survey Data Analysis </a:t>
            </a:r>
            <a:endParaRPr lang="en-US" dirty="0">
              <a:latin typeface="Calibri Light"/>
              <a:cs typeface="Calibri Light"/>
            </a:endParaRPr>
          </a:p>
        </p:txBody>
      </p:sp>
      <p:sp>
        <p:nvSpPr>
          <p:cNvPr id="3" name="Content Placeholder 2">
            <a:extLst>
              <a:ext uri="{FF2B5EF4-FFF2-40B4-BE49-F238E27FC236}">
                <a16:creationId xmlns:a16="http://schemas.microsoft.com/office/drawing/2014/main" id="{B91D6752-991E-B284-21D4-D3E79C0BE3F3}"/>
              </a:ext>
            </a:extLst>
          </p:cNvPr>
          <p:cNvSpPr>
            <a:spLocks noGrp="1"/>
          </p:cNvSpPr>
          <p:nvPr>
            <p:ph idx="1"/>
          </p:nvPr>
        </p:nvSpPr>
        <p:spPr/>
        <p:txBody>
          <a:bodyPr vert="horz" lIns="91440" tIns="45720" rIns="91440" bIns="45720" rtlCol="0" anchor="t">
            <a:normAutofit/>
          </a:bodyPr>
          <a:lstStyle/>
          <a:p>
            <a:r>
              <a:rPr lang="en-US" dirty="0">
                <a:latin typeface="Calibri body"/>
                <a:ea typeface="Calibri"/>
                <a:cs typeface="Calibri"/>
              </a:rPr>
              <a:t>Professional Development On:</a:t>
            </a:r>
          </a:p>
          <a:p>
            <a:pPr lvl="1">
              <a:buFont typeface="Courier New" panose="020B0604020202020204" pitchFamily="34" charset="0"/>
              <a:buChar char="o"/>
            </a:pPr>
            <a:r>
              <a:rPr lang="en-US" sz="2400" dirty="0">
                <a:latin typeface="Calibri body"/>
                <a:ea typeface="Calibri"/>
                <a:cs typeface="Calibri"/>
              </a:rPr>
              <a:t>Meaning of special education services and inclusion </a:t>
            </a:r>
          </a:p>
          <a:p>
            <a:pPr lvl="1">
              <a:buFont typeface="Courier New" panose="020B0604020202020204" pitchFamily="34" charset="0"/>
              <a:buChar char="o"/>
            </a:pPr>
            <a:r>
              <a:rPr lang="en-US" sz="2400" dirty="0">
                <a:latin typeface="Calibri body"/>
                <a:ea typeface="Calibri"/>
                <a:cs typeface="Calibri"/>
              </a:rPr>
              <a:t>Special education law </a:t>
            </a:r>
          </a:p>
          <a:p>
            <a:pPr lvl="1">
              <a:buFont typeface="Courier New" panose="020B0604020202020204" pitchFamily="34" charset="0"/>
              <a:buChar char="o"/>
            </a:pPr>
            <a:r>
              <a:rPr lang="en-US" sz="2400" dirty="0">
                <a:latin typeface="Calibri body"/>
                <a:ea typeface="Calibri"/>
                <a:cs typeface="Calibri"/>
              </a:rPr>
              <a:t>The paraprofessional role in supporting students to access the general education curriculum</a:t>
            </a:r>
            <a:r>
              <a:rPr lang="en-US" dirty="0">
                <a:latin typeface="Calibri body"/>
                <a:ea typeface="Calibri"/>
                <a:cs typeface="Calibri"/>
              </a:rPr>
              <a:t> </a:t>
            </a:r>
          </a:p>
        </p:txBody>
      </p:sp>
    </p:spTree>
    <p:extLst>
      <p:ext uri="{BB962C8B-B14F-4D97-AF65-F5344CB8AC3E}">
        <p14:creationId xmlns:p14="http://schemas.microsoft.com/office/powerpoint/2010/main" val="7441979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9EB26-8809-F515-CC6C-D051AF1D4AAE}"/>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CB19BBC7-ADD0-5846-FDA4-8577E4239FDB}"/>
              </a:ext>
            </a:extLst>
          </p:cNvPr>
          <p:cNvSpPr>
            <a:spLocks noGrp="1"/>
          </p:cNvSpPr>
          <p:nvPr>
            <p:ph idx="1"/>
          </p:nvPr>
        </p:nvSpPr>
        <p:spPr/>
        <p:txBody>
          <a:bodyPr/>
          <a:lstStyle/>
          <a:p>
            <a:r>
              <a:rPr lang="en-US" dirty="0"/>
              <a:t>Professional development on some of the core concepts has occurred but more is needed</a:t>
            </a:r>
          </a:p>
          <a:p>
            <a:r>
              <a:rPr lang="en-US" dirty="0"/>
              <a:t>Next school year – more general PD to understand the purpose and role of special education</a:t>
            </a:r>
          </a:p>
          <a:p>
            <a:r>
              <a:rPr lang="en-US" dirty="0"/>
              <a:t>Once the general understanding has been achieved, paraprofessionals should engage in professional development on inclusive practices </a:t>
            </a:r>
          </a:p>
        </p:txBody>
      </p:sp>
    </p:spTree>
    <p:extLst>
      <p:ext uri="{BB962C8B-B14F-4D97-AF65-F5344CB8AC3E}">
        <p14:creationId xmlns:p14="http://schemas.microsoft.com/office/powerpoint/2010/main" val="1249244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9699-09F6-8D3C-D5E2-211D10175278}"/>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4F8008E1-6BC2-EF6F-2E51-73B1209601F6}"/>
              </a:ext>
            </a:extLst>
          </p:cNvPr>
          <p:cNvSpPr>
            <a:spLocks noGrp="1"/>
          </p:cNvSpPr>
          <p:nvPr>
            <p:ph idx="1"/>
          </p:nvPr>
        </p:nvSpPr>
        <p:spPr>
          <a:xfrm>
            <a:off x="513844" y="884730"/>
            <a:ext cx="8229600" cy="4351338"/>
          </a:xfrm>
        </p:spPr>
        <p:txBody>
          <a:bodyPr>
            <a:normAutofit fontScale="25000" lnSpcReduction="20000"/>
          </a:bodyPr>
          <a:lstStyle/>
          <a:p>
            <a:pPr marL="0" indent="0">
              <a:buNone/>
            </a:pPr>
            <a:r>
              <a:rPr lang="en-US" sz="5600" dirty="0"/>
              <a:t>Giangreco, Michael. (2023, November). Think Inclusive. [Maryland Coalition for Inclusive Education]. </a:t>
            </a:r>
          </a:p>
          <a:p>
            <a:pPr marL="0" indent="0">
              <a:buNone/>
            </a:pPr>
            <a:r>
              <a:rPr lang="en-US" sz="5600" dirty="0"/>
              <a:t>	</a:t>
            </a:r>
            <a:r>
              <a:rPr lang="en-US" sz="3600" dirty="0">
                <a:hlinkClick r:id="rId2"/>
              </a:rPr>
              <a:t>https://mail.google.com/mail/u/0/#search/shepardbannishw%40fpsct.org+podcast/FMfcgzQZTMSkWxrwldjwNZFX</a:t>
            </a:r>
            <a:r>
              <a:rPr lang="en-US" sz="3600" u="sng" dirty="0">
                <a:hlinkClick r:id="rId2"/>
              </a:rPr>
              <a:t>	</a:t>
            </a:r>
            <a:r>
              <a:rPr lang="en-US" sz="3600" dirty="0">
                <a:hlinkClick r:id="rId2"/>
              </a:rPr>
              <a:t>rWGPjHQf?projector=1</a:t>
            </a:r>
            <a:endParaRPr lang="en-US" sz="3600" dirty="0"/>
          </a:p>
          <a:p>
            <a:pPr marL="0" indent="0">
              <a:buNone/>
            </a:pPr>
            <a:endParaRPr lang="en-US" sz="4400" dirty="0"/>
          </a:p>
          <a:p>
            <a:pPr marL="0" indent="0">
              <a:buNone/>
            </a:pPr>
            <a:r>
              <a:rPr lang="en-US" sz="5600" dirty="0"/>
              <a:t>Laser, Andrea (n.d.). </a:t>
            </a:r>
            <a:r>
              <a:rPr lang="en-US" sz="5600" i="1" dirty="0"/>
              <a:t>The Power of Inclusion: What to Expect When Your Preschooler Attends an Inclusive 	Preschool Program. </a:t>
            </a:r>
            <a:r>
              <a:rPr lang="en-US" sz="5600" dirty="0"/>
              <a:t>NAEYC. </a:t>
            </a:r>
            <a:r>
              <a:rPr lang="en-US" sz="4800" dirty="0">
                <a:hlinkClick r:id="rId3"/>
              </a:rPr>
              <a:t>https://www.naeyc.org/our-work/families/inclusion-preschool-	program</a:t>
            </a:r>
            <a:endParaRPr lang="en-US" sz="4800" dirty="0"/>
          </a:p>
          <a:p>
            <a:pPr marL="0" indent="0">
              <a:buNone/>
            </a:pPr>
            <a:endParaRPr lang="en-US" sz="5600" dirty="0"/>
          </a:p>
          <a:p>
            <a:pPr marL="0" indent="0">
              <a:buNone/>
            </a:pPr>
            <a:r>
              <a:rPr lang="en-US" sz="5600" dirty="0"/>
              <a:t>National Council of Teacher's of Mathematics. (2024, November</a:t>
            </a:r>
            <a:r>
              <a:rPr lang="en-US" sz="5600" i="1" dirty="0"/>
              <a:t>). NCTM And CEC Position Statement on 	Teaching Mathematics to</a:t>
            </a:r>
            <a:r>
              <a:rPr lang="en-US" sz="5600" dirty="0"/>
              <a:t> </a:t>
            </a:r>
            <a:r>
              <a:rPr lang="en-US" sz="5600" i="1" dirty="0"/>
              <a:t>Students with Disabilities</a:t>
            </a:r>
            <a:r>
              <a:rPr lang="en-US" sz="5600" dirty="0"/>
              <a:t>. Council for Exceptional Children. 	</a:t>
            </a:r>
          </a:p>
          <a:p>
            <a:pPr marL="0" indent="0">
              <a:buNone/>
            </a:pPr>
            <a:endParaRPr lang="en-US" sz="5600" dirty="0"/>
          </a:p>
          <a:p>
            <a:pPr marL="0" indent="0">
              <a:buNone/>
            </a:pPr>
            <a:r>
              <a:rPr lang="en-US" sz="5600" dirty="0"/>
              <a:t>Osewalt, Ginny (n.d.) </a:t>
            </a:r>
            <a:r>
              <a:rPr lang="en-US" sz="5600" i="1" dirty="0"/>
              <a:t>4 Benefits of Inclusive Classrooms</a:t>
            </a:r>
            <a:r>
              <a:rPr lang="en-US" sz="5600" dirty="0"/>
              <a:t>. Understood. </a:t>
            </a:r>
          </a:p>
          <a:p>
            <a:pPr marL="0" indent="0">
              <a:buNone/>
            </a:pPr>
            <a:r>
              <a:rPr lang="en-US" sz="5600" dirty="0"/>
              <a:t>	</a:t>
            </a:r>
            <a:r>
              <a:rPr lang="en-US" sz="5600" dirty="0">
                <a:hlinkClick r:id="rId4"/>
              </a:rPr>
              <a:t>https://www.understood.org/en/articles/4-benefits-of-inclusive-classrooms</a:t>
            </a:r>
            <a:endParaRPr lang="en-US" sz="5600" dirty="0"/>
          </a:p>
          <a:p>
            <a:pPr marL="0" indent="0">
              <a:buNone/>
            </a:pPr>
            <a:endParaRPr lang="en-US" sz="5600" dirty="0"/>
          </a:p>
          <a:p>
            <a:pPr marL="0" indent="0">
              <a:buNone/>
            </a:pPr>
            <a:r>
              <a:rPr lang="en-US" sz="5600" dirty="0"/>
              <a:t>Penn State. (2022, October). </a:t>
            </a:r>
            <a:r>
              <a:rPr lang="en-US" sz="5600" i="1" dirty="0"/>
              <a:t>Building an Inclusive Environment in Early Childhood Classrooms. </a:t>
            </a:r>
          </a:p>
          <a:p>
            <a:pPr marL="0" indent="0">
              <a:buNone/>
            </a:pPr>
            <a:r>
              <a:rPr lang="en-US" sz="5600" i="1" dirty="0"/>
              <a:t>	</a:t>
            </a:r>
            <a:r>
              <a:rPr lang="en-US" sz="3600" i="1" dirty="0">
                <a:hlinkClick r:id="rId5"/>
              </a:rPr>
              <a:t>https://extension.psu.edu/programs/betterkidcare/news/building-an-inclusive-environment-in-early-childhood classrooms</a:t>
            </a:r>
            <a:endParaRPr lang="en-US" sz="3600" i="1" dirty="0"/>
          </a:p>
          <a:p>
            <a:pPr marL="0" indent="0">
              <a:buNone/>
            </a:pPr>
            <a:endParaRPr lang="en-US" sz="5600" dirty="0"/>
          </a:p>
          <a:p>
            <a:pPr marL="0" indent="0">
              <a:buNone/>
            </a:pPr>
            <a:endParaRPr lang="en-US" sz="4800" i="1" dirty="0"/>
          </a:p>
          <a:p>
            <a:pPr marL="0" indent="0">
              <a:buNone/>
            </a:pPr>
            <a:endParaRPr lang="en-US" sz="1800" dirty="0"/>
          </a:p>
        </p:txBody>
      </p:sp>
    </p:spTree>
    <p:extLst>
      <p:ext uri="{BB962C8B-B14F-4D97-AF65-F5344CB8AC3E}">
        <p14:creationId xmlns:p14="http://schemas.microsoft.com/office/powerpoint/2010/main" val="754575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56305-62BC-B140-BB49-53D6337C98B2}"/>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D04EB281-AD09-2000-8EE7-5751B999467A}"/>
              </a:ext>
            </a:extLst>
          </p:cNvPr>
          <p:cNvSpPr>
            <a:spLocks noGrp="1"/>
          </p:cNvSpPr>
          <p:nvPr>
            <p:ph idx="1"/>
          </p:nvPr>
        </p:nvSpPr>
        <p:spPr/>
        <p:txBody>
          <a:bodyPr/>
          <a:lstStyle/>
          <a:p>
            <a:pPr marL="0" indent="0">
              <a:buNone/>
            </a:pPr>
            <a:r>
              <a:rPr lang="en-US" sz="1400" dirty="0"/>
              <a:t>United States Department of Education. (2025, January).</a:t>
            </a:r>
            <a:r>
              <a:rPr lang="en-US" sz="1400" i="1" dirty="0"/>
              <a:t> Building and Sustaining Inclusive Educational 	Practices. </a:t>
            </a:r>
            <a:r>
              <a:rPr lang="en-US" sz="1400" i="1" dirty="0">
                <a:hlinkClick r:id="rId2"/>
              </a:rPr>
              <a:t>https://www.ed.gov/media/document/inclusive-practices-guidance-109436.pdf</a:t>
            </a:r>
            <a:r>
              <a:rPr lang="en-US" sz="1400" i="1" dirty="0"/>
              <a:t> </a:t>
            </a:r>
          </a:p>
          <a:p>
            <a:pPr marL="0" indent="0">
              <a:buNone/>
            </a:pPr>
            <a:endParaRPr lang="en-US" sz="1400" i="1" dirty="0"/>
          </a:p>
          <a:p>
            <a:pPr marL="0" indent="0">
              <a:buNone/>
            </a:pPr>
            <a:r>
              <a:rPr lang="en-US" sz="1400" i="1" dirty="0"/>
              <a:t>United States Department of Education. (2025. April). Least Restrictive Environment 300.114. IDEA. </a:t>
            </a:r>
          </a:p>
          <a:p>
            <a:pPr marL="0" indent="0">
              <a:buNone/>
            </a:pPr>
            <a:r>
              <a:rPr lang="en-US" sz="1400" i="1" dirty="0"/>
              <a:t>	</a:t>
            </a:r>
            <a:r>
              <a:rPr lang="en-US" sz="1400" i="1" dirty="0">
                <a:hlinkClick r:id="rId3"/>
              </a:rPr>
              <a:t>https://sites.ed.gov/idea/regs/b/appendix-f</a:t>
            </a:r>
            <a:endParaRPr lang="en-US" sz="1400" i="1" dirty="0"/>
          </a:p>
          <a:p>
            <a:endParaRPr lang="en-US" dirty="0"/>
          </a:p>
        </p:txBody>
      </p:sp>
    </p:spTree>
    <p:extLst>
      <p:ext uri="{BB962C8B-B14F-4D97-AF65-F5344CB8AC3E}">
        <p14:creationId xmlns:p14="http://schemas.microsoft.com/office/powerpoint/2010/main" val="42583520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5936</TotalTime>
  <Words>1144</Words>
  <Application>Microsoft Office PowerPoint</Application>
  <PresentationFormat>On-screen Show (4:3)</PresentationFormat>
  <Paragraphs>134</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body</vt:lpstr>
      <vt:lpstr>Calibri Light</vt:lpstr>
      <vt:lpstr>Courier New</vt:lpstr>
      <vt:lpstr>Wingdings</vt:lpstr>
      <vt:lpstr>1_Office Theme</vt:lpstr>
      <vt:lpstr>Improving Inclusive Practices in Early Childhood Classrooms  Christie Pascavis Special Education Teacher pascavisc@fpsct.org  June 2, 2025</vt:lpstr>
      <vt:lpstr>Current Observations</vt:lpstr>
      <vt:lpstr>Current Observations</vt:lpstr>
      <vt:lpstr>Current Observations</vt:lpstr>
      <vt:lpstr>What the law says</vt:lpstr>
      <vt:lpstr>What the law says</vt:lpstr>
      <vt:lpstr>Benefits of Inclusion</vt:lpstr>
      <vt:lpstr>Key Aspects of an Inclusive Classroom</vt:lpstr>
      <vt:lpstr>The Role of Paraprofessionals    </vt:lpstr>
      <vt:lpstr>The Role of Paraprofessionals   </vt:lpstr>
      <vt:lpstr>The Role of Paraprofessionals</vt:lpstr>
      <vt:lpstr>Survey Questions</vt:lpstr>
      <vt:lpstr>Survey Questions Continued </vt:lpstr>
      <vt:lpstr>Summary of Survey Results </vt:lpstr>
      <vt:lpstr>Summary of Survey Results </vt:lpstr>
      <vt:lpstr>Summary of Survey Results  </vt:lpstr>
      <vt:lpstr>Survey Data Analysis </vt:lpstr>
      <vt:lpstr>Next Steps</vt:lpstr>
      <vt:lpstr>References </vt:lpstr>
      <vt:lpstr>References </vt:lpstr>
    </vt:vector>
  </TitlesOfParts>
  <Company>UCHC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Ryan Bibisi</dc:creator>
  <cp:lastModifiedBy>DeMichiel,Paula J.</cp:lastModifiedBy>
  <cp:revision>4</cp:revision>
  <cp:lastPrinted>2016-05-10T16:32:28Z</cp:lastPrinted>
  <dcterms:created xsi:type="dcterms:W3CDTF">2014-04-25T18:15:14Z</dcterms:created>
  <dcterms:modified xsi:type="dcterms:W3CDTF">2025-05-30T13:34:58Z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37CB21DA-7D57-44FE-8BEA-16D72D8A27ED</vt:lpwstr>
  </property>
  <property fmtid="{D5CDD505-2E9C-101B-9397-08002B2CF9AE}" pid="3" name="ArticulatePath">
    <vt:lpwstr>CT LEND Presentation Template</vt:lpwstr>
  </property>
</Properties>
</file>