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4"/>
  </p:sldMasterIdLst>
  <p:notesMasterIdLst>
    <p:notesMasterId r:id="rId16"/>
  </p:notesMasterIdLst>
  <p:handoutMasterIdLst>
    <p:handoutMasterId r:id="rId17"/>
  </p:handoutMasterIdLst>
  <p:sldIdLst>
    <p:sldId id="387" r:id="rId5"/>
    <p:sldId id="411" r:id="rId6"/>
    <p:sldId id="418" r:id="rId7"/>
    <p:sldId id="412" r:id="rId8"/>
    <p:sldId id="413" r:id="rId9"/>
    <p:sldId id="414" r:id="rId10"/>
    <p:sldId id="416" r:id="rId11"/>
    <p:sldId id="420" r:id="rId12"/>
    <p:sldId id="417" r:id="rId13"/>
    <p:sldId id="419" r:id="rId14"/>
    <p:sldId id="395" r:id="rId15"/>
  </p:sldIdLst>
  <p:sldSz cx="9144000" cy="6858000" type="screen4x3"/>
  <p:notesSz cx="6858000" cy="9215438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E2F"/>
    <a:srgbClr val="0D2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7959CB-9FBC-42B2-8777-A0DD933C90DF}" v="2" dt="2025-05-23T01:36:08.1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74"/>
  </p:normalViewPr>
  <p:slideViewPr>
    <p:cSldViewPr>
      <p:cViewPr varScale="1">
        <p:scale>
          <a:sx n="102" d="100"/>
          <a:sy n="102" d="100"/>
        </p:scale>
        <p:origin x="1182" y="96"/>
      </p:cViewPr>
      <p:guideLst>
        <p:guide orient="horz" pos="2160"/>
        <p:guide pos="28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6" d="100"/>
          <a:sy n="86" d="100"/>
        </p:scale>
        <p:origin x="386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07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07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F50CCB-94B1-4B0A-BCF8-2F96EF51A256}" type="datetimeFigureOut">
              <a:rPr lang="en-US" smtClean="0"/>
              <a:pPr/>
              <a:t>5/27/2025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3067"/>
            <a:ext cx="2971800" cy="460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53067"/>
            <a:ext cx="2971800" cy="460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D7471-A358-48C3-BB75-EEB9B119FC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00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02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07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07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D45CE-4BF1-4A82-95FA-9F2C00D45C33}" type="datetimeFigureOut">
              <a:rPr lang="en-US" smtClean="0"/>
              <a:pPr/>
              <a:t>5/27/2025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5538" y="690563"/>
            <a:ext cx="4606925" cy="3455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77333"/>
            <a:ext cx="5486400" cy="414694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3067"/>
            <a:ext cx="2971800" cy="460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53067"/>
            <a:ext cx="2971800" cy="460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FB70D-189E-4216-ADF0-8EDD1AE5ED3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7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A288CF-455E-58B4-B84D-43A3EF8620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201"/>
            <a:ext cx="8229600" cy="525462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algn="ctr"/>
            <a:r>
              <a:rPr lang="en-US" sz="3600" dirty="0">
                <a:latin typeface="+mj-lt"/>
              </a:rPr>
              <a:t>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DD8BD0-DECF-22D5-4BC0-BFD5FBD8A8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1524000"/>
            <a:ext cx="8229600" cy="4351338"/>
          </a:xfrm>
          <a:prstGeom prst="rect">
            <a:avLst/>
          </a:prstGeom>
        </p:spPr>
        <p:txBody>
          <a:bodyPr/>
          <a:lstStyle>
            <a:lvl1pPr marL="228600" indent="-228600">
              <a:defRPr sz="2800"/>
            </a:lvl1pPr>
            <a:lvl2pPr marL="800100" indent="-342900">
              <a:buFont typeface="Calibri" panose="020F0502020204030204" pitchFamily="34" charset="0"/>
              <a:buChar char="–"/>
              <a:defRPr sz="2800"/>
            </a:lvl2pPr>
          </a:lstStyle>
          <a:p>
            <a:pPr marL="0" indent="0">
              <a:buNone/>
            </a:pPr>
            <a:r>
              <a:rPr lang="en-US" sz="2800" dirty="0"/>
              <a:t>Bullets:</a:t>
            </a:r>
          </a:p>
          <a:p>
            <a:r>
              <a:rPr lang="en-US" sz="2800" dirty="0"/>
              <a:t>Bullet 1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Bullet 2 </a:t>
            </a:r>
          </a:p>
        </p:txBody>
      </p:sp>
    </p:spTree>
    <p:extLst>
      <p:ext uri="{BB962C8B-B14F-4D97-AF65-F5344CB8AC3E}">
        <p14:creationId xmlns:p14="http://schemas.microsoft.com/office/powerpoint/2010/main" val="3829645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334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8229600" cy="3813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C20D7-698E-4528-AFE4-38F6E054D6D5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4A75-380D-49D2-A87F-182FC7068D9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5917223"/>
            <a:ext cx="9144000" cy="940777"/>
          </a:xfrm>
          <a:prstGeom prst="rect">
            <a:avLst/>
          </a:prstGeom>
          <a:solidFill>
            <a:srgbClr val="000E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078" y="6062219"/>
            <a:ext cx="1206379" cy="66585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AD8AABF-F7AD-2579-7EDE-AC509AA4465E}"/>
              </a:ext>
            </a:extLst>
          </p:cNvPr>
          <p:cNvSpPr/>
          <p:nvPr userDrawn="1"/>
        </p:nvSpPr>
        <p:spPr>
          <a:xfrm>
            <a:off x="0" y="5780698"/>
            <a:ext cx="9144000" cy="8670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C238AA-EFEF-4372-8F06-76FCCF47416D}"/>
              </a:ext>
            </a:extLst>
          </p:cNvPr>
          <p:cNvSpPr txBox="1"/>
          <p:nvPr userDrawn="1"/>
        </p:nvSpPr>
        <p:spPr>
          <a:xfrm>
            <a:off x="7153275" y="6241214"/>
            <a:ext cx="2305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u="none" strike="noStrike" baseline="0" dirty="0">
                <a:solidFill>
                  <a:srgbClr val="FFFFFF"/>
                </a:solidFill>
                <a:latin typeface="Calibri" panose="020F0502020204030204" pitchFamily="34" charset="0"/>
              </a:rPr>
              <a:t>UCONNUCEDD.ORG</a:t>
            </a:r>
          </a:p>
        </p:txBody>
      </p:sp>
    </p:spTree>
    <p:extLst>
      <p:ext uri="{BB962C8B-B14F-4D97-AF65-F5344CB8AC3E}">
        <p14:creationId xmlns:p14="http://schemas.microsoft.com/office/powerpoint/2010/main" val="823807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5472" userDrawn="1">
          <p15:clr>
            <a:srgbClr val="F26B43"/>
          </p15:clr>
        </p15:guide>
        <p15:guide id="4" orient="horz" pos="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2A5F0AF-173B-F682-EE46-85A778E2E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762000"/>
          </a:xfrm>
        </p:spPr>
        <p:txBody>
          <a:bodyPr lIns="0" tIns="0" rIns="0" bIns="0"/>
          <a:lstStyle/>
          <a:p>
            <a:pPr algn="ctr"/>
            <a:r>
              <a:rPr lang="en-US" sz="6000" dirty="0"/>
              <a:t>Increasing Self-Referrals in Early Intervention</a:t>
            </a:r>
            <a:r>
              <a:rPr lang="en-US" sz="3600" dirty="0">
                <a:latin typeface="+mj-lt"/>
              </a:rPr>
              <a:t/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/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June 2, 2025</a:t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/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Reagan Wentzell</a:t>
            </a:r>
            <a:br>
              <a:rPr lang="en-US" sz="3600" dirty="0">
                <a:latin typeface="+mj-lt"/>
              </a:rPr>
            </a:br>
            <a:r>
              <a:rPr lang="en-US" sz="3600" dirty="0">
                <a:latin typeface="+mj-lt"/>
              </a:rPr>
              <a:t>Emily Schernau</a:t>
            </a:r>
            <a:endParaRPr lang="en-US" sz="4400" dirty="0"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115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10E85-3539-88A2-5183-CFEBEFCA6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Identification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8AAD9-06C3-90FF-D363-CD8A69B2B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Continued belief amongst parents that only pediatricians/medical practitioners can make a referral to Birth to Three</a:t>
            </a:r>
          </a:p>
          <a:p>
            <a:r>
              <a:rPr lang="en-US" dirty="0"/>
              <a:t>Lack of information in pediatric medical offices about how Birth to Three works</a:t>
            </a:r>
          </a:p>
          <a:p>
            <a:r>
              <a:rPr lang="en-US" dirty="0"/>
              <a:t>Lack of information amongst community partners (DCF, Early Head Start, WIC, daycare providers, library programs) about who can make a referral and how to do so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14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17202-05D0-E470-252D-B893288FA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79B26-4F90-9208-EF19-41E5A6043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Children with inconsistent medical providers (no selected PCP) often have a delay in Birth to Three referrals</a:t>
            </a:r>
          </a:p>
          <a:p>
            <a:r>
              <a:rPr lang="en-US" dirty="0"/>
              <a:t>A delay in the referral process results in less length of time of service, and possible delays in transition to school IEP services</a:t>
            </a:r>
          </a:p>
        </p:txBody>
      </p:sp>
    </p:spTree>
    <p:extLst>
      <p:ext uri="{BB962C8B-B14F-4D97-AF65-F5344CB8AC3E}">
        <p14:creationId xmlns:p14="http://schemas.microsoft.com/office/powerpoint/2010/main" val="1548811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D1BF9-5B80-FA12-129E-5C1179184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Proposed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C6AA8-992E-B3EF-4799-28C5F1741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Increasing materials distributed to community locations such as:</a:t>
            </a:r>
          </a:p>
          <a:p>
            <a:pPr lvl="1"/>
            <a:r>
              <a:rPr lang="en-US" sz="2400" dirty="0"/>
              <a:t>Libraries</a:t>
            </a:r>
          </a:p>
          <a:p>
            <a:pPr lvl="1"/>
            <a:r>
              <a:rPr lang="en-US" sz="2400" dirty="0"/>
              <a:t>Doctor’s offices</a:t>
            </a:r>
          </a:p>
          <a:p>
            <a:pPr lvl="1"/>
            <a:r>
              <a:rPr lang="en-US" sz="2400" dirty="0"/>
              <a:t>Community Centers</a:t>
            </a:r>
          </a:p>
          <a:p>
            <a:pPr lvl="1"/>
            <a:r>
              <a:rPr lang="en-US" sz="2400" dirty="0"/>
              <a:t>Parks/Playgrounds</a:t>
            </a:r>
          </a:p>
          <a:p>
            <a:pPr lvl="1"/>
            <a:r>
              <a:rPr lang="en-US" sz="2400" dirty="0"/>
              <a:t>DCF offices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39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9F7D8-C2FB-61FF-2788-1779A36BD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of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2F4F1-ABD1-EB11-0976-DAE026234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Features:</a:t>
            </a:r>
          </a:p>
          <a:p>
            <a:pPr lvl="1"/>
            <a:r>
              <a:rPr lang="en-US" sz="2400" dirty="0"/>
              <a:t>Printed in large font in basic language (no greater than 6</a:t>
            </a:r>
            <a:r>
              <a:rPr lang="en-US" sz="2400" baseline="30000" dirty="0"/>
              <a:t>th</a:t>
            </a:r>
            <a:r>
              <a:rPr lang="en-US" sz="2400" dirty="0"/>
              <a:t> grade reading level)</a:t>
            </a:r>
          </a:p>
          <a:p>
            <a:pPr lvl="1"/>
            <a:r>
              <a:rPr lang="en-US" sz="2400" dirty="0"/>
              <a:t>Printed in different languages on the same flier</a:t>
            </a:r>
          </a:p>
          <a:p>
            <a:pPr lvl="1"/>
            <a:r>
              <a:rPr lang="en-US" sz="2400" dirty="0"/>
              <a:t>QR code for easier access to the website to refer</a:t>
            </a:r>
          </a:p>
          <a:p>
            <a:pPr lvl="1"/>
            <a:r>
              <a:rPr lang="en-US" sz="2400" dirty="0"/>
              <a:t>Flier specific for clinicians with more technical information</a:t>
            </a:r>
          </a:p>
          <a:p>
            <a:r>
              <a:rPr lang="en-US" dirty="0"/>
              <a:t>Key Messages:</a:t>
            </a:r>
          </a:p>
          <a:p>
            <a:pPr lvl="1"/>
            <a:r>
              <a:rPr lang="en-US" sz="2400" dirty="0"/>
              <a:t>How to make a referral</a:t>
            </a:r>
          </a:p>
          <a:p>
            <a:pPr lvl="1"/>
            <a:r>
              <a:rPr lang="en-US" sz="2400" dirty="0"/>
              <a:t>Major milestones to be looking for at certain ages</a:t>
            </a:r>
          </a:p>
          <a:p>
            <a:pPr lvl="1"/>
            <a:r>
              <a:rPr lang="en-US" sz="2400" dirty="0"/>
              <a:t>Where to go for more information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4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7B15-0D1B-1426-E24A-3A94C54E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Distribution Would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C21C9-FE46-4FFC-3052-75C8A190F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Medium sized print materials with QR codes for community locations</a:t>
            </a:r>
          </a:p>
          <a:p>
            <a:r>
              <a:rPr lang="en-US" dirty="0"/>
              <a:t>Flyer sized print materials (half page size) to be given to each parent at end of doctor appointment</a:t>
            </a:r>
          </a:p>
          <a:p>
            <a:r>
              <a:rPr lang="en-US" dirty="0"/>
              <a:t>Educational fliers for clinicians/community partners about how Birth to Three works and the benefits of aiding families in referral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808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78459-BB44-4FB2-0DA3-5D12F68B7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Partner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D8431-69C4-8EF6-8768-9D66B6531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community partners perceive are the barriers to referring children to Birth to Three</a:t>
            </a:r>
          </a:p>
          <a:p>
            <a:pPr lvl="1"/>
            <a:r>
              <a:rPr lang="en-US" sz="2400" dirty="0"/>
              <a:t>“Wait and see” approach</a:t>
            </a:r>
          </a:p>
          <a:p>
            <a:r>
              <a:rPr lang="en-US" dirty="0"/>
              <a:t>Peer to Peer education about:</a:t>
            </a:r>
          </a:p>
          <a:p>
            <a:pPr lvl="1"/>
            <a:r>
              <a:rPr lang="en-US" sz="2400" dirty="0"/>
              <a:t>The impact early referrals have on overall development </a:t>
            </a:r>
          </a:p>
          <a:p>
            <a:pPr lvl="1"/>
            <a:r>
              <a:rPr lang="en-US" sz="2400" dirty="0"/>
              <a:t>What signs may warrant a referral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51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4FAA5-EB39-97D6-C953-D65EB2C4D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00DEB-F879-B886-07F3-A9A0BB839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Flyer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A5E579-F0F7-35FC-57BD-5252215D5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825" y="263362"/>
            <a:ext cx="4184775" cy="5446763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98D110-7EBA-A726-2A27-AE1FE7354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3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165A4-CFB6-E1A8-60CD-864287B56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09664-8FFF-91BC-4E61-F19488327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Before/After data: percentage of family referrals over a 6-month period</a:t>
            </a:r>
          </a:p>
          <a:p>
            <a:r>
              <a:rPr lang="en-US" dirty="0"/>
              <a:t>Before/After data: percentage of average age of referral for non-auto eligible children</a:t>
            </a:r>
          </a:p>
          <a:p>
            <a:r>
              <a:rPr lang="en-US" dirty="0"/>
              <a:t>Follow up survey from stakeholders/community partners regarding their comfort recommending referrals and answering parent questions about Birth to Three</a:t>
            </a:r>
          </a:p>
        </p:txBody>
      </p:sp>
    </p:spTree>
    <p:extLst>
      <p:ext uri="{BB962C8B-B14F-4D97-AF65-F5344CB8AC3E}">
        <p14:creationId xmlns:p14="http://schemas.microsoft.com/office/powerpoint/2010/main" val="1747064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ED42A-7549-49B7-FA18-6E55F9B42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B38AE-5E6F-F3EA-E4CD-DCA0CAF93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Buy in from stakeholders</a:t>
            </a:r>
          </a:p>
          <a:p>
            <a:r>
              <a:rPr lang="en-US" dirty="0"/>
              <a:t>Capacity of agencies to do community outreach</a:t>
            </a:r>
          </a:p>
          <a:p>
            <a:r>
              <a:rPr lang="en-US" dirty="0"/>
              <a:t>Funds for printed materials and the staff to distribute</a:t>
            </a:r>
          </a:p>
        </p:txBody>
      </p:sp>
    </p:spTree>
    <p:extLst>
      <p:ext uri="{BB962C8B-B14F-4D97-AF65-F5344CB8AC3E}">
        <p14:creationId xmlns:p14="http://schemas.microsoft.com/office/powerpoint/2010/main" val="3506094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582F967-E42E-279C-8B62-C54A53106C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2200" y="2619585"/>
            <a:ext cx="1447800" cy="14478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94E6C92F-469A-6176-8B20-21E375A929C6}"/>
              </a:ext>
            </a:extLst>
          </p:cNvPr>
          <p:cNvSpPr txBox="1">
            <a:spLocks/>
          </p:cNvSpPr>
          <p:nvPr/>
        </p:nvSpPr>
        <p:spPr>
          <a:xfrm>
            <a:off x="2190750" y="3999899"/>
            <a:ext cx="1790700" cy="3722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400" b="0" dirty="0"/>
              <a:t>Facebook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F18A6E-006C-8AAB-8213-33E04D4148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2" y="2619585"/>
            <a:ext cx="1447800" cy="14478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36C4B701-9561-A21F-2CFE-C3B48063FA06}"/>
              </a:ext>
            </a:extLst>
          </p:cNvPr>
          <p:cNvSpPr txBox="1">
            <a:spLocks/>
          </p:cNvSpPr>
          <p:nvPr/>
        </p:nvSpPr>
        <p:spPr>
          <a:xfrm>
            <a:off x="5162552" y="3999899"/>
            <a:ext cx="1790700" cy="3722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400" b="0" dirty="0"/>
              <a:t>Instagram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D968EE-59ED-7A15-F95D-5B683C5084BC}"/>
              </a:ext>
            </a:extLst>
          </p:cNvPr>
          <p:cNvSpPr txBox="1">
            <a:spLocks/>
          </p:cNvSpPr>
          <p:nvPr/>
        </p:nvSpPr>
        <p:spPr>
          <a:xfrm>
            <a:off x="228600" y="171913"/>
            <a:ext cx="8686800" cy="5705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+mj-lt"/>
              </a:rPr>
              <a:t>Optional</a:t>
            </a:r>
            <a:endParaRPr lang="en-US" sz="5400" dirty="0">
              <a:latin typeface="+mj-lt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9262755-687A-3B92-D575-260AFDB0F162}"/>
              </a:ext>
            </a:extLst>
          </p:cNvPr>
          <p:cNvSpPr txBox="1">
            <a:spLocks/>
          </p:cNvSpPr>
          <p:nvPr/>
        </p:nvSpPr>
        <p:spPr>
          <a:xfrm>
            <a:off x="1295400" y="1961687"/>
            <a:ext cx="6553200" cy="4920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en-US" sz="2800" b="0" dirty="0"/>
              <a:t>Don’t forget to follow us on social media!</a:t>
            </a:r>
          </a:p>
        </p:txBody>
      </p:sp>
    </p:spTree>
    <p:extLst>
      <p:ext uri="{BB962C8B-B14F-4D97-AF65-F5344CB8AC3E}">
        <p14:creationId xmlns:p14="http://schemas.microsoft.com/office/powerpoint/2010/main" val="170342890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729298D159BA4FA8CF483F591F486B" ma:contentTypeVersion="18" ma:contentTypeDescription="Create a new document." ma:contentTypeScope="" ma:versionID="e69efdeb8dca5d3f5eb5e56b9c029050">
  <xsd:schema xmlns:xsd="http://www.w3.org/2001/XMLSchema" xmlns:xs="http://www.w3.org/2001/XMLSchema" xmlns:p="http://schemas.microsoft.com/office/2006/metadata/properties" xmlns:ns2="8d3a09c9-0aa7-4bee-be60-fdc276e7914e" xmlns:ns3="4dd5491e-2d2d-461d-a10a-270d3fa07818" targetNamespace="http://schemas.microsoft.com/office/2006/metadata/properties" ma:root="true" ma:fieldsID="e9fbb7c250908d2ccd2f20fc7f3c16d9" ns2:_="" ns3:_="">
    <xsd:import namespace="8d3a09c9-0aa7-4bee-be60-fdc276e7914e"/>
    <xsd:import namespace="4dd5491e-2d2d-461d-a10a-270d3fa078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3a09c9-0aa7-4bee-be60-fdc276e791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ac358d0-5815-478a-978c-96c5f1ab42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d5491e-2d2d-461d-a10a-270d3fa0781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d7bace5-066c-4501-8fe2-8eb4084c3562}" ma:internalName="TaxCatchAll" ma:showField="CatchAllData" ma:web="4dd5491e-2d2d-461d-a10a-270d3fa078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d5491e-2d2d-461d-a10a-270d3fa07818" xsi:nil="true"/>
    <lcf76f155ced4ddcb4097134ff3c332f xmlns="8d3a09c9-0aa7-4bee-be60-fdc276e7914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9BDE43-3F7E-4FAB-80B8-8845284AA9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3a09c9-0aa7-4bee-be60-fdc276e7914e"/>
    <ds:schemaRef ds:uri="4dd5491e-2d2d-461d-a10a-270d3fa078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BB822DC-A4D3-48F4-AFEA-1BE5399D6E7F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8d3a09c9-0aa7-4bee-be60-fdc276e7914e"/>
    <ds:schemaRef ds:uri="http://schemas.microsoft.com/office/2006/documentManagement/types"/>
    <ds:schemaRef ds:uri="4dd5491e-2d2d-461d-a10a-270d3fa07818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E9A1908-1C62-48A4-A6B0-014DC74DAF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16478</TotalTime>
  <Words>398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1_Office Theme</vt:lpstr>
      <vt:lpstr>Increasing Self-Referrals in Early Intervention  June 2, 2025  Reagan Wentzell Emily Schernau</vt:lpstr>
      <vt:lpstr>Problem Identification</vt:lpstr>
      <vt:lpstr>Consequences of the Problem</vt:lpstr>
      <vt:lpstr>The Proposed Solution</vt:lpstr>
      <vt:lpstr>Content of Materials</vt:lpstr>
      <vt:lpstr>How Distribution Would Work</vt:lpstr>
      <vt:lpstr>Community Partner Support</vt:lpstr>
      <vt:lpstr>Sample Flyer</vt:lpstr>
      <vt:lpstr>Measuring Progress</vt:lpstr>
      <vt:lpstr>Barriers to Implementation</vt:lpstr>
      <vt:lpstr>PowerPoint Presentation</vt:lpstr>
    </vt:vector>
  </TitlesOfParts>
  <Company>UCHC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Ryan Bibisi</dc:creator>
  <cp:lastModifiedBy>Isenberg,Jill A.</cp:lastModifiedBy>
  <cp:revision>216</cp:revision>
  <cp:lastPrinted>2016-05-10T16:32:28Z</cp:lastPrinted>
  <dcterms:created xsi:type="dcterms:W3CDTF">2014-04-25T18:15:14Z</dcterms:created>
  <dcterms:modified xsi:type="dcterms:W3CDTF">2025-05-27T12:50:16Z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37CB21DA-7D57-44FE-8BEA-16D72D8A27ED</vt:lpwstr>
  </property>
  <property fmtid="{D5CDD505-2E9C-101B-9397-08002B2CF9AE}" pid="3" name="ArticulatePath">
    <vt:lpwstr>CT LEND Presentation Template</vt:lpwstr>
  </property>
  <property fmtid="{D5CDD505-2E9C-101B-9397-08002B2CF9AE}" pid="4" name="ContentTypeId">
    <vt:lpwstr>0x010100B0729298D159BA4FA8CF483F591F486B</vt:lpwstr>
  </property>
  <property fmtid="{D5CDD505-2E9C-101B-9397-08002B2CF9AE}" pid="5" name="MediaServiceImageTags">
    <vt:lpwstr/>
  </property>
</Properties>
</file>