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6858000" cx="9144000"/>
  <p:notesSz cx="6858000" cy="9215425"/>
  <p:embeddedFontLst>
    <p:embeddedFont>
      <p:font typeface="Playfair Display"/>
      <p:regular r:id="rId24"/>
      <p:bold r:id="rId25"/>
      <p:italic r:id="rId26"/>
      <p:boldItalic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
          <p15:clr>
            <a:srgbClr val="A4A3A4"/>
          </p15:clr>
        </p15:guide>
        <p15:guide id="3" pos="2880">
          <p15:clr>
            <a:srgbClr val="A4A3A4"/>
          </p15:clr>
        </p15:guide>
      </p15:sldGuideLst>
    </p:ext>
    <p:ext uri="GoogleSlidesCustomDataVersion2">
      <go:slidesCustomData xmlns:go="http://customooxmlschemas.google.com/" r:id="rId28" roundtripDataSignature="AMtx7mi82PkAhyCFvQZJ2aZ1ZtyiEV3DV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PlayfairDisplay-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layfairDisplay-italic.fntdata"/><Relationship Id="rId25" Type="http://schemas.openxmlformats.org/officeDocument/2006/relationships/font" Target="fonts/PlayfairDisplay-bold.fntdata"/><Relationship Id="rId28" Type="http://customschemas.google.com/relationships/presentationmetadata" Target="metadata"/><Relationship Id="rId27" Type="http://schemas.openxmlformats.org/officeDocument/2006/relationships/font" Target="fonts/PlayfairDisplay-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60772"/>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60772"/>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25538" y="690563"/>
            <a:ext cx="4606925" cy="34559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77333"/>
            <a:ext cx="5486400" cy="4146947"/>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753067"/>
            <a:ext cx="2971800" cy="460772"/>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753067"/>
            <a:ext cx="2971800" cy="460772"/>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 name="Shape 22"/>
        <p:cNvGrpSpPr/>
        <p:nvPr/>
      </p:nvGrpSpPr>
      <p:grpSpPr>
        <a:xfrm>
          <a:off x="0" y="0"/>
          <a:ext cx="0" cy="0"/>
          <a:chOff x="0" y="0"/>
          <a:chExt cx="0" cy="0"/>
        </a:xfrm>
      </p:grpSpPr>
      <p:sp>
        <p:nvSpPr>
          <p:cNvPr id="23" name="Google Shape;23;g336534dea04_0_90: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24" name="Google Shape;24;g336534dea04_0_90: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 name="Google Shape;25;g336534dea04_0_90: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g336534dea04_0_0: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30" name="Google Shape;30;g336534dea04_0_0: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 name="Google Shape;31;g336534dea04_0_0: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2:notes"/>
          <p:cNvSpPr txBox="1"/>
          <p:nvPr>
            <p:ph idx="1" type="body"/>
          </p:nvPr>
        </p:nvSpPr>
        <p:spPr>
          <a:xfrm>
            <a:off x="685800" y="4377333"/>
            <a:ext cx="5486400" cy="414694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 name="Google Shape;37;p2:notes"/>
          <p:cNvSpPr/>
          <p:nvPr>
            <p:ph idx="2" type="sldImg"/>
          </p:nvPr>
        </p:nvSpPr>
        <p:spPr>
          <a:xfrm>
            <a:off x="1125538" y="690563"/>
            <a:ext cx="4606925" cy="3455987"/>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336534dea04_0_84: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43" name="Google Shape;43;g336534dea04_0_84: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 name="Google Shape;44;g336534dea04_0_84: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g336534dea04_0_24: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50" name="Google Shape;50;g336534dea04_0_24: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US">
                <a:latin typeface="Playfair Display"/>
                <a:ea typeface="Playfair Display"/>
                <a:cs typeface="Playfair Display"/>
                <a:sym typeface="Playfair Display"/>
              </a:rPr>
              <a:t>I feel that a prototype of a mentorship program in early intervention could bolster the hiring process for early intervention programs statewide which would work toward closing the gap between family needs and current birth to three staffing issues. I also feel that it would promote high quality services which would challenge the perception from recent parent surveys that the quality of programs in the CT Birth to Three program has decreased over the past 3 years. Additionally, the survey results noted that parents are aware of staffing shortages which also impacts their perception of the quality and comprehensiveness of their child’s services. By creating a mentorship program I feel that we would be able to attract and retain staff which would work to alleviate that hardship and bolster parent perceptions of the program. </a:t>
            </a:r>
            <a:endParaRPr>
              <a:latin typeface="Playfair Display"/>
              <a:ea typeface="Playfair Display"/>
              <a:cs typeface="Playfair Display"/>
              <a:sym typeface="Playfair Display"/>
            </a:endParaRPr>
          </a:p>
          <a:p>
            <a:pPr indent="0" lvl="0" marL="0" rtl="0" algn="l">
              <a:spcBef>
                <a:spcPts val="0"/>
              </a:spcBef>
              <a:spcAft>
                <a:spcPts val="0"/>
              </a:spcAft>
              <a:buNone/>
            </a:pPr>
            <a:r>
              <a:t/>
            </a:r>
            <a:endParaRPr/>
          </a:p>
        </p:txBody>
      </p:sp>
      <p:sp>
        <p:nvSpPr>
          <p:cNvPr id="51" name="Google Shape;51;g336534dea04_0_24: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36534dea04_0_72: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36534dea04_0_72: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lnSpc>
                <a:spcPct val="90000"/>
              </a:lnSpc>
              <a:spcBef>
                <a:spcPts val="1000"/>
              </a:spcBef>
              <a:spcAft>
                <a:spcPts val="0"/>
              </a:spcAft>
              <a:buClr>
                <a:schemeClr val="dk1"/>
              </a:buClr>
              <a:buSzPts val="1100"/>
              <a:buFont typeface="Arial"/>
              <a:buNone/>
            </a:pPr>
            <a:r>
              <a:rPr lang="en-US" sz="1400"/>
              <a:t>All respondents felt that a formal mentor relationship would promote increased feelings of competence and decreased feelings of overwhelm within the first year of practice in B23</a:t>
            </a:r>
            <a:endParaRPr sz="1400"/>
          </a:p>
        </p:txBody>
      </p:sp>
      <p:sp>
        <p:nvSpPr>
          <p:cNvPr id="58" name="Google Shape;58;g336534dea04_0_72: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6534dea04_0_30: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6534dea04_0_30: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a:t>Comprehensive Data related to retention and recruitment is not yet available in the State of CT. Koleen Kerski (Education Project Coordinator for the OEC) informs us that the RAIN data system is currently under development and will contain a managed staff screen that will have that capability when it is deployed. </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In efforts to communicate data regarding hiring and retention a survey was conducted amongst leaders in Birth to Three programs across the state. Results are limited at this time but show the following </a:t>
            </a:r>
            <a:endParaRPr/>
          </a:p>
          <a:p>
            <a:pPr indent="0" lvl="0" marL="0" rtl="0" algn="l">
              <a:spcBef>
                <a:spcPts val="0"/>
              </a:spcBef>
              <a:spcAft>
                <a:spcPts val="0"/>
              </a:spcAft>
              <a:buNone/>
            </a:pPr>
            <a:r>
              <a:t/>
            </a:r>
            <a:endParaRPr/>
          </a:p>
        </p:txBody>
      </p:sp>
      <p:sp>
        <p:nvSpPr>
          <p:cNvPr id="65" name="Google Shape;65;g336534dea04_0_30: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36534dea04_1_0: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36534dea04_1_0: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 name="Google Shape;73;g336534dea04_1_0: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36534dea04_0_96: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36534dea04_0_96: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 name="Google Shape;80;g336534dea04_0_96: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36534dea04_0_102: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36534dea04_0_102: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g336534dea04_0_102: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36534dea04_0_78: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36534dea04_0_78: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a:solidFill>
                  <a:srgbClr val="222222"/>
                </a:solidFill>
              </a:rPr>
              <a:t>During FFY23, fewer families reported that participating in Part C helped their family help their children develop and learn (4c of this indicator). While evaluating the raw data and family comments, the state attributes the slippage and not meeting the state target to the workforce shortage. Some parents voiced that they observed the workforce shortage.</a:t>
            </a:r>
            <a:endParaRPr>
              <a:solidFill>
                <a:srgbClr val="222222"/>
              </a:solidFill>
            </a:endParaRPr>
          </a:p>
          <a:p>
            <a:pPr indent="0" lvl="0" marL="0" rtl="0" algn="l">
              <a:lnSpc>
                <a:spcPct val="115000"/>
              </a:lnSpc>
              <a:spcBef>
                <a:spcPts val="1200"/>
              </a:spcBef>
              <a:spcAft>
                <a:spcPts val="0"/>
              </a:spcAft>
              <a:buClr>
                <a:schemeClr val="dk1"/>
              </a:buClr>
              <a:buSzPts val="1100"/>
              <a:buFont typeface="Arial"/>
              <a:buNone/>
            </a:pPr>
            <a:r>
              <a:t/>
            </a:r>
            <a:endParaRPr>
              <a:solidFill>
                <a:srgbClr val="222222"/>
              </a:solidFill>
            </a:endParaRPr>
          </a:p>
          <a:p>
            <a:pPr indent="0" lvl="0" marL="0" rtl="0" algn="l">
              <a:spcBef>
                <a:spcPts val="1200"/>
              </a:spcBef>
              <a:spcAft>
                <a:spcPts val="0"/>
              </a:spcAft>
              <a:buNone/>
            </a:pPr>
            <a:r>
              <a:t/>
            </a:r>
            <a:endParaRPr/>
          </a:p>
        </p:txBody>
      </p:sp>
      <p:sp>
        <p:nvSpPr>
          <p:cNvPr id="94" name="Google Shape;94;g336534dea04_0_78: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36534dea04_0_36: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36534dea04_0_36: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 name="Google Shape;101;g336534dea04_0_36: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36534dea04_0_42: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36534dea04_0_42: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g336534dea04_0_42: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36534dea04_0_48: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36534dea04_0_48: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solidFill>
                  <a:srgbClr val="222222"/>
                </a:solidFill>
                <a:latin typeface="Playfair Display"/>
                <a:ea typeface="Playfair Display"/>
                <a:cs typeface="Playfair Display"/>
                <a:sym typeface="Playfair Display"/>
              </a:rPr>
              <a:t>It is my hope that offering a mentor program will, in and of itself provide incentive for new graduates to consider a position in early intervention. I feel the mentor program will strengthen our clinical fieldwork program which in turn will create more interest in the field of early intervention prior to graduation from graduate programs. </a:t>
            </a:r>
            <a:endParaRPr>
              <a:solidFill>
                <a:srgbClr val="222222"/>
              </a:solidFill>
              <a:latin typeface="Playfair Display"/>
              <a:ea typeface="Playfair Display"/>
              <a:cs typeface="Playfair Display"/>
              <a:sym typeface="Playfair Display"/>
            </a:endParaRPr>
          </a:p>
          <a:p>
            <a:pPr indent="0" lvl="0" marL="0" rtl="0" algn="l">
              <a:lnSpc>
                <a:spcPct val="115000"/>
              </a:lnSpc>
              <a:spcBef>
                <a:spcPts val="1200"/>
              </a:spcBef>
              <a:spcAft>
                <a:spcPts val="0"/>
              </a:spcAft>
              <a:buClr>
                <a:schemeClr val="dk1"/>
              </a:buClr>
              <a:buSzPts val="1100"/>
              <a:buFont typeface="Arial"/>
              <a:buNone/>
            </a:pPr>
            <a:r>
              <a:rPr lang="en-US">
                <a:solidFill>
                  <a:srgbClr val="222222"/>
                </a:solidFill>
                <a:latin typeface="Playfair Display"/>
                <a:ea typeface="Playfair Display"/>
                <a:cs typeface="Playfair Display"/>
                <a:sym typeface="Playfair Display"/>
              </a:rPr>
              <a:t>Some supports include: drop in office hours offered on a weekly basis, whole team staff meeting weekly with mentor specific structure for sharing problems and gaining supports from the whole team. Financial incentives for meeting important service coordination and state regulations across each quarter. Potential to earn paid time off for timely completion of services per the IFSP.  </a:t>
            </a:r>
            <a:endParaRPr>
              <a:solidFill>
                <a:srgbClr val="222222"/>
              </a:solidFill>
              <a:latin typeface="Playfair Display"/>
              <a:ea typeface="Playfair Display"/>
              <a:cs typeface="Playfair Display"/>
              <a:sym typeface="Playfair Display"/>
            </a:endParaRPr>
          </a:p>
          <a:p>
            <a:pPr indent="0" lvl="0" marL="0" rtl="0" algn="l">
              <a:spcBef>
                <a:spcPts val="900"/>
              </a:spcBef>
              <a:spcAft>
                <a:spcPts val="0"/>
              </a:spcAft>
              <a:buNone/>
            </a:pPr>
            <a:r>
              <a:t/>
            </a:r>
            <a:endParaRPr/>
          </a:p>
        </p:txBody>
      </p:sp>
      <p:sp>
        <p:nvSpPr>
          <p:cNvPr id="115" name="Google Shape;115;g336534dea04_0_48: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6534dea04_0_54: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6534dea04_0_54: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g336534dea04_0_54: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36534dea04_0_66: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36534dea04_0_66: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g336534dea04_0_66: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5f843e6270_0_0: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5f843e6270_0_0: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g35f843e6270_0_0: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5f843e6270_0_6:notes"/>
          <p:cNvSpPr/>
          <p:nvPr>
            <p:ph idx="2" type="sldImg"/>
          </p:nvPr>
        </p:nvSpPr>
        <p:spPr>
          <a:xfrm>
            <a:off x="1125538" y="690563"/>
            <a:ext cx="4606800" cy="3456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35f843e6270_0_6:notes"/>
          <p:cNvSpPr txBox="1"/>
          <p:nvPr>
            <p:ph idx="1" type="body"/>
          </p:nvPr>
        </p:nvSpPr>
        <p:spPr>
          <a:xfrm>
            <a:off x="685800" y="4377333"/>
            <a:ext cx="5486400" cy="4146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g35f843e6270_0_6:notes"/>
          <p:cNvSpPr txBox="1"/>
          <p:nvPr>
            <p:ph idx="12" type="sldNum"/>
          </p:nvPr>
        </p:nvSpPr>
        <p:spPr>
          <a:xfrm>
            <a:off x="3884613" y="8753067"/>
            <a:ext cx="2971800" cy="4608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9" name="Shape 19"/>
        <p:cNvGrpSpPr/>
        <p:nvPr/>
      </p:nvGrpSpPr>
      <p:grpSpPr>
        <a:xfrm>
          <a:off x="0" y="0"/>
          <a:ext cx="0" cy="0"/>
          <a:chOff x="0" y="0"/>
          <a:chExt cx="0" cy="0"/>
        </a:xfrm>
      </p:grpSpPr>
      <p:sp>
        <p:nvSpPr>
          <p:cNvPr id="20" name="Google Shape;20;p4"/>
          <p:cNvSpPr txBox="1"/>
          <p:nvPr>
            <p:ph type="title"/>
          </p:nvPr>
        </p:nvSpPr>
        <p:spPr>
          <a:xfrm>
            <a:off x="457200" y="457201"/>
            <a:ext cx="8229600" cy="5254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0"/>
              </a:spcBef>
              <a:spcAft>
                <a:spcPts val="0"/>
              </a:spcAft>
              <a:buClr>
                <a:schemeClr val="dk1"/>
              </a:buClr>
              <a:buSzPts val="3600"/>
              <a:buFont typeface="Calibri"/>
              <a:buNone/>
              <a:defRPr b="1" sz="3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1" type="body"/>
          </p:nvPr>
        </p:nvSpPr>
        <p:spPr>
          <a:xfrm>
            <a:off x="457200" y="1524000"/>
            <a:ext cx="8229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sz="2800"/>
            </a:lvl1pPr>
            <a:lvl2pPr indent="-406400" lvl="1" marL="914400" algn="l">
              <a:lnSpc>
                <a:spcPct val="90000"/>
              </a:lnSpc>
              <a:spcBef>
                <a:spcPts val="500"/>
              </a:spcBef>
              <a:spcAft>
                <a:spcPts val="0"/>
              </a:spcAft>
              <a:buClr>
                <a:schemeClr val="dk1"/>
              </a:buClr>
              <a:buSzPts val="2800"/>
              <a:buFont typeface="Calibri"/>
              <a:buChar char="–"/>
              <a:defRPr sz="2800"/>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
          <p:cNvSpPr txBox="1"/>
          <p:nvPr>
            <p:ph type="title"/>
          </p:nvPr>
        </p:nvSpPr>
        <p:spPr>
          <a:xfrm>
            <a:off x="457200" y="457200"/>
            <a:ext cx="8229600" cy="123348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3600"/>
              <a:buFont typeface="Calibri"/>
              <a:buNone/>
              <a:defRPr b="1" i="0" sz="36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
          <p:cNvSpPr txBox="1"/>
          <p:nvPr>
            <p:ph idx="1" type="body"/>
          </p:nvPr>
        </p:nvSpPr>
        <p:spPr>
          <a:xfrm>
            <a:off x="457200" y="1825625"/>
            <a:ext cx="8229600" cy="3813175"/>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406400" lvl="2" marL="13716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3pPr>
            <a:lvl4pPr indent="-406400" lvl="3" marL="18288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4pPr>
            <a:lvl5pPr indent="-406400" lvl="4" marL="22860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3"/>
          <p:cNvSpPr/>
          <p:nvPr/>
        </p:nvSpPr>
        <p:spPr>
          <a:xfrm>
            <a:off x="0" y="5917223"/>
            <a:ext cx="9144000" cy="940777"/>
          </a:xfrm>
          <a:prstGeom prst="rect">
            <a:avLst/>
          </a:prstGeom>
          <a:solidFill>
            <a:srgbClr val="000E2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6" name="Google Shape;16;p3"/>
          <p:cNvPicPr preferRelativeResize="0"/>
          <p:nvPr/>
        </p:nvPicPr>
        <p:blipFill rotWithShape="1">
          <a:blip r:embed="rId1">
            <a:alphaModFix/>
          </a:blip>
          <a:srcRect b="0" l="0" r="0" t="0"/>
          <a:stretch/>
        </p:blipFill>
        <p:spPr>
          <a:xfrm>
            <a:off x="477078" y="6062219"/>
            <a:ext cx="1206379" cy="665858"/>
          </a:xfrm>
          <a:prstGeom prst="rect">
            <a:avLst/>
          </a:prstGeom>
          <a:noFill/>
          <a:ln>
            <a:noFill/>
          </a:ln>
        </p:spPr>
      </p:pic>
      <p:sp>
        <p:nvSpPr>
          <p:cNvPr id="17" name="Google Shape;17;p3"/>
          <p:cNvSpPr/>
          <p:nvPr/>
        </p:nvSpPr>
        <p:spPr>
          <a:xfrm>
            <a:off x="0" y="5780698"/>
            <a:ext cx="9144000" cy="86702"/>
          </a:xfrm>
          <a:prstGeom prst="rect">
            <a:avLst/>
          </a:prstGeom>
          <a:solidFill>
            <a:srgbClr val="A5A5A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 name="Google Shape;18;p3"/>
          <p:cNvSpPr txBox="1"/>
          <p:nvPr/>
        </p:nvSpPr>
        <p:spPr>
          <a:xfrm>
            <a:off x="7153275" y="6241214"/>
            <a:ext cx="23050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400" u="none" cap="none" strike="noStrike">
                <a:solidFill>
                  <a:srgbClr val="FFFFFF"/>
                </a:solidFill>
                <a:latin typeface="Calibri"/>
                <a:ea typeface="Calibri"/>
                <a:cs typeface="Calibri"/>
                <a:sym typeface="Calibri"/>
              </a:rPr>
              <a:t>UCONNUCEDD.ORG</a:t>
            </a:r>
            <a:endParaRPr/>
          </a:p>
        </p:txBody>
      </p:sp>
    </p:spTree>
  </p:cSld>
  <p:clrMap accent1="accent1" accent2="accent2" accent3="accent3" accent4="accent4" accent5="accent5" accent6="accent6" bg1="lt1" bg2="dk2" tx1="dk1" tx2="lt2" folHlink="folHlink" hlink="hlink"/>
  <p:sldLayoutIdLst>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
          <p15:clr>
            <a:srgbClr val="F26B43"/>
          </p15:clr>
        </p15:guide>
        <p15:guide id="2" pos="2880">
          <p15:clr>
            <a:srgbClr val="F26B43"/>
          </p15:clr>
        </p15:guide>
        <p15:guide id="3" pos="5472">
          <p15:clr>
            <a:srgbClr val="F26B43"/>
          </p15:clr>
        </p15:guide>
        <p15:guide id="4" orient="horz" pos="28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 name="Shape 26"/>
        <p:cNvGrpSpPr/>
        <p:nvPr/>
      </p:nvGrpSpPr>
      <p:grpSpPr>
        <a:xfrm>
          <a:off x="0" y="0"/>
          <a:ext cx="0" cy="0"/>
          <a:chOff x="0" y="0"/>
          <a:chExt cx="0" cy="0"/>
        </a:xfrm>
      </p:grpSpPr>
      <p:sp>
        <p:nvSpPr>
          <p:cNvPr id="27" name="Google Shape;27;g336534dea04_0_90"/>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sz="5000"/>
              <a:t>Mentorship in Early Intervention</a:t>
            </a:r>
            <a:endParaRPr sz="5000"/>
          </a:p>
          <a:p>
            <a:pPr indent="0" lvl="0" marL="0" rtl="0" algn="ctr">
              <a:spcBef>
                <a:spcPts val="1000"/>
              </a:spcBef>
              <a:spcAft>
                <a:spcPts val="0"/>
              </a:spcAft>
              <a:buNone/>
            </a:pPr>
            <a:r>
              <a:t/>
            </a:r>
            <a:endParaRPr sz="5000"/>
          </a:p>
          <a:p>
            <a:pPr indent="0" lvl="0" marL="0" rtl="0" algn="ctr">
              <a:spcBef>
                <a:spcPts val="1000"/>
              </a:spcBef>
              <a:spcAft>
                <a:spcPts val="0"/>
              </a:spcAft>
              <a:buNone/>
            </a:pPr>
            <a:r>
              <a:rPr lang="en-US" sz="3800"/>
              <a:t>A Blueprint for Program Development</a:t>
            </a:r>
            <a:endParaRPr sz="3800"/>
          </a:p>
          <a:p>
            <a:pPr indent="0" lvl="0" marL="0" rtl="0" algn="ctr">
              <a:spcBef>
                <a:spcPts val="1000"/>
              </a:spcBef>
              <a:spcAft>
                <a:spcPts val="0"/>
              </a:spcAft>
              <a:buNone/>
            </a:pPr>
            <a:r>
              <a:t/>
            </a:r>
            <a:endParaRPr sz="3800"/>
          </a:p>
          <a:p>
            <a:pPr indent="0" lvl="0" marL="0" rtl="0" algn="ctr">
              <a:spcBef>
                <a:spcPts val="1000"/>
              </a:spcBef>
              <a:spcAft>
                <a:spcPts val="0"/>
              </a:spcAft>
              <a:buNone/>
            </a:pPr>
            <a:r>
              <a:rPr lang="en-US" sz="3200"/>
              <a:t>Kaila-Ruth Keefe, MOTR/L</a:t>
            </a:r>
            <a:endParaRPr sz="3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g336534dea04_0_0"/>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Presentation Agenda</a:t>
            </a:r>
            <a:endParaRPr/>
          </a:p>
        </p:txBody>
      </p:sp>
      <p:sp>
        <p:nvSpPr>
          <p:cNvPr id="34" name="Google Shape;34;g336534dea04_0_0"/>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406400" lvl="0" marL="457200" rtl="0" algn="l">
              <a:spcBef>
                <a:spcPts val="1000"/>
              </a:spcBef>
              <a:spcAft>
                <a:spcPts val="0"/>
              </a:spcAft>
              <a:buSzPts val="2800"/>
              <a:buChar char="●"/>
            </a:pPr>
            <a:r>
              <a:rPr lang="en-US"/>
              <a:t>Identification of Need</a:t>
            </a:r>
            <a:endParaRPr/>
          </a:p>
          <a:p>
            <a:pPr indent="0" lvl="0" marL="457200" rtl="0" algn="l">
              <a:spcBef>
                <a:spcPts val="1000"/>
              </a:spcBef>
              <a:spcAft>
                <a:spcPts val="0"/>
              </a:spcAft>
              <a:buNone/>
            </a:pPr>
            <a:r>
              <a:t/>
            </a:r>
            <a:endParaRPr/>
          </a:p>
          <a:p>
            <a:pPr indent="-406400" lvl="0" marL="457200" rtl="0" algn="l">
              <a:spcBef>
                <a:spcPts val="1000"/>
              </a:spcBef>
              <a:spcAft>
                <a:spcPts val="0"/>
              </a:spcAft>
              <a:buSzPts val="2800"/>
              <a:buChar char="●"/>
            </a:pPr>
            <a:r>
              <a:rPr lang="en-US"/>
              <a:t>Rationale for Mentorship</a:t>
            </a:r>
            <a:endParaRPr/>
          </a:p>
          <a:p>
            <a:pPr indent="-381000" lvl="1" marL="914400" rtl="0" algn="l">
              <a:spcBef>
                <a:spcPts val="0"/>
              </a:spcBef>
              <a:spcAft>
                <a:spcPts val="0"/>
              </a:spcAft>
              <a:buSzPts val="2400"/>
              <a:buChar char="○"/>
            </a:pPr>
            <a:r>
              <a:rPr lang="en-US" sz="2400"/>
              <a:t>Data on Provider Retention Rates</a:t>
            </a:r>
            <a:endParaRPr sz="2400"/>
          </a:p>
          <a:p>
            <a:pPr indent="-381000" lvl="1" marL="914400" rtl="0" algn="l">
              <a:spcBef>
                <a:spcPts val="0"/>
              </a:spcBef>
              <a:spcAft>
                <a:spcPts val="0"/>
              </a:spcAft>
              <a:buSzPts val="2400"/>
              <a:buChar char="○"/>
            </a:pPr>
            <a:r>
              <a:rPr lang="en-US" sz="2400"/>
              <a:t>Salary Information for Early Intervention Professionals</a:t>
            </a:r>
            <a:endParaRPr sz="2400"/>
          </a:p>
          <a:p>
            <a:pPr indent="0" lvl="0" marL="0" rtl="0" algn="l">
              <a:spcBef>
                <a:spcPts val="100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 name="Shape 38"/>
        <p:cNvGrpSpPr/>
        <p:nvPr/>
      </p:nvGrpSpPr>
      <p:grpSpPr>
        <a:xfrm>
          <a:off x="0" y="0"/>
          <a:ext cx="0" cy="0"/>
          <a:chOff x="0" y="0"/>
          <a:chExt cx="0" cy="0"/>
        </a:xfrm>
      </p:grpSpPr>
      <p:sp>
        <p:nvSpPr>
          <p:cNvPr id="39" name="Google Shape;39;p2"/>
          <p:cNvSpPr txBox="1"/>
          <p:nvPr>
            <p:ph type="title"/>
          </p:nvPr>
        </p:nvSpPr>
        <p:spPr>
          <a:xfrm>
            <a:off x="457200" y="457201"/>
            <a:ext cx="8229600" cy="525462"/>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Calibri"/>
              <a:buNone/>
            </a:pPr>
            <a:r>
              <a:rPr lang="en-US"/>
              <a:t>Presentation Agenda </a:t>
            </a:r>
            <a:endParaRPr/>
          </a:p>
        </p:txBody>
      </p:sp>
      <p:sp>
        <p:nvSpPr>
          <p:cNvPr id="40" name="Google Shape;40;p2"/>
          <p:cNvSpPr txBox="1"/>
          <p:nvPr>
            <p:ph idx="1" type="body"/>
          </p:nvPr>
        </p:nvSpPr>
        <p:spPr>
          <a:xfrm>
            <a:off x="457200" y="1524000"/>
            <a:ext cx="8229600" cy="4351338"/>
          </a:xfrm>
          <a:prstGeom prst="rect">
            <a:avLst/>
          </a:prstGeom>
          <a:noFill/>
          <a:ln>
            <a:noFill/>
          </a:ln>
        </p:spPr>
        <p:txBody>
          <a:bodyPr anchorCtr="0" anchor="t" bIns="45700" lIns="91425" spcFirstLastPara="1" rIns="91425" wrap="square" tIns="45700">
            <a:normAutofit/>
          </a:bodyPr>
          <a:lstStyle/>
          <a:p>
            <a:pPr indent="-406400" lvl="0" marL="457200" rtl="0" algn="l">
              <a:spcBef>
                <a:spcPts val="1000"/>
              </a:spcBef>
              <a:spcAft>
                <a:spcPts val="0"/>
              </a:spcAft>
              <a:buSzPts val="2800"/>
              <a:buChar char="●"/>
            </a:pPr>
            <a:r>
              <a:rPr lang="en-US"/>
              <a:t>Proposal </a:t>
            </a:r>
            <a:endParaRPr/>
          </a:p>
          <a:p>
            <a:pPr indent="-381000" lvl="1" marL="914400" rtl="0" algn="l">
              <a:spcBef>
                <a:spcPts val="0"/>
              </a:spcBef>
              <a:spcAft>
                <a:spcPts val="0"/>
              </a:spcAft>
              <a:buSzPts val="2400"/>
              <a:buChar char="○"/>
            </a:pPr>
            <a:r>
              <a:rPr lang="en-US" sz="2400"/>
              <a:t>Design of 12 week program</a:t>
            </a:r>
            <a:endParaRPr sz="2400"/>
          </a:p>
          <a:p>
            <a:pPr indent="-381000" lvl="1" marL="914400" rtl="0" algn="l">
              <a:spcBef>
                <a:spcPts val="0"/>
              </a:spcBef>
              <a:spcAft>
                <a:spcPts val="0"/>
              </a:spcAft>
              <a:buSzPts val="2400"/>
              <a:buChar char="○"/>
            </a:pPr>
            <a:r>
              <a:rPr lang="en-US" sz="2400"/>
              <a:t>Competency Based</a:t>
            </a:r>
            <a:endParaRPr sz="2400"/>
          </a:p>
          <a:p>
            <a:pPr indent="-381000" lvl="1" marL="914400" rtl="0" algn="l">
              <a:spcBef>
                <a:spcPts val="0"/>
              </a:spcBef>
              <a:spcAft>
                <a:spcPts val="0"/>
              </a:spcAft>
              <a:buSzPts val="2400"/>
              <a:buChar char="○"/>
            </a:pPr>
            <a:r>
              <a:rPr lang="en-US" sz="2400"/>
              <a:t>Mentor Relationship</a:t>
            </a:r>
            <a:endParaRPr sz="2400"/>
          </a:p>
          <a:p>
            <a:pPr indent="-381000" lvl="2" marL="1371600" rtl="0" algn="l">
              <a:spcBef>
                <a:spcPts val="0"/>
              </a:spcBef>
              <a:spcAft>
                <a:spcPts val="0"/>
              </a:spcAft>
              <a:buSzPts val="2400"/>
              <a:buChar char="■"/>
            </a:pPr>
            <a:r>
              <a:rPr lang="en-US" sz="2400"/>
              <a:t>Coaching Connection</a:t>
            </a:r>
            <a:endParaRPr sz="2400"/>
          </a:p>
          <a:p>
            <a:pPr indent="-381000" lvl="2" marL="1371600" rtl="0" algn="l">
              <a:spcBef>
                <a:spcPts val="0"/>
              </a:spcBef>
              <a:spcAft>
                <a:spcPts val="0"/>
              </a:spcAft>
              <a:buSzPts val="2400"/>
              <a:buChar char="■"/>
            </a:pPr>
            <a:r>
              <a:rPr lang="en-US" sz="2400"/>
              <a:t>Primary Service Provider Model</a:t>
            </a:r>
            <a:endParaRPr sz="2400"/>
          </a:p>
          <a:p>
            <a:pPr indent="0" lvl="0" marL="0" rtl="0" algn="l">
              <a:spcBef>
                <a:spcPts val="1000"/>
              </a:spcBef>
              <a:spcAft>
                <a:spcPts val="0"/>
              </a:spcAft>
              <a:buNone/>
            </a:pPr>
            <a:r>
              <a:t/>
            </a:r>
            <a:endParaRPr/>
          </a:p>
          <a:p>
            <a:pPr indent="-406400" lvl="0" marL="457200" rtl="0" algn="l">
              <a:spcBef>
                <a:spcPts val="1000"/>
              </a:spcBef>
              <a:spcAft>
                <a:spcPts val="0"/>
              </a:spcAft>
              <a:buSzPts val="2800"/>
              <a:buChar char="●"/>
            </a:pPr>
            <a:r>
              <a:rPr lang="en-US"/>
              <a:t>Implementation Timeline</a:t>
            </a:r>
            <a:endParaRPr/>
          </a:p>
          <a:p>
            <a:pPr indent="-381000" lvl="1" marL="1371600" rtl="0" algn="l">
              <a:spcBef>
                <a:spcPts val="0"/>
              </a:spcBef>
              <a:spcAft>
                <a:spcPts val="0"/>
              </a:spcAft>
              <a:buSzPts val="2400"/>
              <a:buChar char="○"/>
            </a:pPr>
            <a:r>
              <a:rPr lang="en-US" sz="2400"/>
              <a:t>Data Driven Outcomes</a:t>
            </a:r>
            <a:endParaRPr sz="2400"/>
          </a:p>
          <a:p>
            <a:pPr indent="-50800" lvl="0" marL="228600" rtl="0" algn="l">
              <a:lnSpc>
                <a:spcPct val="90000"/>
              </a:lnSpc>
              <a:spcBef>
                <a:spcPts val="0"/>
              </a:spcBef>
              <a:spcAft>
                <a:spcPts val="0"/>
              </a:spcAft>
              <a:buClr>
                <a:schemeClr val="dk1"/>
              </a:buClr>
              <a:buSzPts val="2800"/>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sp>
        <p:nvSpPr>
          <p:cNvPr id="46" name="Google Shape;46;g336534dea04_0_84"/>
          <p:cNvSpPr txBox="1"/>
          <p:nvPr>
            <p:ph type="title"/>
          </p:nvPr>
        </p:nvSpPr>
        <p:spPr>
          <a:xfrm>
            <a:off x="457200" y="457201"/>
            <a:ext cx="8229600" cy="618600"/>
          </a:xfrm>
          <a:prstGeom prst="rect">
            <a:avLst/>
          </a:prstGeom>
        </p:spPr>
        <p:txBody>
          <a:bodyPr anchorCtr="0" anchor="t" bIns="45700" lIns="91425" spcFirstLastPara="1" rIns="91425" wrap="square" tIns="45700">
            <a:spAutoFit/>
          </a:bodyPr>
          <a:lstStyle/>
          <a:p>
            <a:pPr indent="0" lvl="0" marL="0" rtl="0" algn="ctr">
              <a:spcBef>
                <a:spcPts val="0"/>
              </a:spcBef>
              <a:spcAft>
                <a:spcPts val="0"/>
              </a:spcAft>
              <a:buNone/>
            </a:pPr>
            <a:r>
              <a:rPr lang="en-US" sz="3800"/>
              <a:t>Literature Review: Why Mentorship? </a:t>
            </a:r>
            <a:endParaRPr sz="3800"/>
          </a:p>
        </p:txBody>
      </p:sp>
      <p:sp>
        <p:nvSpPr>
          <p:cNvPr id="47" name="Google Shape;47;g336534dea04_0_84"/>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0" lvl="0" marL="0" rtl="0" algn="ctr">
              <a:lnSpc>
                <a:spcPct val="115000"/>
              </a:lnSpc>
              <a:spcBef>
                <a:spcPts val="1200"/>
              </a:spcBef>
              <a:spcAft>
                <a:spcPts val="0"/>
              </a:spcAft>
              <a:buNone/>
            </a:pPr>
            <a:r>
              <a:rPr lang="en-US">
                <a:solidFill>
                  <a:srgbClr val="222222"/>
                </a:solidFill>
              </a:rPr>
              <a:t>Across multiple studies, mentorship relationships in early childhood education resulted in improved provider retention, quality of services provided and continuity of services. </a:t>
            </a:r>
            <a:endParaRPr>
              <a:solidFill>
                <a:srgbClr val="222222"/>
              </a:solidFill>
            </a:endParaRPr>
          </a:p>
          <a:p>
            <a:pPr indent="0" lvl="0" marL="0" rtl="0" algn="ctr">
              <a:lnSpc>
                <a:spcPct val="115000"/>
              </a:lnSpc>
              <a:spcBef>
                <a:spcPts val="1200"/>
              </a:spcBef>
              <a:spcAft>
                <a:spcPts val="1200"/>
              </a:spcAft>
              <a:buNone/>
            </a:pPr>
            <a:r>
              <a:rPr lang="en-US">
                <a:solidFill>
                  <a:srgbClr val="222222"/>
                </a:solidFill>
              </a:rPr>
              <a:t>In Early Intervention (EI) it is hypothesized that the quality improvements noted in the studies would lead to stronger provider-family relationships.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g336534dea04_0_24"/>
          <p:cNvSpPr txBox="1"/>
          <p:nvPr>
            <p:ph type="title"/>
          </p:nvPr>
        </p:nvSpPr>
        <p:spPr>
          <a:xfrm>
            <a:off x="457200" y="457201"/>
            <a:ext cx="8229600" cy="1145100"/>
          </a:xfrm>
          <a:prstGeom prst="rect">
            <a:avLst/>
          </a:prstGeom>
        </p:spPr>
        <p:txBody>
          <a:bodyPr anchorCtr="0" anchor="t" bIns="45700" lIns="91425" spcFirstLastPara="1" rIns="91425" wrap="square" tIns="45700">
            <a:spAutoFit/>
          </a:bodyPr>
          <a:lstStyle/>
          <a:p>
            <a:pPr indent="0" lvl="0" marL="0" rtl="0" algn="ctr">
              <a:spcBef>
                <a:spcPts val="0"/>
              </a:spcBef>
              <a:spcAft>
                <a:spcPts val="0"/>
              </a:spcAft>
              <a:buNone/>
            </a:pPr>
            <a:r>
              <a:rPr lang="en-US" sz="3800"/>
              <a:t>Identification of Needs: Why Mentorship?</a:t>
            </a:r>
            <a:endParaRPr sz="3800"/>
          </a:p>
        </p:txBody>
      </p:sp>
      <p:sp>
        <p:nvSpPr>
          <p:cNvPr id="54" name="Google Shape;54;g336534dea04_0_24"/>
          <p:cNvSpPr txBox="1"/>
          <p:nvPr>
            <p:ph idx="1" type="body"/>
          </p:nvPr>
        </p:nvSpPr>
        <p:spPr>
          <a:xfrm>
            <a:off x="457200" y="1690250"/>
            <a:ext cx="8229600" cy="4185000"/>
          </a:xfrm>
          <a:prstGeom prst="rect">
            <a:avLst/>
          </a:prstGeom>
        </p:spPr>
        <p:txBody>
          <a:bodyPr anchorCtr="0" anchor="t" bIns="45700" lIns="91425" spcFirstLastPara="1" rIns="91425" wrap="square" tIns="45700">
            <a:normAutofit/>
          </a:bodyPr>
          <a:lstStyle/>
          <a:p>
            <a:pPr indent="-406400" lvl="0" marL="457200" rtl="0" algn="l">
              <a:spcBef>
                <a:spcPts val="1000"/>
              </a:spcBef>
              <a:spcAft>
                <a:spcPts val="0"/>
              </a:spcAft>
              <a:buSzPts val="2800"/>
              <a:buChar char="●"/>
            </a:pPr>
            <a:r>
              <a:rPr lang="en-US"/>
              <a:t>When provided with an informal survey Birth to Three providers with less than 1 year in the field (n=6) 100% of respondents indicated that formal mentorship would be valuable. </a:t>
            </a:r>
            <a:endParaRPr/>
          </a:p>
          <a:p>
            <a:pPr indent="0" lvl="0" marL="457200" rtl="0" algn="l">
              <a:spcBef>
                <a:spcPts val="1000"/>
              </a:spcBef>
              <a:spcAft>
                <a:spcPts val="0"/>
              </a:spcAft>
              <a:buNone/>
            </a:pPr>
            <a:r>
              <a:t/>
            </a:r>
            <a:endParaRPr/>
          </a:p>
          <a:p>
            <a:pPr indent="-406400" lvl="0" marL="457200" rtl="0" algn="l">
              <a:spcBef>
                <a:spcPts val="1000"/>
              </a:spcBef>
              <a:spcAft>
                <a:spcPts val="0"/>
              </a:spcAft>
              <a:buSzPts val="2800"/>
              <a:buChar char="●"/>
            </a:pPr>
            <a:r>
              <a:rPr lang="en-US"/>
              <a:t>Retention and Recruitment of Providers</a:t>
            </a:r>
            <a:endParaRPr/>
          </a:p>
          <a:p>
            <a:pPr indent="0" lvl="0" marL="0" rtl="0" algn="l">
              <a:spcBef>
                <a:spcPts val="1000"/>
              </a:spcBef>
              <a:spcAft>
                <a:spcPts val="0"/>
              </a:spcAft>
              <a:buNone/>
            </a:pPr>
            <a:r>
              <a:t/>
            </a:r>
            <a:endParaRPr/>
          </a:p>
          <a:p>
            <a:pPr indent="-406400" lvl="0" marL="457200" rtl="0" algn="l">
              <a:spcBef>
                <a:spcPts val="1000"/>
              </a:spcBef>
              <a:spcAft>
                <a:spcPts val="0"/>
              </a:spcAft>
              <a:buSzPts val="2800"/>
              <a:buChar char="●"/>
            </a:pPr>
            <a:r>
              <a:rPr lang="en-US"/>
              <a:t>Parent Perceptions of Birth to Three (B23) Programs</a:t>
            </a:r>
            <a:endParaRPr/>
          </a:p>
          <a:p>
            <a:pPr indent="0" lvl="0" marL="0" rtl="0" algn="l">
              <a:spcBef>
                <a:spcPts val="100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g336534dea04_0_72"/>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sz="3800"/>
              <a:t>Why Mentorship: Provider Perceptions</a:t>
            </a:r>
            <a:endParaRPr sz="3800"/>
          </a:p>
        </p:txBody>
      </p:sp>
      <p:sp>
        <p:nvSpPr>
          <p:cNvPr id="61" name="Google Shape;61;g336534dea04_0_72"/>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US"/>
              <a:t>Informal </a:t>
            </a:r>
            <a:r>
              <a:rPr lang="en-US"/>
              <a:t>Anonymous</a:t>
            </a:r>
            <a:r>
              <a:rPr lang="en-US"/>
              <a:t> Survey: </a:t>
            </a:r>
            <a:endParaRPr/>
          </a:p>
          <a:p>
            <a:pPr indent="0" lvl="0" marL="0" rtl="0" algn="l">
              <a:spcBef>
                <a:spcPts val="1000"/>
              </a:spcBef>
              <a:spcAft>
                <a:spcPts val="0"/>
              </a:spcAft>
              <a:buClr>
                <a:schemeClr val="dk1"/>
              </a:buClr>
              <a:buSzPts val="1100"/>
              <a:buFont typeface="Arial"/>
              <a:buNone/>
            </a:pPr>
            <a:r>
              <a:rPr lang="en-US"/>
              <a:t>Areas of need that were identified included:</a:t>
            </a:r>
            <a:endParaRPr/>
          </a:p>
          <a:p>
            <a:pPr indent="-381000" lvl="0" marL="457200" rtl="0" algn="l">
              <a:spcBef>
                <a:spcPts val="1000"/>
              </a:spcBef>
              <a:spcAft>
                <a:spcPts val="0"/>
              </a:spcAft>
              <a:buSzPts val="2400"/>
              <a:buChar char="●"/>
            </a:pPr>
            <a:r>
              <a:rPr lang="en-US" sz="2400"/>
              <a:t>scheduling and general organization (83%)</a:t>
            </a:r>
            <a:endParaRPr sz="2400"/>
          </a:p>
          <a:p>
            <a:pPr indent="-381000" lvl="0" marL="457200" rtl="0" algn="l">
              <a:spcBef>
                <a:spcPts val="0"/>
              </a:spcBef>
              <a:spcAft>
                <a:spcPts val="0"/>
              </a:spcAft>
              <a:buSzPts val="2400"/>
              <a:buChar char="●"/>
            </a:pPr>
            <a:r>
              <a:rPr lang="en-US" sz="2400"/>
              <a:t>service coordination (100%)</a:t>
            </a:r>
            <a:endParaRPr sz="2400"/>
          </a:p>
          <a:p>
            <a:pPr indent="-381000" lvl="1" marL="914400" rtl="0" algn="l">
              <a:spcBef>
                <a:spcPts val="0"/>
              </a:spcBef>
              <a:spcAft>
                <a:spcPts val="0"/>
              </a:spcAft>
              <a:buSzPts val="2400"/>
              <a:buChar char="○"/>
            </a:pPr>
            <a:r>
              <a:rPr lang="en-US" sz="2400"/>
              <a:t>meeting timelines (100%)</a:t>
            </a:r>
            <a:endParaRPr sz="2400"/>
          </a:p>
          <a:p>
            <a:pPr indent="-381000" lvl="0" marL="457200" rtl="0" algn="l">
              <a:spcBef>
                <a:spcPts val="0"/>
              </a:spcBef>
              <a:spcAft>
                <a:spcPts val="0"/>
              </a:spcAft>
              <a:buSzPts val="2400"/>
              <a:buChar char="●"/>
            </a:pPr>
            <a:r>
              <a:rPr lang="en-US" sz="2400"/>
              <a:t>building relationships with families (66%)</a:t>
            </a:r>
            <a:endParaRPr sz="2400"/>
          </a:p>
          <a:p>
            <a:pPr indent="-381000" lvl="0" marL="457200" rtl="0" algn="l">
              <a:spcBef>
                <a:spcPts val="0"/>
              </a:spcBef>
              <a:spcAft>
                <a:spcPts val="0"/>
              </a:spcAft>
              <a:buSzPts val="2400"/>
              <a:buChar char="●"/>
            </a:pPr>
            <a:r>
              <a:rPr lang="en-US" sz="2400"/>
              <a:t>improving coaching skills (83%)</a:t>
            </a:r>
            <a:endParaRPr sz="2400"/>
          </a:p>
          <a:p>
            <a:pPr indent="0" lvl="0" marL="0" rtl="0" algn="l">
              <a:spcBef>
                <a:spcPts val="1000"/>
              </a:spcBef>
              <a:spcAft>
                <a:spcPts val="0"/>
              </a:spcAft>
              <a:buNone/>
            </a:pPr>
            <a:r>
              <a:t/>
            </a:r>
            <a:endParaRPr/>
          </a:p>
          <a:p>
            <a:pPr indent="0" lvl="0" marL="0" rtl="0" algn="l">
              <a:spcBef>
                <a:spcPts val="100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g336534dea04_0_30"/>
          <p:cNvSpPr txBox="1"/>
          <p:nvPr>
            <p:ph type="title"/>
          </p:nvPr>
        </p:nvSpPr>
        <p:spPr>
          <a:xfrm>
            <a:off x="457200" y="457201"/>
            <a:ext cx="8229600" cy="618600"/>
          </a:xfrm>
          <a:prstGeom prst="rect">
            <a:avLst/>
          </a:prstGeom>
        </p:spPr>
        <p:txBody>
          <a:bodyPr anchorCtr="0" anchor="t" bIns="45700" lIns="91425" spcFirstLastPara="1" rIns="91425" wrap="square" tIns="45700">
            <a:spAutoFit/>
          </a:bodyPr>
          <a:lstStyle/>
          <a:p>
            <a:pPr indent="0" lvl="0" marL="0" rtl="0" algn="ctr">
              <a:spcBef>
                <a:spcPts val="0"/>
              </a:spcBef>
              <a:spcAft>
                <a:spcPts val="0"/>
              </a:spcAft>
              <a:buNone/>
            </a:pPr>
            <a:r>
              <a:rPr lang="en-US" sz="3800"/>
              <a:t>Current Data in Support of Mentorship</a:t>
            </a:r>
            <a:endParaRPr sz="3800"/>
          </a:p>
        </p:txBody>
      </p:sp>
      <p:sp>
        <p:nvSpPr>
          <p:cNvPr id="68" name="Google Shape;68;g336534dea04_0_30"/>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406400" lvl="0" marL="457200" rtl="0" algn="l">
              <a:spcBef>
                <a:spcPts val="1000"/>
              </a:spcBef>
              <a:spcAft>
                <a:spcPts val="0"/>
              </a:spcAft>
              <a:buSzPts val="2800"/>
              <a:buChar char="●"/>
            </a:pPr>
            <a:r>
              <a:rPr lang="en-US"/>
              <a:t>Provider Retention Rates</a:t>
            </a:r>
            <a:endParaRPr/>
          </a:p>
          <a:p>
            <a:pPr indent="-381000" lvl="1" marL="914400" rtl="0" algn="l">
              <a:spcBef>
                <a:spcPts val="0"/>
              </a:spcBef>
              <a:spcAft>
                <a:spcPts val="0"/>
              </a:spcAft>
              <a:buSzPts val="2400"/>
              <a:buChar char="○"/>
            </a:pPr>
            <a:r>
              <a:rPr lang="en-US" sz="2400"/>
              <a:t>RAIN: Stay Tuned </a:t>
            </a:r>
            <a:endParaRPr sz="2400"/>
          </a:p>
          <a:p>
            <a:pPr indent="-381000" lvl="1" marL="914400" rtl="0" algn="l">
              <a:spcBef>
                <a:spcPts val="0"/>
              </a:spcBef>
              <a:spcAft>
                <a:spcPts val="0"/>
              </a:spcAft>
              <a:buSzPts val="2400"/>
              <a:buChar char="○"/>
            </a:pPr>
            <a:r>
              <a:rPr lang="en-US" sz="2400"/>
              <a:t>Directors Survey: Recent Data </a:t>
            </a:r>
            <a:endParaRPr sz="2400"/>
          </a:p>
          <a:p>
            <a:pPr indent="0" lvl="0" marL="914400" rtl="0" algn="l">
              <a:spcBef>
                <a:spcPts val="1000"/>
              </a:spcBef>
              <a:spcAft>
                <a:spcPts val="0"/>
              </a:spcAft>
              <a:buClr>
                <a:schemeClr val="dk1"/>
              </a:buClr>
              <a:buSzPts val="1100"/>
              <a:buFont typeface="Arial"/>
              <a:buNone/>
            </a:pPr>
            <a:r>
              <a:t/>
            </a:r>
            <a:endParaRPr/>
          </a:p>
          <a:p>
            <a:pPr indent="0" lvl="0" marL="0" rtl="0" algn="l">
              <a:spcBef>
                <a:spcPts val="1000"/>
              </a:spcBef>
              <a:spcAft>
                <a:spcPts val="0"/>
              </a:spcAft>
              <a:buClr>
                <a:schemeClr val="dk1"/>
              </a:buClr>
              <a:buSzPts val="1100"/>
              <a:buFont typeface="Arial"/>
              <a:buNone/>
            </a:pPr>
            <a:r>
              <a:t/>
            </a:r>
            <a:endParaRPr/>
          </a:p>
        </p:txBody>
      </p:sp>
      <p:pic>
        <p:nvPicPr>
          <p:cNvPr id="69" name="Google Shape;69;g336534dea04_0_30"/>
          <p:cNvPicPr preferRelativeResize="0"/>
          <p:nvPr/>
        </p:nvPicPr>
        <p:blipFill>
          <a:blip r:embed="rId3">
            <a:alphaModFix/>
          </a:blip>
          <a:stretch>
            <a:fillRect/>
          </a:stretch>
        </p:blipFill>
        <p:spPr>
          <a:xfrm>
            <a:off x="1274901" y="2952350"/>
            <a:ext cx="6594199" cy="2128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g336534dea04_1_0"/>
          <p:cNvSpPr txBox="1"/>
          <p:nvPr>
            <p:ph type="title"/>
          </p:nvPr>
        </p:nvSpPr>
        <p:spPr>
          <a:xfrm>
            <a:off x="457200" y="457201"/>
            <a:ext cx="8229600" cy="591000"/>
          </a:xfrm>
          <a:prstGeom prst="rect">
            <a:avLst/>
          </a:prstGeom>
        </p:spPr>
        <p:txBody>
          <a:bodyPr anchorCtr="0" anchor="t" bIns="45700" lIns="91425" spcFirstLastPara="1" rIns="91425" wrap="square" tIns="45700">
            <a:spAutoFit/>
          </a:bodyPr>
          <a:lstStyle/>
          <a:p>
            <a:pPr indent="0" lvl="0" marL="0" rtl="0" algn="ctr">
              <a:spcBef>
                <a:spcPts val="0"/>
              </a:spcBef>
              <a:spcAft>
                <a:spcPts val="0"/>
              </a:spcAft>
              <a:buNone/>
            </a:pPr>
            <a:r>
              <a:rPr lang="en-US"/>
              <a:t>Key Takeaways from Retention Data </a:t>
            </a:r>
            <a:endParaRPr/>
          </a:p>
        </p:txBody>
      </p:sp>
      <p:sp>
        <p:nvSpPr>
          <p:cNvPr id="76" name="Google Shape;76;g336534dea04_1_0"/>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0" lvl="0" marL="0" rtl="0" algn="l">
              <a:lnSpc>
                <a:spcPct val="115000"/>
              </a:lnSpc>
              <a:spcBef>
                <a:spcPts val="1200"/>
              </a:spcBef>
              <a:spcAft>
                <a:spcPts val="0"/>
              </a:spcAft>
              <a:buNone/>
            </a:pPr>
            <a:r>
              <a:rPr b="1" lang="en-US">
                <a:solidFill>
                  <a:srgbClr val="1F1F1F"/>
                </a:solidFill>
                <a:highlight>
                  <a:srgbClr val="FFFFFF"/>
                </a:highlight>
              </a:rPr>
              <a:t>High Provider Turnover and Vacancies</a:t>
            </a:r>
            <a:endParaRPr b="1">
              <a:solidFill>
                <a:srgbClr val="1F1F1F"/>
              </a:solidFill>
              <a:highlight>
                <a:srgbClr val="FFFFFF"/>
              </a:highlight>
            </a:endParaRPr>
          </a:p>
          <a:p>
            <a:pPr indent="-381000" lvl="0" marL="457200" rtl="0" algn="l">
              <a:lnSpc>
                <a:spcPct val="115000"/>
              </a:lnSpc>
              <a:spcBef>
                <a:spcPts val="1200"/>
              </a:spcBef>
              <a:spcAft>
                <a:spcPts val="0"/>
              </a:spcAft>
              <a:buClr>
                <a:srgbClr val="1F1F1F"/>
              </a:buClr>
              <a:buSzPts val="2400"/>
              <a:buFont typeface="Calibri"/>
              <a:buChar char="●"/>
            </a:pPr>
            <a:r>
              <a:rPr lang="en-US" sz="2400">
                <a:solidFill>
                  <a:srgbClr val="1F1F1F"/>
                </a:solidFill>
                <a:highlight>
                  <a:srgbClr val="FFFFFF"/>
                </a:highlight>
              </a:rPr>
              <a:t>The data indicates a significant level of provider turnover, with a total of 76 resignations reported in the past 12 months across the respondents. This is coupled with 45 current open provider positions, suggesting ongoing recruitment challenges.</a:t>
            </a:r>
            <a:endParaRPr sz="2400">
              <a:solidFill>
                <a:srgbClr val="1F1F1F"/>
              </a:solidFill>
              <a:highlight>
                <a:srgbClr val="FFFFFF"/>
              </a:highlight>
            </a:endParaRPr>
          </a:p>
          <a:p>
            <a:pPr indent="0" lvl="0" marL="0" rtl="0" algn="l">
              <a:spcBef>
                <a:spcPts val="1200"/>
              </a:spcBef>
              <a:spcAft>
                <a:spcPts val="0"/>
              </a:spcAft>
              <a:buClr>
                <a:schemeClr val="dk1"/>
              </a:buClr>
              <a:buSzPts val="1100"/>
              <a:buFont typeface="Arial"/>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g336534dea04_0_96"/>
          <p:cNvSpPr txBox="1"/>
          <p:nvPr>
            <p:ph type="title"/>
          </p:nvPr>
        </p:nvSpPr>
        <p:spPr>
          <a:xfrm>
            <a:off x="457200" y="457201"/>
            <a:ext cx="8229600" cy="591000"/>
          </a:xfrm>
          <a:prstGeom prst="rect">
            <a:avLst/>
          </a:prstGeom>
        </p:spPr>
        <p:txBody>
          <a:bodyPr anchorCtr="0" anchor="t" bIns="45700" lIns="91425" spcFirstLastPara="1" rIns="91425" wrap="square" tIns="45700">
            <a:spAutoFit/>
          </a:bodyPr>
          <a:lstStyle/>
          <a:p>
            <a:pPr indent="0" lvl="0" marL="0" rtl="0" algn="ctr">
              <a:spcBef>
                <a:spcPts val="0"/>
              </a:spcBef>
              <a:spcAft>
                <a:spcPts val="0"/>
              </a:spcAft>
              <a:buNone/>
            </a:pPr>
            <a:r>
              <a:rPr lang="en-US"/>
              <a:t>Key Takeaways from Retention Data</a:t>
            </a:r>
            <a:endParaRPr/>
          </a:p>
        </p:txBody>
      </p:sp>
      <p:sp>
        <p:nvSpPr>
          <p:cNvPr id="83" name="Google Shape;83;g336534dea04_0_96"/>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0" lvl="0" marL="0" rtl="0" algn="l">
              <a:lnSpc>
                <a:spcPct val="115000"/>
              </a:lnSpc>
              <a:spcBef>
                <a:spcPts val="1200"/>
              </a:spcBef>
              <a:spcAft>
                <a:spcPts val="0"/>
              </a:spcAft>
              <a:buNone/>
            </a:pPr>
            <a:r>
              <a:rPr b="1" lang="en-US">
                <a:solidFill>
                  <a:srgbClr val="1F1F1F"/>
                </a:solidFill>
                <a:highlight>
                  <a:schemeClr val="lt1"/>
                </a:highlight>
              </a:rPr>
              <a:t>Compensation is a Major Factor</a:t>
            </a:r>
            <a:endParaRPr b="1">
              <a:solidFill>
                <a:srgbClr val="1F1F1F"/>
              </a:solidFill>
              <a:highlight>
                <a:schemeClr val="lt1"/>
              </a:highlight>
            </a:endParaRPr>
          </a:p>
          <a:p>
            <a:pPr indent="-381000" lvl="0" marL="457200" rtl="0" algn="l">
              <a:lnSpc>
                <a:spcPct val="115000"/>
              </a:lnSpc>
              <a:spcBef>
                <a:spcPts val="1200"/>
              </a:spcBef>
              <a:spcAft>
                <a:spcPts val="0"/>
              </a:spcAft>
              <a:buClr>
                <a:srgbClr val="1F1F1F"/>
              </a:buClr>
              <a:buSzPts val="2400"/>
              <a:buFont typeface="Calibri"/>
              <a:buChar char="●"/>
            </a:pPr>
            <a:r>
              <a:rPr lang="en-US" sz="2400">
                <a:solidFill>
                  <a:srgbClr val="1F1F1F"/>
                </a:solidFill>
                <a:highlight>
                  <a:schemeClr val="lt1"/>
                </a:highlight>
              </a:rPr>
              <a:t>Low pay and a lack of competitive benefits are frequently cited as reasons for both resignations and declined job offers. Many providers are leaving for positions in schools or clinics that offer better compensation and work conditions.</a:t>
            </a:r>
            <a:endParaRPr sz="2400">
              <a:solidFill>
                <a:srgbClr val="1F1F1F"/>
              </a:solidFill>
              <a:highlight>
                <a:schemeClr val="lt1"/>
              </a:highlight>
            </a:endParaRPr>
          </a:p>
          <a:p>
            <a:pPr indent="0" lvl="0" marL="0" rtl="0" algn="l">
              <a:spcBef>
                <a:spcPts val="120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g336534dea04_0_102"/>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Key </a:t>
            </a:r>
            <a:r>
              <a:rPr lang="en-US"/>
              <a:t>Takeaways</a:t>
            </a:r>
            <a:r>
              <a:rPr lang="en-US"/>
              <a:t> from Retention Data</a:t>
            </a:r>
            <a:r>
              <a:rPr lang="en-US" sz="3800"/>
              <a:t> </a:t>
            </a:r>
            <a:endParaRPr sz="3800"/>
          </a:p>
        </p:txBody>
      </p:sp>
      <p:sp>
        <p:nvSpPr>
          <p:cNvPr id="90" name="Google Shape;90;g336534dea04_0_102"/>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0" lvl="0" marL="0" rtl="0" algn="l">
              <a:lnSpc>
                <a:spcPct val="115000"/>
              </a:lnSpc>
              <a:spcBef>
                <a:spcPts val="1200"/>
              </a:spcBef>
              <a:spcAft>
                <a:spcPts val="0"/>
              </a:spcAft>
              <a:buNone/>
            </a:pPr>
            <a:r>
              <a:rPr b="1" lang="en-US">
                <a:solidFill>
                  <a:srgbClr val="1F1F1F"/>
                </a:solidFill>
                <a:highlight>
                  <a:schemeClr val="lt1"/>
                </a:highlight>
              </a:rPr>
              <a:t>Specific Disciplines are Hard to Fill</a:t>
            </a:r>
            <a:endParaRPr b="1">
              <a:solidFill>
                <a:srgbClr val="1F1F1F"/>
              </a:solidFill>
              <a:highlight>
                <a:schemeClr val="lt1"/>
              </a:highlight>
            </a:endParaRPr>
          </a:p>
          <a:p>
            <a:pPr indent="-381000" lvl="0" marL="457200" rtl="0" algn="l">
              <a:lnSpc>
                <a:spcPct val="115000"/>
              </a:lnSpc>
              <a:spcBef>
                <a:spcPts val="1200"/>
              </a:spcBef>
              <a:spcAft>
                <a:spcPts val="0"/>
              </a:spcAft>
              <a:buClr>
                <a:srgbClr val="1F1F1F"/>
              </a:buClr>
              <a:buSzPts val="2400"/>
              <a:buChar char="●"/>
            </a:pPr>
            <a:r>
              <a:rPr lang="en-US" sz="2400">
                <a:solidFill>
                  <a:srgbClr val="1F1F1F"/>
                </a:solidFill>
                <a:highlight>
                  <a:schemeClr val="lt1"/>
                </a:highlight>
              </a:rPr>
              <a:t>There's a notable difficulty in recruiting for disciplines such as Speech Pathologists, Occupational Therapists, Physical Therapists, and Social Workers.</a:t>
            </a:r>
            <a:endParaRPr sz="2400">
              <a:solidFill>
                <a:srgbClr val="1F1F1F"/>
              </a:solidFill>
              <a:highlight>
                <a:schemeClr val="lt1"/>
              </a:highlight>
            </a:endParaRPr>
          </a:p>
          <a:p>
            <a:pPr indent="0" lvl="0" marL="0" rtl="0" algn="l">
              <a:spcBef>
                <a:spcPts val="120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g336534dea04_0_78"/>
          <p:cNvSpPr txBox="1"/>
          <p:nvPr>
            <p:ph type="title"/>
          </p:nvPr>
        </p:nvSpPr>
        <p:spPr>
          <a:xfrm>
            <a:off x="457200" y="457201"/>
            <a:ext cx="8229600" cy="591000"/>
          </a:xfrm>
          <a:prstGeom prst="rect">
            <a:avLst/>
          </a:prstGeom>
        </p:spPr>
        <p:txBody>
          <a:bodyPr anchorCtr="0" anchor="t" bIns="45700" lIns="91425" spcFirstLastPara="1" rIns="91425" wrap="square" tIns="45700">
            <a:spAutoFit/>
          </a:bodyPr>
          <a:lstStyle/>
          <a:p>
            <a:pPr indent="0" lvl="0" marL="0" rtl="0" algn="ctr">
              <a:spcBef>
                <a:spcPts val="0"/>
              </a:spcBef>
              <a:spcAft>
                <a:spcPts val="0"/>
              </a:spcAft>
              <a:buNone/>
            </a:pPr>
            <a:r>
              <a:rPr lang="en-US"/>
              <a:t>Data: Parent Perceptions</a:t>
            </a:r>
            <a:endParaRPr/>
          </a:p>
        </p:txBody>
      </p:sp>
      <p:sp>
        <p:nvSpPr>
          <p:cNvPr id="97" name="Google Shape;97;g336534dea04_0_78"/>
          <p:cNvSpPr txBox="1"/>
          <p:nvPr>
            <p:ph idx="1" type="body"/>
          </p:nvPr>
        </p:nvSpPr>
        <p:spPr>
          <a:xfrm>
            <a:off x="457200" y="1524000"/>
            <a:ext cx="8229600" cy="43512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None/>
            </a:pPr>
            <a:r>
              <a:rPr lang="en-US">
                <a:solidFill>
                  <a:srgbClr val="222222"/>
                </a:solidFill>
              </a:rPr>
              <a:t>2023 </a:t>
            </a:r>
            <a:r>
              <a:rPr lang="en-US">
                <a:solidFill>
                  <a:srgbClr val="222222"/>
                </a:solidFill>
              </a:rPr>
              <a:t>STATE PERFORMANCE PLAN / ANNUAL PERFORMANCE REPORT</a:t>
            </a:r>
            <a:endParaRPr>
              <a:solidFill>
                <a:srgbClr val="222222"/>
              </a:solidFill>
            </a:endParaRPr>
          </a:p>
          <a:p>
            <a:pPr indent="-381000" lvl="0" marL="457200" rtl="0" algn="l">
              <a:lnSpc>
                <a:spcPct val="115000"/>
              </a:lnSpc>
              <a:spcBef>
                <a:spcPts val="1200"/>
              </a:spcBef>
              <a:spcAft>
                <a:spcPts val="0"/>
              </a:spcAft>
              <a:buClr>
                <a:srgbClr val="222222"/>
              </a:buClr>
              <a:buSzPts val="2400"/>
              <a:buChar char="●"/>
            </a:pPr>
            <a:r>
              <a:rPr lang="en-US" sz="2400">
                <a:solidFill>
                  <a:srgbClr val="222222"/>
                </a:solidFill>
              </a:rPr>
              <a:t>PART C identified that: Percent of families participating in Part C who report that early intervention services have helped the family help their children develop and learn decreased from 98.6% to 94.68. </a:t>
            </a:r>
            <a:endParaRPr sz="2400">
              <a:solidFill>
                <a:srgbClr val="222222"/>
              </a:solidFill>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00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g336534dea04_0_36"/>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Proposal: 12 Week of Mentorship</a:t>
            </a:r>
            <a:endParaRPr/>
          </a:p>
        </p:txBody>
      </p:sp>
      <p:sp>
        <p:nvSpPr>
          <p:cNvPr id="104" name="Google Shape;104;g336534dea04_0_36"/>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406400" lvl="0" marL="457200" rtl="0" algn="l">
              <a:spcBef>
                <a:spcPts val="1000"/>
              </a:spcBef>
              <a:spcAft>
                <a:spcPts val="0"/>
              </a:spcAft>
              <a:buSzPts val="2800"/>
              <a:buChar char="●"/>
            </a:pPr>
            <a:r>
              <a:rPr lang="en-US"/>
              <a:t>Competency</a:t>
            </a:r>
            <a:r>
              <a:rPr lang="en-US"/>
              <a:t> Based </a:t>
            </a:r>
            <a:endParaRPr/>
          </a:p>
          <a:p>
            <a:pPr indent="-381000" lvl="1" marL="914400" rtl="0" algn="l">
              <a:spcBef>
                <a:spcPts val="0"/>
              </a:spcBef>
              <a:spcAft>
                <a:spcPts val="0"/>
              </a:spcAft>
              <a:buSzPts val="2400"/>
              <a:buChar char="○"/>
            </a:pPr>
            <a:r>
              <a:rPr lang="en-US" sz="2400">
                <a:solidFill>
                  <a:srgbClr val="222222"/>
                </a:solidFill>
              </a:rPr>
              <a:t>Designed across the tenets of early intervention.</a:t>
            </a:r>
            <a:endParaRPr sz="2400">
              <a:solidFill>
                <a:srgbClr val="222222"/>
              </a:solidFill>
            </a:endParaRPr>
          </a:p>
          <a:p>
            <a:pPr indent="-381000" lvl="2" marL="1371600" rtl="0" algn="l">
              <a:spcBef>
                <a:spcPts val="0"/>
              </a:spcBef>
              <a:spcAft>
                <a:spcPts val="0"/>
              </a:spcAft>
              <a:buSzPts val="2400"/>
              <a:buChar char="■"/>
            </a:pPr>
            <a:r>
              <a:rPr lang="en-US" sz="2400">
                <a:solidFill>
                  <a:srgbClr val="001D35"/>
                </a:solidFill>
                <a:highlight>
                  <a:srgbClr val="FFFFFF"/>
                </a:highlight>
              </a:rPr>
              <a:t>Family-centered practices, natural learning environments, and coaching as a style of intervention</a:t>
            </a:r>
            <a:endParaRPr sz="2400">
              <a:solidFill>
                <a:srgbClr val="001D35"/>
              </a:solidFill>
              <a:highlight>
                <a:srgbClr val="FFFFFF"/>
              </a:highlight>
            </a:endParaRPr>
          </a:p>
          <a:p>
            <a:pPr indent="-381000" lvl="1" marL="914400" rtl="0" algn="l">
              <a:spcBef>
                <a:spcPts val="0"/>
              </a:spcBef>
              <a:spcAft>
                <a:spcPts val="0"/>
              </a:spcAft>
              <a:buSzPts val="2400"/>
              <a:buChar char="○"/>
            </a:pPr>
            <a:r>
              <a:rPr lang="en-US" sz="2400">
                <a:solidFill>
                  <a:srgbClr val="222222"/>
                </a:solidFill>
              </a:rPr>
              <a:t>Personal organization and planning/ scheduling: paperwork</a:t>
            </a:r>
            <a:endParaRPr sz="2400">
              <a:solidFill>
                <a:srgbClr val="222222"/>
              </a:solidFill>
            </a:endParaRPr>
          </a:p>
          <a:p>
            <a:pPr indent="-381000" lvl="1" marL="914400" rtl="0" algn="l">
              <a:spcBef>
                <a:spcPts val="0"/>
              </a:spcBef>
              <a:spcAft>
                <a:spcPts val="0"/>
              </a:spcAft>
              <a:buSzPts val="2400"/>
              <a:buChar char="○"/>
            </a:pPr>
            <a:r>
              <a:rPr lang="en-US" sz="2400">
                <a:solidFill>
                  <a:srgbClr val="222222"/>
                </a:solidFill>
              </a:rPr>
              <a:t>Service Coordination</a:t>
            </a:r>
            <a:endParaRPr sz="2400">
              <a:solidFill>
                <a:srgbClr val="222222"/>
              </a:solidFill>
            </a:endParaRPr>
          </a:p>
          <a:p>
            <a:pPr indent="-381000" lvl="1" marL="914400" rtl="0" algn="l">
              <a:spcBef>
                <a:spcPts val="0"/>
              </a:spcBef>
              <a:spcAft>
                <a:spcPts val="0"/>
              </a:spcAft>
              <a:buSzPts val="2400"/>
              <a:buChar char="○"/>
            </a:pPr>
            <a:r>
              <a:rPr lang="en-US" sz="2400">
                <a:solidFill>
                  <a:srgbClr val="222222"/>
                </a:solidFill>
              </a:rPr>
              <a:t>Planning Joint Visits </a:t>
            </a:r>
            <a:endParaRPr sz="2400">
              <a:solidFill>
                <a:srgbClr val="222222"/>
              </a:solidFill>
            </a:endParaRPr>
          </a:p>
          <a:p>
            <a:pPr indent="-381000" lvl="1" marL="914400" rtl="0" algn="l">
              <a:spcBef>
                <a:spcPts val="0"/>
              </a:spcBef>
              <a:spcAft>
                <a:spcPts val="0"/>
              </a:spcAft>
              <a:buSzPts val="2400"/>
              <a:buChar char="○"/>
            </a:pPr>
            <a:r>
              <a:rPr lang="en-US" sz="2400">
                <a:solidFill>
                  <a:srgbClr val="222222"/>
                </a:solidFill>
              </a:rPr>
              <a:t>Preventing professional burnout and compassion fatigue </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336534dea04_0_42"/>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Design: Mentor/ Mentee Pairings</a:t>
            </a:r>
            <a:endParaRPr/>
          </a:p>
        </p:txBody>
      </p:sp>
      <p:sp>
        <p:nvSpPr>
          <p:cNvPr id="111" name="Google Shape;111;g336534dea04_0_42"/>
          <p:cNvSpPr txBox="1"/>
          <p:nvPr>
            <p:ph idx="1" type="body"/>
          </p:nvPr>
        </p:nvSpPr>
        <p:spPr>
          <a:xfrm>
            <a:off x="457200" y="1524000"/>
            <a:ext cx="8229600" cy="4351200"/>
          </a:xfrm>
          <a:prstGeom prst="rect">
            <a:avLst/>
          </a:prstGeom>
        </p:spPr>
        <p:txBody>
          <a:bodyPr anchorCtr="0" anchor="t" bIns="45700" lIns="91425" spcFirstLastPara="1" rIns="91425" wrap="square" tIns="45700">
            <a:normAutofit lnSpcReduction="20000"/>
          </a:bodyPr>
          <a:lstStyle/>
          <a:p>
            <a:pPr indent="-406400" lvl="0" marL="457200" rtl="0" algn="l">
              <a:lnSpc>
                <a:spcPct val="115000"/>
              </a:lnSpc>
              <a:spcBef>
                <a:spcPts val="1200"/>
              </a:spcBef>
              <a:spcAft>
                <a:spcPts val="0"/>
              </a:spcAft>
              <a:buSzPts val="2800"/>
              <a:buFont typeface="Calibri"/>
              <a:buChar char="●"/>
            </a:pPr>
            <a:r>
              <a:rPr lang="en-US">
                <a:solidFill>
                  <a:srgbClr val="222222"/>
                </a:solidFill>
              </a:rPr>
              <a:t>Mentorship pairings will be coordinated by regional teams and co-visit pairings (disciplines who co-treat frequently). </a:t>
            </a:r>
            <a:endParaRPr>
              <a:solidFill>
                <a:srgbClr val="222222"/>
              </a:solidFill>
            </a:endParaRPr>
          </a:p>
          <a:p>
            <a:pPr indent="-406400" lvl="0" marL="457200" rtl="0" algn="l">
              <a:lnSpc>
                <a:spcPct val="115000"/>
              </a:lnSpc>
              <a:spcBef>
                <a:spcPts val="0"/>
              </a:spcBef>
              <a:spcAft>
                <a:spcPts val="0"/>
              </a:spcAft>
              <a:buSzPts val="2800"/>
              <a:buFont typeface="Calibri"/>
              <a:buChar char="●"/>
            </a:pPr>
            <a:r>
              <a:rPr lang="en-US">
                <a:solidFill>
                  <a:srgbClr val="222222"/>
                </a:solidFill>
              </a:rPr>
              <a:t>Leads will be assigned to each discipline (OT, PT, SLP, DT) and each lead will assume a mentor role for their discipline. </a:t>
            </a:r>
            <a:endParaRPr>
              <a:solidFill>
                <a:srgbClr val="222222"/>
              </a:solidFill>
            </a:endParaRPr>
          </a:p>
          <a:p>
            <a:pPr indent="-406400" lvl="0" marL="457200" rtl="0" algn="l">
              <a:lnSpc>
                <a:spcPct val="115000"/>
              </a:lnSpc>
              <a:spcBef>
                <a:spcPts val="0"/>
              </a:spcBef>
              <a:spcAft>
                <a:spcPts val="0"/>
              </a:spcAft>
              <a:buSzPts val="2800"/>
              <a:buFont typeface="Calibri"/>
              <a:buChar char="●"/>
            </a:pPr>
            <a:r>
              <a:rPr lang="en-US">
                <a:solidFill>
                  <a:srgbClr val="222222"/>
                </a:solidFill>
              </a:rPr>
              <a:t>Efforts will be made to have continuity between mentor/ mentee teams and mentor coaches/ mentees. </a:t>
            </a:r>
            <a:endParaRPr b="1">
              <a:solidFill>
                <a:srgbClr val="222222"/>
              </a:solidFill>
            </a:endParaRPr>
          </a:p>
          <a:p>
            <a:pPr indent="0" lvl="0" marL="0" rtl="0" algn="l">
              <a:spcBef>
                <a:spcPts val="100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g336534dea04_0_48"/>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Incentive and Support</a:t>
            </a:r>
            <a:endParaRPr/>
          </a:p>
        </p:txBody>
      </p:sp>
      <p:sp>
        <p:nvSpPr>
          <p:cNvPr id="118" name="Google Shape;118;g336534dea04_0_48"/>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406400" lvl="0" marL="457200" rtl="0" algn="l">
              <a:spcBef>
                <a:spcPts val="1000"/>
              </a:spcBef>
              <a:spcAft>
                <a:spcPts val="0"/>
              </a:spcAft>
              <a:buSzPts val="2800"/>
              <a:buChar char="●"/>
            </a:pPr>
            <a:r>
              <a:rPr lang="en-US"/>
              <a:t>New Graduate Recruitment</a:t>
            </a:r>
            <a:endParaRPr/>
          </a:p>
          <a:p>
            <a:pPr indent="-381000" lvl="1" marL="914400" rtl="0" algn="l">
              <a:spcBef>
                <a:spcPts val="0"/>
              </a:spcBef>
              <a:spcAft>
                <a:spcPts val="0"/>
              </a:spcAft>
              <a:buSzPts val="2400"/>
              <a:buChar char="○"/>
            </a:pPr>
            <a:r>
              <a:rPr lang="en-US" sz="2400"/>
              <a:t>example in the field: Fox Rehab</a:t>
            </a:r>
            <a:endParaRPr sz="2400"/>
          </a:p>
          <a:p>
            <a:pPr indent="-406400" lvl="0" marL="457200" rtl="0" algn="l">
              <a:spcBef>
                <a:spcPts val="0"/>
              </a:spcBef>
              <a:spcAft>
                <a:spcPts val="0"/>
              </a:spcAft>
              <a:buSzPts val="2800"/>
              <a:buChar char="●"/>
            </a:pPr>
            <a:r>
              <a:rPr lang="en-US"/>
              <a:t>Strengthen Clinical Fieldwork Program </a:t>
            </a:r>
            <a:endParaRPr/>
          </a:p>
          <a:p>
            <a:pPr indent="-381000" lvl="1" marL="914400" rtl="0" algn="l">
              <a:spcBef>
                <a:spcPts val="0"/>
              </a:spcBef>
              <a:spcAft>
                <a:spcPts val="0"/>
              </a:spcAft>
              <a:buSzPts val="2400"/>
              <a:buChar char="○"/>
            </a:pPr>
            <a:r>
              <a:rPr lang="en-US" sz="2400"/>
              <a:t>increased interest in Early Intervention</a:t>
            </a:r>
            <a:endParaRPr sz="2400"/>
          </a:p>
          <a:p>
            <a:pPr indent="-406400" lvl="0" marL="457200" rtl="0" algn="l">
              <a:spcBef>
                <a:spcPts val="0"/>
              </a:spcBef>
              <a:spcAft>
                <a:spcPts val="0"/>
              </a:spcAft>
              <a:buSzPts val="2800"/>
              <a:buChar char="●"/>
            </a:pPr>
            <a:r>
              <a:rPr lang="en-US"/>
              <a:t>Support</a:t>
            </a:r>
            <a:endParaRPr/>
          </a:p>
          <a:p>
            <a:pPr indent="-381000" lvl="1" marL="914400" rtl="0" algn="l">
              <a:spcBef>
                <a:spcPts val="0"/>
              </a:spcBef>
              <a:spcAft>
                <a:spcPts val="0"/>
              </a:spcAft>
              <a:buSzPts val="2400"/>
              <a:buChar char="○"/>
            </a:pPr>
            <a:r>
              <a:rPr lang="en-US" sz="2400"/>
              <a:t>Weekly drop in office hours</a:t>
            </a:r>
            <a:endParaRPr sz="2400"/>
          </a:p>
          <a:p>
            <a:pPr indent="-381000" lvl="1" marL="914400" rtl="0" algn="l">
              <a:spcBef>
                <a:spcPts val="0"/>
              </a:spcBef>
              <a:spcAft>
                <a:spcPts val="0"/>
              </a:spcAft>
              <a:buSzPts val="2400"/>
              <a:buChar char="○"/>
            </a:pPr>
            <a:r>
              <a:rPr lang="en-US" sz="2400"/>
              <a:t>Whole team staff meeting</a:t>
            </a:r>
            <a:endParaRPr sz="2400"/>
          </a:p>
          <a:p>
            <a:pPr indent="-381000" lvl="2" marL="1371600" rtl="0" algn="l">
              <a:spcBef>
                <a:spcPts val="0"/>
              </a:spcBef>
              <a:spcAft>
                <a:spcPts val="0"/>
              </a:spcAft>
              <a:buSzPts val="2400"/>
              <a:buChar char="■"/>
            </a:pPr>
            <a:r>
              <a:rPr lang="en-US" sz="2400"/>
              <a:t>m</a:t>
            </a:r>
            <a:r>
              <a:rPr lang="en-US" sz="2400"/>
              <a:t>entor specific structure</a:t>
            </a:r>
            <a:endParaRPr sz="2400"/>
          </a:p>
          <a:p>
            <a:pPr indent="-381000" lvl="1" marL="914400" rtl="0" algn="l">
              <a:spcBef>
                <a:spcPts val="0"/>
              </a:spcBef>
              <a:spcAft>
                <a:spcPts val="0"/>
              </a:spcAft>
              <a:buSzPts val="2400"/>
              <a:buChar char="○"/>
            </a:pPr>
            <a:r>
              <a:rPr lang="en-US" sz="2400"/>
              <a:t>Financial incentives for mentors </a:t>
            </a:r>
            <a:endParaRPr sz="2400"/>
          </a:p>
          <a:p>
            <a:pPr indent="0" lvl="0" marL="0" rtl="0" algn="l">
              <a:spcBef>
                <a:spcPts val="100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g336534dea04_0_54"/>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Implementation Timeline</a:t>
            </a:r>
            <a:endParaRPr/>
          </a:p>
        </p:txBody>
      </p:sp>
      <p:sp>
        <p:nvSpPr>
          <p:cNvPr id="125" name="Google Shape;125;g336534dea04_0_54"/>
          <p:cNvSpPr txBox="1"/>
          <p:nvPr>
            <p:ph idx="1" type="body"/>
          </p:nvPr>
        </p:nvSpPr>
        <p:spPr>
          <a:xfrm>
            <a:off x="457200" y="1524000"/>
            <a:ext cx="8229600" cy="4351200"/>
          </a:xfrm>
          <a:prstGeom prst="rect">
            <a:avLst/>
          </a:prstGeom>
        </p:spPr>
        <p:txBody>
          <a:bodyPr anchorCtr="0" anchor="t" bIns="45700" lIns="91425" spcFirstLastPara="1" rIns="91425" wrap="square" tIns="45700">
            <a:normAutofit lnSpcReduction="10000"/>
          </a:bodyPr>
          <a:lstStyle/>
          <a:p>
            <a:pPr indent="0" lvl="0" marL="0" rtl="0" algn="l">
              <a:lnSpc>
                <a:spcPct val="115000"/>
              </a:lnSpc>
              <a:spcBef>
                <a:spcPts val="1200"/>
              </a:spcBef>
              <a:spcAft>
                <a:spcPts val="0"/>
              </a:spcAft>
              <a:buClr>
                <a:schemeClr val="dk1"/>
              </a:buClr>
              <a:buSzPts val="1100"/>
              <a:buFont typeface="Arial"/>
              <a:buNone/>
            </a:pPr>
            <a:r>
              <a:rPr b="1" lang="en-US">
                <a:solidFill>
                  <a:srgbClr val="222222"/>
                </a:solidFill>
              </a:rPr>
              <a:t>What will the timeline for implementation look like beyond the 12-week mentorship?</a:t>
            </a:r>
            <a:endParaRPr b="1">
              <a:solidFill>
                <a:srgbClr val="222222"/>
              </a:solidFill>
            </a:endParaRPr>
          </a:p>
          <a:p>
            <a:pPr indent="-381000" lvl="0" marL="457200" rtl="0" algn="l">
              <a:lnSpc>
                <a:spcPct val="115000"/>
              </a:lnSpc>
              <a:spcBef>
                <a:spcPts val="1200"/>
              </a:spcBef>
              <a:spcAft>
                <a:spcPts val="0"/>
              </a:spcAft>
              <a:buClr>
                <a:srgbClr val="222222"/>
              </a:buClr>
              <a:buSzPts val="2400"/>
              <a:buFont typeface="Calibri"/>
              <a:buChar char="●"/>
            </a:pPr>
            <a:r>
              <a:rPr lang="en-US" sz="2400">
                <a:solidFill>
                  <a:srgbClr val="222222"/>
                </a:solidFill>
              </a:rPr>
              <a:t>Continue weekly drop in office hour for support</a:t>
            </a:r>
            <a:endParaRPr sz="2400">
              <a:solidFill>
                <a:srgbClr val="222222"/>
              </a:solidFill>
            </a:endParaRPr>
          </a:p>
          <a:p>
            <a:pPr indent="-381000" lvl="0" marL="457200" rtl="0" algn="l">
              <a:lnSpc>
                <a:spcPct val="115000"/>
              </a:lnSpc>
              <a:spcBef>
                <a:spcPts val="0"/>
              </a:spcBef>
              <a:spcAft>
                <a:spcPts val="0"/>
              </a:spcAft>
              <a:buClr>
                <a:srgbClr val="222222"/>
              </a:buClr>
              <a:buSzPts val="2400"/>
              <a:buFont typeface="Calibri"/>
              <a:buChar char="●"/>
            </a:pPr>
            <a:r>
              <a:rPr lang="en-US" sz="2400">
                <a:solidFill>
                  <a:srgbClr val="222222"/>
                </a:solidFill>
              </a:rPr>
              <a:t>Monthly formal check ins between mentor/ mentee</a:t>
            </a:r>
            <a:endParaRPr sz="2400">
              <a:solidFill>
                <a:srgbClr val="222222"/>
              </a:solidFill>
            </a:endParaRPr>
          </a:p>
          <a:p>
            <a:pPr indent="-381000" lvl="0" marL="457200" rtl="0" algn="l">
              <a:lnSpc>
                <a:spcPct val="115000"/>
              </a:lnSpc>
              <a:spcBef>
                <a:spcPts val="0"/>
              </a:spcBef>
              <a:spcAft>
                <a:spcPts val="0"/>
              </a:spcAft>
              <a:buClr>
                <a:srgbClr val="222222"/>
              </a:buClr>
              <a:buSzPts val="2400"/>
              <a:buFont typeface="Calibri"/>
              <a:buChar char="●"/>
            </a:pPr>
            <a:r>
              <a:rPr lang="en-US" sz="2400">
                <a:solidFill>
                  <a:srgbClr val="222222"/>
                </a:solidFill>
              </a:rPr>
              <a:t>Yearly self assessment for mentee to identify strengths and needs </a:t>
            </a:r>
            <a:endParaRPr sz="2400">
              <a:solidFill>
                <a:srgbClr val="222222"/>
              </a:solidFill>
            </a:endParaRPr>
          </a:p>
          <a:p>
            <a:pPr indent="-381000" lvl="0" marL="457200" rtl="0" algn="l">
              <a:lnSpc>
                <a:spcPct val="115000"/>
              </a:lnSpc>
              <a:spcBef>
                <a:spcPts val="0"/>
              </a:spcBef>
              <a:spcAft>
                <a:spcPts val="0"/>
              </a:spcAft>
              <a:buClr>
                <a:srgbClr val="222222"/>
              </a:buClr>
              <a:buSzPts val="2400"/>
              <a:buFont typeface="Calibri"/>
              <a:buChar char="●"/>
            </a:pPr>
            <a:r>
              <a:rPr lang="en-US" sz="2400">
                <a:solidFill>
                  <a:srgbClr val="222222"/>
                </a:solidFill>
              </a:rPr>
              <a:t>Whole agency professional satisfaction survey to be completed by each staff member annually</a:t>
            </a:r>
            <a:endParaRPr sz="2400">
              <a:solidFill>
                <a:srgbClr val="222222"/>
              </a:solidFill>
            </a:endParaRPr>
          </a:p>
          <a:p>
            <a:pPr indent="-381000" lvl="0" marL="457200" rtl="0" algn="l">
              <a:lnSpc>
                <a:spcPct val="115000"/>
              </a:lnSpc>
              <a:spcBef>
                <a:spcPts val="0"/>
              </a:spcBef>
              <a:spcAft>
                <a:spcPts val="0"/>
              </a:spcAft>
              <a:buClr>
                <a:srgbClr val="222222"/>
              </a:buClr>
              <a:buSzPts val="2400"/>
              <a:buFont typeface="Calibri"/>
              <a:buChar char="●"/>
            </a:pPr>
            <a:r>
              <a:rPr lang="en-US" sz="2400">
                <a:solidFill>
                  <a:srgbClr val="222222"/>
                </a:solidFill>
              </a:rPr>
              <a:t>Continuing professional development </a:t>
            </a:r>
            <a:endParaRPr sz="2400">
              <a:solidFill>
                <a:srgbClr val="222222"/>
              </a:solidFill>
            </a:endParaRPr>
          </a:p>
          <a:p>
            <a:pPr indent="0" lvl="0" marL="0" rtl="0" algn="l">
              <a:spcBef>
                <a:spcPts val="1000"/>
              </a:spcBef>
              <a:spcAft>
                <a:spcPts val="0"/>
              </a:spcAft>
              <a:buNone/>
            </a:pPr>
            <a:r>
              <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g336534dea04_0_66"/>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Data Driven Outcomes and Quality Indicators</a:t>
            </a:r>
            <a:endParaRPr/>
          </a:p>
        </p:txBody>
      </p:sp>
      <p:sp>
        <p:nvSpPr>
          <p:cNvPr id="132" name="Google Shape;132;g336534dea04_0_66"/>
          <p:cNvSpPr txBox="1"/>
          <p:nvPr>
            <p:ph idx="1" type="body"/>
          </p:nvPr>
        </p:nvSpPr>
        <p:spPr>
          <a:xfrm>
            <a:off x="457200" y="1524000"/>
            <a:ext cx="8229600" cy="4351200"/>
          </a:xfrm>
          <a:prstGeom prst="rect">
            <a:avLst/>
          </a:prstGeom>
        </p:spPr>
        <p:txBody>
          <a:bodyPr anchorCtr="0" anchor="t" bIns="45700" lIns="91425" spcFirstLastPara="1" rIns="91425" wrap="square" tIns="45700">
            <a:normAutofit/>
          </a:bodyPr>
          <a:lstStyle/>
          <a:p>
            <a:pPr indent="0" lvl="0" marL="0" rtl="0" algn="l">
              <a:lnSpc>
                <a:spcPct val="115000"/>
              </a:lnSpc>
              <a:spcBef>
                <a:spcPts val="1200"/>
              </a:spcBef>
              <a:spcAft>
                <a:spcPts val="0"/>
              </a:spcAft>
              <a:buClr>
                <a:schemeClr val="dk1"/>
              </a:buClr>
              <a:buSzPts val="1100"/>
              <a:buFont typeface="Arial"/>
              <a:buNone/>
            </a:pPr>
            <a:r>
              <a:rPr b="1" lang="en-US">
                <a:solidFill>
                  <a:srgbClr val="222222"/>
                </a:solidFill>
              </a:rPr>
              <a:t>How will you evaluate participant progress throughout the 12 weeks?</a:t>
            </a:r>
            <a:endParaRPr b="1">
              <a:solidFill>
                <a:srgbClr val="222222"/>
              </a:solidFill>
            </a:endParaRPr>
          </a:p>
          <a:p>
            <a:pPr indent="-381000" lvl="0" marL="457200" rtl="0" algn="l">
              <a:lnSpc>
                <a:spcPct val="115000"/>
              </a:lnSpc>
              <a:spcBef>
                <a:spcPts val="1200"/>
              </a:spcBef>
              <a:spcAft>
                <a:spcPts val="0"/>
              </a:spcAft>
              <a:buClr>
                <a:srgbClr val="222222"/>
              </a:buClr>
              <a:buSzPts val="2400"/>
              <a:buFont typeface="Calibri"/>
              <a:buChar char="●"/>
            </a:pPr>
            <a:r>
              <a:rPr lang="en-US" sz="2400">
                <a:solidFill>
                  <a:srgbClr val="222222"/>
                </a:solidFill>
              </a:rPr>
              <a:t>Mentee pre/ post test for 6 competency areas</a:t>
            </a:r>
            <a:endParaRPr sz="2400">
              <a:solidFill>
                <a:srgbClr val="222222"/>
              </a:solidFill>
            </a:endParaRPr>
          </a:p>
          <a:p>
            <a:pPr indent="-381000" lvl="0" marL="457200" rtl="0" algn="l">
              <a:lnSpc>
                <a:spcPct val="115000"/>
              </a:lnSpc>
              <a:spcBef>
                <a:spcPts val="0"/>
              </a:spcBef>
              <a:spcAft>
                <a:spcPts val="0"/>
              </a:spcAft>
              <a:buClr>
                <a:srgbClr val="222222"/>
              </a:buClr>
              <a:buSzPts val="2400"/>
              <a:buFont typeface="Calibri"/>
              <a:buChar char="●"/>
            </a:pPr>
            <a:r>
              <a:rPr lang="en-US" sz="2400">
                <a:solidFill>
                  <a:srgbClr val="222222"/>
                </a:solidFill>
              </a:rPr>
              <a:t>Structured observations during visits</a:t>
            </a:r>
            <a:endParaRPr sz="2400">
              <a:solidFill>
                <a:srgbClr val="222222"/>
              </a:solidFill>
            </a:endParaRPr>
          </a:p>
          <a:p>
            <a:pPr indent="-381000" lvl="1" marL="914400" rtl="0" algn="l">
              <a:lnSpc>
                <a:spcPct val="115000"/>
              </a:lnSpc>
              <a:spcBef>
                <a:spcPts val="0"/>
              </a:spcBef>
              <a:spcAft>
                <a:spcPts val="0"/>
              </a:spcAft>
              <a:buClr>
                <a:srgbClr val="222222"/>
              </a:buClr>
              <a:buSzPts val="2400"/>
              <a:buChar char="○"/>
            </a:pPr>
            <a:r>
              <a:rPr lang="en-US" sz="2400">
                <a:solidFill>
                  <a:srgbClr val="222222"/>
                </a:solidFill>
              </a:rPr>
              <a:t>observational checklist</a:t>
            </a:r>
            <a:endParaRPr sz="2400">
              <a:solidFill>
                <a:srgbClr val="222222"/>
              </a:solidFill>
            </a:endParaRPr>
          </a:p>
          <a:p>
            <a:pPr indent="-381000" lvl="0" marL="457200" rtl="0" algn="l">
              <a:lnSpc>
                <a:spcPct val="115000"/>
              </a:lnSpc>
              <a:spcBef>
                <a:spcPts val="0"/>
              </a:spcBef>
              <a:spcAft>
                <a:spcPts val="0"/>
              </a:spcAft>
              <a:buClr>
                <a:srgbClr val="222222"/>
              </a:buClr>
              <a:buSzPts val="2400"/>
              <a:buFont typeface="Calibri"/>
              <a:buChar char="●"/>
            </a:pPr>
            <a:r>
              <a:rPr lang="en-US" sz="2400">
                <a:solidFill>
                  <a:srgbClr val="222222"/>
                </a:solidFill>
              </a:rPr>
              <a:t>Parent/ Family feedback via survey </a:t>
            </a:r>
            <a:endParaRPr sz="2400">
              <a:solidFill>
                <a:srgbClr val="222222"/>
              </a:solidFill>
            </a:endParaRPr>
          </a:p>
          <a:p>
            <a:pPr indent="-381000" lvl="0" marL="457200" rtl="0" algn="l">
              <a:lnSpc>
                <a:spcPct val="115000"/>
              </a:lnSpc>
              <a:spcBef>
                <a:spcPts val="0"/>
              </a:spcBef>
              <a:spcAft>
                <a:spcPts val="0"/>
              </a:spcAft>
              <a:buClr>
                <a:srgbClr val="222222"/>
              </a:buClr>
              <a:buSzPts val="2400"/>
              <a:buFont typeface="Calibri"/>
              <a:buChar char="●"/>
            </a:pPr>
            <a:r>
              <a:rPr lang="en-US" sz="2400">
                <a:solidFill>
                  <a:srgbClr val="222222"/>
                </a:solidFill>
              </a:rPr>
              <a:t>State Level Data Collection </a:t>
            </a:r>
            <a:endParaRPr sz="2400">
              <a:solidFill>
                <a:srgbClr val="222222"/>
              </a:solidFill>
            </a:endParaRPr>
          </a:p>
          <a:p>
            <a:pPr indent="0" lvl="0" marL="0" rtl="0" algn="l">
              <a:spcBef>
                <a:spcPts val="100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35f843e6270_0_0"/>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References </a:t>
            </a:r>
            <a:endParaRPr/>
          </a:p>
        </p:txBody>
      </p:sp>
      <p:sp>
        <p:nvSpPr>
          <p:cNvPr id="139" name="Google Shape;139;g35f843e6270_0_0"/>
          <p:cNvSpPr txBox="1"/>
          <p:nvPr>
            <p:ph idx="1" type="body"/>
          </p:nvPr>
        </p:nvSpPr>
        <p:spPr>
          <a:xfrm>
            <a:off x="457200" y="1524000"/>
            <a:ext cx="8229600" cy="4697700"/>
          </a:xfrm>
          <a:prstGeom prst="rect">
            <a:avLst/>
          </a:prstGeom>
        </p:spPr>
        <p:txBody>
          <a:bodyPr anchorCtr="0" anchor="t" bIns="45700" lIns="91425" spcFirstLastPara="1" rIns="91425" wrap="square" tIns="45700">
            <a:spAutoFit/>
          </a:bodyPr>
          <a:lstStyle/>
          <a:p>
            <a:pPr indent="0" lvl="0" marL="0" rtl="0" algn="l">
              <a:lnSpc>
                <a:spcPct val="115000"/>
              </a:lnSpc>
              <a:spcBef>
                <a:spcPts val="1200"/>
              </a:spcBef>
              <a:spcAft>
                <a:spcPts val="0"/>
              </a:spcAft>
              <a:buNone/>
            </a:pPr>
            <a:r>
              <a:rPr b="1" lang="en-US">
                <a:solidFill>
                  <a:srgbClr val="222222"/>
                </a:solidFill>
              </a:rPr>
              <a:t>Hobb, M. K., &amp; Stovall, R. (2015). Supporting mentors of preservice early childhood education teachers: A literature review. Journal of Early Child- hood Teacher Education, 36, 90-99.</a:t>
            </a:r>
            <a:endParaRPr b="1">
              <a:solidFill>
                <a:srgbClr val="222222"/>
              </a:solidFill>
            </a:endParaRPr>
          </a:p>
          <a:p>
            <a:pPr indent="0" lvl="0" marL="0" rtl="0" algn="l">
              <a:lnSpc>
                <a:spcPct val="115000"/>
              </a:lnSpc>
              <a:spcBef>
                <a:spcPts val="1200"/>
              </a:spcBef>
              <a:spcAft>
                <a:spcPts val="0"/>
              </a:spcAft>
              <a:buNone/>
            </a:pPr>
            <a:r>
              <a:rPr b="1" lang="en-US">
                <a:solidFill>
                  <a:srgbClr val="222222"/>
                </a:solidFill>
              </a:rPr>
              <a:t>Chu, M. (2010). Observe, reflect, and apply: Ways to successfully mentor early childhood educators. Dimensions of Early Childhood Education, 40(3), 20-28.</a:t>
            </a:r>
            <a:endParaRPr b="1">
              <a:solidFill>
                <a:srgbClr val="222222"/>
              </a:solidFill>
            </a:endParaRPr>
          </a:p>
          <a:p>
            <a:pPr indent="0" lvl="0" marL="0" rtl="0" algn="l">
              <a:spcBef>
                <a:spcPts val="1200"/>
              </a:spcBef>
              <a:spcAft>
                <a:spcPts val="0"/>
              </a:spcAft>
              <a:buNone/>
            </a:pPr>
            <a:r>
              <a:t/>
            </a:r>
            <a:endParaRPr sz="24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g35f843e6270_0_6"/>
          <p:cNvSpPr txBox="1"/>
          <p:nvPr>
            <p:ph type="title"/>
          </p:nvPr>
        </p:nvSpPr>
        <p:spPr>
          <a:xfrm>
            <a:off x="457200" y="457201"/>
            <a:ext cx="8229600" cy="525600"/>
          </a:xfrm>
          <a:prstGeom prst="rect">
            <a:avLst/>
          </a:prstGeom>
        </p:spPr>
        <p:txBody>
          <a:bodyPr anchorCtr="0" anchor="t" bIns="45700" lIns="91425" spcFirstLastPara="1" rIns="91425" wrap="square" tIns="45700">
            <a:noAutofit/>
          </a:bodyPr>
          <a:lstStyle/>
          <a:p>
            <a:pPr indent="0" lvl="0" marL="0" rtl="0" algn="ctr">
              <a:spcBef>
                <a:spcPts val="0"/>
              </a:spcBef>
              <a:spcAft>
                <a:spcPts val="0"/>
              </a:spcAft>
              <a:buNone/>
            </a:pPr>
            <a:r>
              <a:rPr lang="en-US"/>
              <a:t>References</a:t>
            </a:r>
            <a:endParaRPr/>
          </a:p>
        </p:txBody>
      </p:sp>
      <p:sp>
        <p:nvSpPr>
          <p:cNvPr id="146" name="Google Shape;146;g35f843e6270_0_6"/>
          <p:cNvSpPr txBox="1"/>
          <p:nvPr>
            <p:ph idx="1" type="body"/>
          </p:nvPr>
        </p:nvSpPr>
        <p:spPr>
          <a:xfrm>
            <a:off x="457200" y="1148400"/>
            <a:ext cx="8229600" cy="5709600"/>
          </a:xfrm>
          <a:prstGeom prst="rect">
            <a:avLst/>
          </a:prstGeom>
        </p:spPr>
        <p:txBody>
          <a:bodyPr anchorCtr="0" anchor="t" bIns="45700" lIns="91425" spcFirstLastPara="1" rIns="91425" wrap="square" tIns="45700">
            <a:spAutoFit/>
          </a:bodyPr>
          <a:lstStyle/>
          <a:p>
            <a:pPr indent="0" lvl="0" marL="0" rtl="0" algn="l">
              <a:lnSpc>
                <a:spcPct val="115000"/>
              </a:lnSpc>
              <a:spcBef>
                <a:spcPts val="1200"/>
              </a:spcBef>
              <a:spcAft>
                <a:spcPts val="0"/>
              </a:spcAft>
              <a:buNone/>
            </a:pPr>
            <a:r>
              <a:rPr b="1" lang="en-US">
                <a:solidFill>
                  <a:srgbClr val="222222"/>
                </a:solidFill>
              </a:rPr>
              <a:t>Agbenyega, J. (2012). How we view our theoretical competency: Early child- hood pre-service teachers’ self-evaluation of a professional placement experience. Australasian Journal of Early Childhood, 37(2), 141-147.</a:t>
            </a:r>
            <a:endParaRPr b="1">
              <a:solidFill>
                <a:srgbClr val="222222"/>
              </a:solidFill>
            </a:endParaRPr>
          </a:p>
          <a:p>
            <a:pPr indent="0" lvl="0" marL="0" rtl="0" algn="l">
              <a:lnSpc>
                <a:spcPct val="115000"/>
              </a:lnSpc>
              <a:spcBef>
                <a:spcPts val="1200"/>
              </a:spcBef>
              <a:spcAft>
                <a:spcPts val="0"/>
              </a:spcAft>
              <a:buNone/>
            </a:pPr>
            <a:r>
              <a:rPr b="1" lang="en-US">
                <a:solidFill>
                  <a:srgbClr val="222222"/>
                </a:solidFill>
              </a:rPr>
              <a:t>Cheng, M. and R.S. Brown (1992). </a:t>
            </a:r>
            <a:r>
              <a:rPr b="1" i="1" lang="en-US">
                <a:solidFill>
                  <a:srgbClr val="222222"/>
                </a:solidFill>
              </a:rPr>
              <a:t>A Two-year Evaluation of the Peer Support Pilot Project: 1990-1992</a:t>
            </a:r>
            <a:r>
              <a:rPr b="1" lang="en-US">
                <a:solidFill>
                  <a:srgbClr val="222222"/>
                </a:solidFill>
              </a:rPr>
              <a:t>. Toronto, Ontario, Canada: Toronto Board of Education, Research Department.</a:t>
            </a:r>
            <a:endParaRPr b="1">
              <a:solidFill>
                <a:srgbClr val="222222"/>
              </a:solidFill>
            </a:endParaRPr>
          </a:p>
          <a:p>
            <a:pPr indent="0" lvl="0" marL="0" rtl="0" algn="l">
              <a:spcBef>
                <a:spcPts val="1200"/>
              </a:spcBef>
              <a:spcAft>
                <a:spcPts val="0"/>
              </a:spcAft>
              <a:buClr>
                <a:schemeClr val="dk1"/>
              </a:buClr>
              <a:buSzPts val="1100"/>
              <a:buFont typeface="Arial"/>
              <a:buNone/>
            </a:pPr>
            <a:r>
              <a:t/>
            </a:r>
            <a:endParaRPr sz="2400"/>
          </a:p>
          <a:p>
            <a:pPr indent="0" lvl="0" marL="0" rtl="0" algn="l">
              <a:spcBef>
                <a:spcPts val="100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2014-04-25T18:15:14Z</dcterms:created>
  <dc:creator>Ryan Bibisi</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37CB21DA-7D57-44FE-8BEA-16D72D8A27ED</vt:lpwstr>
  </property>
  <property fmtid="{D5CDD505-2E9C-101B-9397-08002B2CF9AE}" pid="3" name="ArticulatePath">
    <vt:lpwstr>CT LEND Presentation Template</vt:lpwstr>
  </property>
</Properties>
</file>