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notesMasterIdLst>
    <p:notesMasterId r:id="rId17"/>
  </p:notesMasterIdLst>
  <p:handoutMasterIdLst>
    <p:handoutMasterId r:id="rId18"/>
  </p:handoutMasterIdLst>
  <p:sldIdLst>
    <p:sldId id="387" r:id="rId2"/>
    <p:sldId id="411" r:id="rId3"/>
    <p:sldId id="412" r:id="rId4"/>
    <p:sldId id="413" r:id="rId5"/>
    <p:sldId id="423" r:id="rId6"/>
    <p:sldId id="414" r:id="rId7"/>
    <p:sldId id="415" r:id="rId8"/>
    <p:sldId id="416" r:id="rId9"/>
    <p:sldId id="417" r:id="rId10"/>
    <p:sldId id="418" r:id="rId11"/>
    <p:sldId id="419" r:id="rId12"/>
    <p:sldId id="420" r:id="rId13"/>
    <p:sldId id="421" r:id="rId14"/>
    <p:sldId id="422" r:id="rId15"/>
    <p:sldId id="424" r:id="rId16"/>
  </p:sldIdLst>
  <p:sldSz cx="9144000" cy="6858000" type="screen4x3"/>
  <p:notesSz cx="7010400" cy="92964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 userDrawn="1">
          <p15:clr>
            <a:srgbClr val="A4A3A4"/>
          </p15:clr>
        </p15:guide>
        <p15:guide id="4"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E2F"/>
    <a:srgbClr val="0D2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674"/>
  </p:normalViewPr>
  <p:slideViewPr>
    <p:cSldViewPr>
      <p:cViewPr varScale="1">
        <p:scale>
          <a:sx n="105" d="100"/>
          <a:sy n="105" d="100"/>
        </p:scale>
        <p:origin x="1776" y="96"/>
      </p:cViewPr>
      <p:guideLst>
        <p:guide orient="horz" pos="2160"/>
        <p:guide pos="288"/>
        <p:guide pos="2880"/>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6" d="100"/>
          <a:sy n="86" d="100"/>
        </p:scale>
        <p:origin x="386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766" tIns="46383" rIns="92766" bIns="46383"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766" tIns="46383" rIns="92766" bIns="46383" rtlCol="0"/>
          <a:lstStyle>
            <a:lvl1pPr algn="r">
              <a:defRPr sz="1200"/>
            </a:lvl1pPr>
          </a:lstStyle>
          <a:p>
            <a:fld id="{B7F50CCB-94B1-4B0A-BCF8-2F96EF51A256}" type="datetimeFigureOut">
              <a:rPr lang="en-US" smtClean="0"/>
              <a:pPr/>
              <a:t>5/22/2025</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2766" tIns="46383" rIns="92766" bIns="4638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766" tIns="46383" rIns="92766" bIns="46383" rtlCol="0" anchor="b"/>
          <a:lstStyle>
            <a:lvl1pPr algn="r">
              <a:defRPr sz="1200"/>
            </a:lvl1pPr>
          </a:lstStyle>
          <a:p>
            <a:fld id="{881D7471-A358-48C3-BB75-EEB9B119FC1C}" type="slidenum">
              <a:rPr lang="en-US" smtClean="0"/>
              <a:pPr/>
              <a:t>‹#›</a:t>
            </a:fld>
            <a:endParaRPr lang="en-US" dirty="0"/>
          </a:p>
        </p:txBody>
      </p:sp>
    </p:spTree>
    <p:extLst>
      <p:ext uri="{BB962C8B-B14F-4D97-AF65-F5344CB8AC3E}">
        <p14:creationId xmlns:p14="http://schemas.microsoft.com/office/powerpoint/2010/main" val="216760008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27"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766" tIns="46383" rIns="92766" bIns="46383"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766" tIns="46383" rIns="92766" bIns="46383" rtlCol="0"/>
          <a:lstStyle>
            <a:lvl1pPr algn="r">
              <a:defRPr sz="1200"/>
            </a:lvl1pPr>
          </a:lstStyle>
          <a:p>
            <a:fld id="{DA7D45CE-4BF1-4A82-95FA-9F2C00D45C33}" type="datetimeFigureOut">
              <a:rPr lang="en-US" smtClean="0"/>
              <a:pPr/>
              <a:t>5/22/2025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766" tIns="46383" rIns="92766" bIns="46383"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2766" tIns="46383" rIns="92766" bIns="463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766" tIns="46383" rIns="92766" bIns="463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766" tIns="46383" rIns="92766" bIns="46383" rtlCol="0" anchor="b"/>
          <a:lstStyle>
            <a:lvl1pPr algn="r">
              <a:defRPr sz="1200"/>
            </a:lvl1pPr>
          </a:lstStyle>
          <a:p>
            <a:fld id="{8E2FB70D-189E-4216-ADF0-8EDD1AE5ED33}" type="slidenum">
              <a:rPr lang="en-US" smtClean="0"/>
              <a:pPr/>
              <a:t>‹#›</a:t>
            </a:fld>
            <a:endParaRPr lang="en-US" dirty="0"/>
          </a:p>
        </p:txBody>
      </p:sp>
    </p:spTree>
    <p:extLst>
      <p:ext uri="{BB962C8B-B14F-4D97-AF65-F5344CB8AC3E}">
        <p14:creationId xmlns:p14="http://schemas.microsoft.com/office/powerpoint/2010/main" val="222607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1</a:t>
            </a:fld>
            <a:endParaRPr lang="en-US" dirty="0"/>
          </a:p>
        </p:txBody>
      </p:sp>
    </p:spTree>
    <p:extLst>
      <p:ext uri="{BB962C8B-B14F-4D97-AF65-F5344CB8AC3E}">
        <p14:creationId xmlns:p14="http://schemas.microsoft.com/office/powerpoint/2010/main" val="1627549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2</a:t>
            </a:fld>
            <a:endParaRPr lang="en-US" dirty="0"/>
          </a:p>
        </p:txBody>
      </p:sp>
    </p:spTree>
    <p:extLst>
      <p:ext uri="{BB962C8B-B14F-4D97-AF65-F5344CB8AC3E}">
        <p14:creationId xmlns:p14="http://schemas.microsoft.com/office/powerpoint/2010/main" val="3062458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3</a:t>
            </a:fld>
            <a:endParaRPr lang="en-US" dirty="0"/>
          </a:p>
        </p:txBody>
      </p:sp>
    </p:spTree>
    <p:extLst>
      <p:ext uri="{BB962C8B-B14F-4D97-AF65-F5344CB8AC3E}">
        <p14:creationId xmlns:p14="http://schemas.microsoft.com/office/powerpoint/2010/main" val="954902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4</a:t>
            </a:fld>
            <a:endParaRPr lang="en-US" dirty="0"/>
          </a:p>
        </p:txBody>
      </p:sp>
    </p:spTree>
    <p:extLst>
      <p:ext uri="{BB962C8B-B14F-4D97-AF65-F5344CB8AC3E}">
        <p14:creationId xmlns:p14="http://schemas.microsoft.com/office/powerpoint/2010/main" val="1721453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5</a:t>
            </a:fld>
            <a:endParaRPr lang="en-US" dirty="0"/>
          </a:p>
        </p:txBody>
      </p:sp>
    </p:spTree>
    <p:extLst>
      <p:ext uri="{BB962C8B-B14F-4D97-AF65-F5344CB8AC3E}">
        <p14:creationId xmlns:p14="http://schemas.microsoft.com/office/powerpoint/2010/main" val="2386970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6</a:t>
            </a:fld>
            <a:endParaRPr lang="en-US" dirty="0"/>
          </a:p>
        </p:txBody>
      </p:sp>
    </p:spTree>
    <p:extLst>
      <p:ext uri="{BB962C8B-B14F-4D97-AF65-F5344CB8AC3E}">
        <p14:creationId xmlns:p14="http://schemas.microsoft.com/office/powerpoint/2010/main" val="1167185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7</a:t>
            </a:fld>
            <a:endParaRPr lang="en-US" dirty="0"/>
          </a:p>
        </p:txBody>
      </p:sp>
    </p:spTree>
    <p:extLst>
      <p:ext uri="{BB962C8B-B14F-4D97-AF65-F5344CB8AC3E}">
        <p14:creationId xmlns:p14="http://schemas.microsoft.com/office/powerpoint/2010/main" val="363899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8</a:t>
            </a:fld>
            <a:endParaRPr lang="en-US" dirty="0"/>
          </a:p>
        </p:txBody>
      </p:sp>
    </p:spTree>
    <p:extLst>
      <p:ext uri="{BB962C8B-B14F-4D97-AF65-F5344CB8AC3E}">
        <p14:creationId xmlns:p14="http://schemas.microsoft.com/office/powerpoint/2010/main" val="1353561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9</a:t>
            </a:fld>
            <a:endParaRPr lang="en-US" dirty="0"/>
          </a:p>
        </p:txBody>
      </p:sp>
    </p:spTree>
    <p:extLst>
      <p:ext uri="{BB962C8B-B14F-4D97-AF65-F5344CB8AC3E}">
        <p14:creationId xmlns:p14="http://schemas.microsoft.com/office/powerpoint/2010/main" val="1993061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10</a:t>
            </a:fld>
            <a:endParaRPr lang="en-US" dirty="0"/>
          </a:p>
        </p:txBody>
      </p:sp>
    </p:spTree>
    <p:extLst>
      <p:ext uri="{BB962C8B-B14F-4D97-AF65-F5344CB8AC3E}">
        <p14:creationId xmlns:p14="http://schemas.microsoft.com/office/powerpoint/2010/main" val="1386418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11</a:t>
            </a:fld>
            <a:endParaRPr lang="en-US" dirty="0"/>
          </a:p>
        </p:txBody>
      </p:sp>
    </p:spTree>
    <p:extLst>
      <p:ext uri="{BB962C8B-B14F-4D97-AF65-F5344CB8AC3E}">
        <p14:creationId xmlns:p14="http://schemas.microsoft.com/office/powerpoint/2010/main" val="1025198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12</a:t>
            </a:fld>
            <a:endParaRPr lang="en-US" dirty="0"/>
          </a:p>
        </p:txBody>
      </p:sp>
    </p:spTree>
    <p:extLst>
      <p:ext uri="{BB962C8B-B14F-4D97-AF65-F5344CB8AC3E}">
        <p14:creationId xmlns:p14="http://schemas.microsoft.com/office/powerpoint/2010/main" val="2844583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13</a:t>
            </a:fld>
            <a:endParaRPr lang="en-US" dirty="0"/>
          </a:p>
        </p:txBody>
      </p:sp>
    </p:spTree>
    <p:extLst>
      <p:ext uri="{BB962C8B-B14F-4D97-AF65-F5344CB8AC3E}">
        <p14:creationId xmlns:p14="http://schemas.microsoft.com/office/powerpoint/2010/main" val="4273315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14</a:t>
            </a:fld>
            <a:endParaRPr lang="en-US" dirty="0"/>
          </a:p>
        </p:txBody>
      </p:sp>
    </p:spTree>
    <p:extLst>
      <p:ext uri="{BB962C8B-B14F-4D97-AF65-F5344CB8AC3E}">
        <p14:creationId xmlns:p14="http://schemas.microsoft.com/office/powerpoint/2010/main" val="1968668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AA288CF-455E-58B4-B84D-43A3EF8620BC}"/>
              </a:ext>
            </a:extLst>
          </p:cNvPr>
          <p:cNvSpPr>
            <a:spLocks noGrp="1"/>
          </p:cNvSpPr>
          <p:nvPr>
            <p:ph type="title" hasCustomPrompt="1"/>
          </p:nvPr>
        </p:nvSpPr>
        <p:spPr>
          <a:xfrm>
            <a:off x="457200" y="457201"/>
            <a:ext cx="8229600" cy="525462"/>
          </a:xfrm>
          <a:prstGeom prst="rect">
            <a:avLst/>
          </a:prstGeom>
        </p:spPr>
        <p:txBody>
          <a:bodyPr/>
          <a:lstStyle>
            <a:lvl1pPr algn="ctr">
              <a:defRPr sz="3600" b="1">
                <a:latin typeface="Calibri Light" panose="020F0302020204030204" pitchFamily="34" charset="0"/>
                <a:cs typeface="Calibri Light" panose="020F0302020204030204" pitchFamily="34" charset="0"/>
              </a:defRPr>
            </a:lvl1pPr>
          </a:lstStyle>
          <a:p>
            <a:pPr algn="ctr"/>
            <a:r>
              <a:rPr lang="en-US" sz="3600" dirty="0">
                <a:latin typeface="+mj-lt"/>
              </a:rPr>
              <a:t>Title</a:t>
            </a:r>
          </a:p>
        </p:txBody>
      </p:sp>
      <p:sp>
        <p:nvSpPr>
          <p:cNvPr id="7" name="Content Placeholder 2">
            <a:extLst>
              <a:ext uri="{FF2B5EF4-FFF2-40B4-BE49-F238E27FC236}">
                <a16:creationId xmlns:a16="http://schemas.microsoft.com/office/drawing/2014/main" id="{09DD8BD0-DECF-22D5-4BC0-BFD5FBD8A8A7}"/>
              </a:ext>
            </a:extLst>
          </p:cNvPr>
          <p:cNvSpPr>
            <a:spLocks noGrp="1"/>
          </p:cNvSpPr>
          <p:nvPr>
            <p:ph idx="1" hasCustomPrompt="1"/>
          </p:nvPr>
        </p:nvSpPr>
        <p:spPr>
          <a:xfrm>
            <a:off x="457200" y="1524000"/>
            <a:ext cx="8229600" cy="4351338"/>
          </a:xfrm>
          <a:prstGeom prst="rect">
            <a:avLst/>
          </a:prstGeom>
        </p:spPr>
        <p:txBody>
          <a:bodyPr/>
          <a:lstStyle>
            <a:lvl1pPr marL="228600" indent="-228600">
              <a:defRPr sz="2800"/>
            </a:lvl1pPr>
            <a:lvl2pPr marL="800100" indent="-342900">
              <a:buFont typeface="Calibri" panose="020F0502020204030204" pitchFamily="34" charset="0"/>
              <a:buChar char="–"/>
              <a:defRPr sz="2800"/>
            </a:lvl2pPr>
          </a:lstStyle>
          <a:p>
            <a:pPr marL="0" indent="0">
              <a:buNone/>
            </a:pPr>
            <a:r>
              <a:rPr lang="en-US" sz="2800" dirty="0"/>
              <a:t>Bullets:</a:t>
            </a:r>
          </a:p>
          <a:p>
            <a:r>
              <a:rPr lang="en-US" sz="2800" dirty="0"/>
              <a:t>Bullet 1</a:t>
            </a:r>
          </a:p>
          <a:p>
            <a:pPr lvl="1">
              <a:buFont typeface="Courier New" panose="02070309020205020404" pitchFamily="49" charset="0"/>
              <a:buChar char="o"/>
            </a:pPr>
            <a:r>
              <a:rPr lang="en-US" sz="2400" dirty="0"/>
              <a:t>Bullet 2 </a:t>
            </a:r>
          </a:p>
        </p:txBody>
      </p:sp>
    </p:spTree>
    <p:extLst>
      <p:ext uri="{BB962C8B-B14F-4D97-AF65-F5344CB8AC3E}">
        <p14:creationId xmlns:p14="http://schemas.microsoft.com/office/powerpoint/2010/main" val="38296452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233489"/>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457200" y="1825625"/>
            <a:ext cx="8229600" cy="38131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C20D7-698E-4528-AFE4-38F6E054D6D5}" type="datetimeFigureOut">
              <a:rPr lang="en-US" smtClean="0"/>
              <a:t>5/22/2025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84A75-380D-49D2-A87F-182FC7068D9D}" type="slidenum">
              <a:rPr lang="en-US" smtClean="0"/>
              <a:t>‹#›</a:t>
            </a:fld>
            <a:endParaRPr lang="en-US"/>
          </a:p>
        </p:txBody>
      </p:sp>
      <p:sp>
        <p:nvSpPr>
          <p:cNvPr id="8" name="Rectangle 7"/>
          <p:cNvSpPr/>
          <p:nvPr userDrawn="1"/>
        </p:nvSpPr>
        <p:spPr>
          <a:xfrm>
            <a:off x="0" y="5917223"/>
            <a:ext cx="9144000" cy="940777"/>
          </a:xfrm>
          <a:prstGeom prst="rect">
            <a:avLst/>
          </a:prstGeom>
          <a:solidFill>
            <a:srgbClr val="000E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77078" y="6062219"/>
            <a:ext cx="1206379" cy="665858"/>
          </a:xfrm>
          <a:prstGeom prst="rect">
            <a:avLst/>
          </a:prstGeom>
        </p:spPr>
      </p:pic>
      <p:sp>
        <p:nvSpPr>
          <p:cNvPr id="7" name="Rectangle 6">
            <a:extLst>
              <a:ext uri="{FF2B5EF4-FFF2-40B4-BE49-F238E27FC236}">
                <a16:creationId xmlns:a16="http://schemas.microsoft.com/office/drawing/2014/main" id="{CAD8AABF-F7AD-2579-7EDE-AC509AA4465E}"/>
              </a:ext>
            </a:extLst>
          </p:cNvPr>
          <p:cNvSpPr/>
          <p:nvPr userDrawn="1"/>
        </p:nvSpPr>
        <p:spPr>
          <a:xfrm>
            <a:off x="0" y="5780698"/>
            <a:ext cx="9144000" cy="8670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3C238AA-EFEF-4372-8F06-76FCCF47416D}"/>
              </a:ext>
            </a:extLst>
          </p:cNvPr>
          <p:cNvSpPr txBox="1"/>
          <p:nvPr userDrawn="1"/>
        </p:nvSpPr>
        <p:spPr>
          <a:xfrm>
            <a:off x="7153275" y="6241214"/>
            <a:ext cx="2305050" cy="307777"/>
          </a:xfrm>
          <a:prstGeom prst="rect">
            <a:avLst/>
          </a:prstGeom>
          <a:noFill/>
        </p:spPr>
        <p:txBody>
          <a:bodyPr wrap="square" rtlCol="0">
            <a:spAutoFit/>
          </a:bodyPr>
          <a:lstStyle/>
          <a:p>
            <a:r>
              <a:rPr lang="en-US" sz="1400" b="1" i="0" u="none" strike="noStrike" baseline="0" dirty="0">
                <a:solidFill>
                  <a:srgbClr val="FFFFFF"/>
                </a:solidFill>
                <a:latin typeface="Calibri" panose="020F0502020204030204" pitchFamily="34" charset="0"/>
              </a:rPr>
              <a:t>UCONNUCEDD.ORG</a:t>
            </a:r>
          </a:p>
        </p:txBody>
      </p:sp>
    </p:spTree>
    <p:extLst>
      <p:ext uri="{BB962C8B-B14F-4D97-AF65-F5344CB8AC3E}">
        <p14:creationId xmlns:p14="http://schemas.microsoft.com/office/powerpoint/2010/main" val="823807264"/>
      </p:ext>
    </p:extLst>
  </p:cSld>
  <p:clrMap bg1="lt1" tx1="dk1" bg2="lt2" tx2="dk2" accent1="accent1" accent2="accent2" accent3="accent3" accent4="accent4" accent5="accent5" accent6="accent6" hlink="hlink" folHlink="folHlink"/>
  <p:sldLayoutIdLst>
    <p:sldLayoutId id="2147483834" r:id="rId1"/>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2880" userDrawn="1">
          <p15:clr>
            <a:srgbClr val="F26B43"/>
          </p15:clr>
        </p15:guide>
        <p15:guide id="3" pos="5472" userDrawn="1">
          <p15:clr>
            <a:srgbClr val="F26B43"/>
          </p15:clr>
        </p15:guide>
        <p15:guide id="4"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www.birth23.org/for-providers/procedure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2A5F0AF-173B-F682-EE46-85A778E2EF67}"/>
              </a:ext>
            </a:extLst>
          </p:cNvPr>
          <p:cNvSpPr>
            <a:spLocks noGrp="1"/>
          </p:cNvSpPr>
          <p:nvPr>
            <p:ph type="title"/>
          </p:nvPr>
        </p:nvSpPr>
        <p:spPr>
          <a:xfrm>
            <a:off x="457200" y="228600"/>
            <a:ext cx="8229600" cy="5486400"/>
          </a:xfrm>
        </p:spPr>
        <p:txBody>
          <a:bodyPr lIns="0" tIns="0" rIns="0" bIns="0"/>
          <a:lstStyle/>
          <a:p>
            <a:pPr fontAlgn="base"/>
            <a:br>
              <a:rPr lang="en-US" sz="4800" kern="100" dirty="0">
                <a:ea typeface="Aptos" panose="020B0004020202020204" pitchFamily="34" charset="0"/>
                <a:cs typeface="Times New Roman" panose="02020603050405020304" pitchFamily="18" charset="0"/>
              </a:rPr>
            </a:br>
            <a:r>
              <a:rPr lang="en-US" sz="4800" kern="100" dirty="0">
                <a:ea typeface="Aptos" panose="020B0004020202020204" pitchFamily="34" charset="0"/>
                <a:cs typeface="Times New Roman" panose="02020603050405020304" pitchFamily="18" charset="0"/>
              </a:rPr>
              <a:t>P</a:t>
            </a:r>
            <a:r>
              <a:rPr lang="en-US" sz="4800" kern="100" dirty="0">
                <a:effectLst/>
                <a:ea typeface="Aptos" panose="020B0004020202020204" pitchFamily="34" charset="0"/>
                <a:cs typeface="Times New Roman" panose="02020603050405020304" pitchFamily="18" charset="0"/>
              </a:rPr>
              <a:t>ediatricians &amp; Birth to Three</a:t>
            </a:r>
            <a:br>
              <a:rPr lang="en-US" sz="6000" dirty="0"/>
            </a:br>
            <a:r>
              <a:rPr lang="en-US" sz="2800" b="0" dirty="0">
                <a:latin typeface="+mn-lt"/>
              </a:rPr>
              <a:t>UCONN Early Childhood Leadership </a:t>
            </a:r>
            <a:br>
              <a:rPr lang="en-US" sz="2800" b="0" dirty="0">
                <a:latin typeface="+mn-lt"/>
              </a:rPr>
            </a:br>
            <a:r>
              <a:rPr lang="en-US" sz="2800" b="0" dirty="0">
                <a:latin typeface="+mn-lt"/>
              </a:rPr>
              <a:t>Capstone Project Cohort 4 </a:t>
            </a:r>
            <a:br>
              <a:rPr lang="en-US" sz="3600" dirty="0">
                <a:latin typeface="+mj-lt"/>
              </a:rPr>
            </a:br>
            <a:br>
              <a:rPr lang="en-US" sz="3600" dirty="0">
                <a:latin typeface="+mj-lt"/>
              </a:rPr>
            </a:br>
            <a:r>
              <a:rPr lang="en-US" dirty="0">
                <a:latin typeface="+mj-lt"/>
              </a:rPr>
              <a:t>June 2, 2025</a:t>
            </a:r>
            <a:br>
              <a:rPr lang="en-US" dirty="0">
                <a:latin typeface="+mj-lt"/>
              </a:rPr>
            </a:br>
            <a:br>
              <a:rPr lang="en-US" sz="2400" b="0" i="0" dirty="0">
                <a:solidFill>
                  <a:srgbClr val="888888"/>
                </a:solidFill>
                <a:effectLst/>
                <a:latin typeface="Segoe UI" panose="020B0502040204020203" pitchFamily="34" charset="0"/>
              </a:rPr>
            </a:br>
            <a:br>
              <a:rPr lang="en-US" sz="2400" b="0" i="0" dirty="0">
                <a:solidFill>
                  <a:srgbClr val="888888"/>
                </a:solidFill>
                <a:effectLst/>
                <a:latin typeface="Segoe UI" panose="020B0502040204020203" pitchFamily="34" charset="0"/>
              </a:rPr>
            </a:br>
            <a:r>
              <a:rPr lang="en-US" sz="2800" b="0" dirty="0">
                <a:latin typeface="+mn-lt"/>
              </a:rPr>
              <a:t>Nicole Giro</a:t>
            </a:r>
            <a:br>
              <a:rPr lang="en-US" sz="2800" dirty="0">
                <a:latin typeface="+mn-lt"/>
              </a:rPr>
            </a:br>
            <a:r>
              <a:rPr lang="en-US" sz="2400" b="0" dirty="0">
                <a:solidFill>
                  <a:srgbClr val="000000"/>
                </a:solidFill>
                <a:latin typeface="+mn-lt"/>
              </a:rPr>
              <a:t>Assistant Director &amp; </a:t>
            </a:r>
            <a:r>
              <a:rPr lang="en-US" sz="2400" b="0" dirty="0">
                <a:solidFill>
                  <a:srgbClr val="444444"/>
                </a:solidFill>
                <a:latin typeface="+mn-lt"/>
              </a:rPr>
              <a:t>Developmental Therapy Specialist </a:t>
            </a:r>
            <a:br>
              <a:rPr lang="en-US" sz="2400" b="0" dirty="0">
                <a:solidFill>
                  <a:srgbClr val="444444"/>
                </a:solidFill>
                <a:latin typeface="+mn-lt"/>
              </a:rPr>
            </a:br>
            <a:r>
              <a:rPr lang="en-US" sz="2400" b="0" dirty="0">
                <a:solidFill>
                  <a:srgbClr val="444444"/>
                </a:solidFill>
                <a:latin typeface="+mn-lt"/>
              </a:rPr>
              <a:t> </a:t>
            </a:r>
            <a:r>
              <a:rPr lang="en-US" sz="2400" b="0" dirty="0" err="1">
                <a:solidFill>
                  <a:srgbClr val="444444"/>
                </a:solidFill>
                <a:latin typeface="+mn-lt"/>
              </a:rPr>
              <a:t>EdAdvance</a:t>
            </a:r>
            <a:r>
              <a:rPr lang="en-US" sz="2400" b="0" dirty="0">
                <a:solidFill>
                  <a:srgbClr val="444444"/>
                </a:solidFill>
                <a:latin typeface="+mn-lt"/>
              </a:rPr>
              <a:t> Birth to Three</a:t>
            </a:r>
            <a:endParaRPr lang="en-US" sz="2400" b="0" dirty="0">
              <a:latin typeface="+mn-lt"/>
            </a:endParaRPr>
          </a:p>
        </p:txBody>
      </p:sp>
    </p:spTree>
    <p:custDataLst>
      <p:tags r:id="rId1"/>
    </p:custDataLst>
    <p:extLst>
      <p:ext uri="{BB962C8B-B14F-4D97-AF65-F5344CB8AC3E}">
        <p14:creationId xmlns:p14="http://schemas.microsoft.com/office/powerpoint/2010/main" val="408115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A5587-744F-5C9C-E991-8D7CB14108CA}"/>
              </a:ext>
            </a:extLst>
          </p:cNvPr>
          <p:cNvSpPr>
            <a:spLocks noGrp="1"/>
          </p:cNvSpPr>
          <p:nvPr>
            <p:ph type="title"/>
          </p:nvPr>
        </p:nvSpPr>
        <p:spPr>
          <a:xfrm>
            <a:off x="457200" y="457200"/>
            <a:ext cx="8229600" cy="525462"/>
          </a:xfrm>
        </p:spPr>
        <p:txBody>
          <a:bodyPr/>
          <a:lstStyle/>
          <a:p>
            <a:r>
              <a:rPr lang="en-US" dirty="0"/>
              <a:t>Problem Identification</a:t>
            </a:r>
          </a:p>
        </p:txBody>
      </p:sp>
      <p:sp>
        <p:nvSpPr>
          <p:cNvPr id="3" name="Content Placeholder 2">
            <a:extLst>
              <a:ext uri="{FF2B5EF4-FFF2-40B4-BE49-F238E27FC236}">
                <a16:creationId xmlns:a16="http://schemas.microsoft.com/office/drawing/2014/main" id="{5D8AF16B-D9CD-319A-D118-40BEFDDB9BA2}"/>
              </a:ext>
            </a:extLst>
          </p:cNvPr>
          <p:cNvSpPr>
            <a:spLocks noGrp="1"/>
          </p:cNvSpPr>
          <p:nvPr>
            <p:ph idx="1"/>
          </p:nvPr>
        </p:nvSpPr>
        <p:spPr>
          <a:xfrm>
            <a:off x="457200" y="982663"/>
            <a:ext cx="8229600" cy="4892675"/>
          </a:xfrm>
        </p:spPr>
        <p:txBody>
          <a:bodyPr>
            <a:noAutofit/>
          </a:bodyPr>
          <a:lstStyle/>
          <a:p>
            <a:pPr rtl="0">
              <a:buNone/>
            </a:pPr>
            <a:endParaRPr lang="en-US" sz="2400" b="0" i="0" u="none" strike="noStrike" dirty="0">
              <a:solidFill>
                <a:srgbClr val="000000"/>
              </a:solidFill>
              <a:effectLst/>
            </a:endParaRPr>
          </a:p>
          <a:p>
            <a:pPr rtl="0">
              <a:buNone/>
            </a:pPr>
            <a:r>
              <a:rPr lang="en-US" sz="2400" b="0" i="0" u="none" strike="noStrike" dirty="0">
                <a:solidFill>
                  <a:srgbClr val="000000"/>
                </a:solidFill>
                <a:effectLst/>
              </a:rPr>
              <a:t>   Health Care Providers and their support staff </a:t>
            </a:r>
            <a:r>
              <a:rPr lang="en-US" sz="2400" dirty="0">
                <a:solidFill>
                  <a:srgbClr val="000000"/>
                </a:solidFill>
              </a:rPr>
              <a:t>need to</a:t>
            </a:r>
            <a:r>
              <a:rPr lang="en-US" sz="2400" b="0" i="0" u="none" strike="noStrike" dirty="0">
                <a:solidFill>
                  <a:srgbClr val="000000"/>
                </a:solidFill>
                <a:effectLst/>
              </a:rPr>
              <a:t> have a better understanding of Birth to Three. Families are often given </a:t>
            </a:r>
            <a:r>
              <a:rPr lang="en-US" sz="2400" dirty="0">
                <a:solidFill>
                  <a:srgbClr val="000000"/>
                </a:solidFill>
              </a:rPr>
              <a:t>incorrect</a:t>
            </a:r>
            <a:r>
              <a:rPr lang="en-US" sz="2400" b="0" i="0" u="none" strike="noStrike" dirty="0">
                <a:solidFill>
                  <a:srgbClr val="000000"/>
                </a:solidFill>
                <a:effectLst/>
              </a:rPr>
              <a:t> information from their </a:t>
            </a:r>
            <a:r>
              <a:rPr lang="en-US" sz="2400" dirty="0">
                <a:solidFill>
                  <a:srgbClr val="000000"/>
                </a:solidFill>
              </a:rPr>
              <a:t>child’s </a:t>
            </a:r>
            <a:r>
              <a:rPr lang="en-US" sz="2400" dirty="0"/>
              <a:t>Primary Care Provider</a:t>
            </a:r>
            <a:r>
              <a:rPr lang="en-US" sz="2400" dirty="0">
                <a:solidFill>
                  <a:srgbClr val="000000"/>
                </a:solidFill>
              </a:rPr>
              <a:t> </a:t>
            </a:r>
            <a:r>
              <a:rPr lang="en-US" sz="2400" b="0" i="0" u="none" strike="noStrike" dirty="0">
                <a:solidFill>
                  <a:srgbClr val="000000"/>
                </a:solidFill>
                <a:effectLst/>
              </a:rPr>
              <a:t>about what Birth to Three is and how it works. I know this because I am the initial point of contact at our agency, and I </a:t>
            </a:r>
            <a:r>
              <a:rPr lang="en-US" sz="2400" dirty="0">
                <a:solidFill>
                  <a:srgbClr val="000000"/>
                </a:solidFill>
              </a:rPr>
              <a:t>am often providing </a:t>
            </a:r>
            <a:r>
              <a:rPr lang="en-US" sz="2400" b="0" i="0" u="none" strike="noStrike" dirty="0">
                <a:solidFill>
                  <a:srgbClr val="000000"/>
                </a:solidFill>
                <a:effectLst/>
              </a:rPr>
              <a:t>clarifying information to families.  I would like the Pediatricians’ office to be more informed and involved in the Birth to Three process. Having Pediatricians on the same page will improve alignment on policies, procedures, and best practices, leading to greater family outcomes. </a:t>
            </a:r>
            <a:endParaRPr lang="en-US" sz="2400" b="0" dirty="0">
              <a:effectLst/>
            </a:endParaRPr>
          </a:p>
          <a:p>
            <a:pPr>
              <a:buNone/>
            </a:pPr>
            <a:br>
              <a:rPr lang="en-US" dirty="0"/>
            </a:br>
            <a:endParaRPr lang="en-US" b="0" dirty="0">
              <a:effectLst/>
            </a:endParaRPr>
          </a:p>
          <a:p>
            <a:pPr>
              <a:buNone/>
            </a:pPr>
            <a:br>
              <a:rPr lang="en-US" b="0" dirty="0">
                <a:effectLst/>
              </a:rPr>
            </a:br>
            <a:endParaRPr lang="en-US" dirty="0"/>
          </a:p>
        </p:txBody>
      </p:sp>
    </p:spTree>
    <p:extLst>
      <p:ext uri="{BB962C8B-B14F-4D97-AF65-F5344CB8AC3E}">
        <p14:creationId xmlns:p14="http://schemas.microsoft.com/office/powerpoint/2010/main" val="258516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1059F-4C01-F9EA-091C-DBD8927D70CD}"/>
              </a:ext>
            </a:extLst>
          </p:cNvPr>
          <p:cNvSpPr>
            <a:spLocks noGrp="1"/>
          </p:cNvSpPr>
          <p:nvPr>
            <p:ph type="title"/>
          </p:nvPr>
        </p:nvSpPr>
        <p:spPr/>
        <p:txBody>
          <a:bodyPr/>
          <a:lstStyle/>
          <a:p>
            <a:r>
              <a:rPr lang="en-US" dirty="0"/>
              <a:t>Outcome </a:t>
            </a:r>
          </a:p>
        </p:txBody>
      </p:sp>
      <p:sp>
        <p:nvSpPr>
          <p:cNvPr id="3" name="Content Placeholder 2">
            <a:extLst>
              <a:ext uri="{FF2B5EF4-FFF2-40B4-BE49-F238E27FC236}">
                <a16:creationId xmlns:a16="http://schemas.microsoft.com/office/drawing/2014/main" id="{A2B6184F-3D53-6DBC-F13C-94184ECC19F2}"/>
              </a:ext>
            </a:extLst>
          </p:cNvPr>
          <p:cNvSpPr>
            <a:spLocks noGrp="1"/>
          </p:cNvSpPr>
          <p:nvPr>
            <p:ph idx="1"/>
          </p:nvPr>
        </p:nvSpPr>
        <p:spPr/>
        <p:txBody>
          <a:bodyPr/>
          <a:lstStyle/>
          <a:p>
            <a:pPr marL="0" indent="0">
              <a:buNone/>
            </a:pPr>
            <a:r>
              <a:rPr lang="en-US" kern="100" dirty="0">
                <a:effectLst/>
                <a:ea typeface="Aptos" panose="020B0004020202020204" pitchFamily="34" charset="0"/>
                <a:cs typeface="Times New Roman" panose="02020603050405020304" pitchFamily="18" charset="0"/>
              </a:rPr>
              <a:t>For </a:t>
            </a:r>
            <a:r>
              <a:rPr lang="en-US" kern="100" dirty="0">
                <a:ea typeface="Aptos" panose="020B0004020202020204" pitchFamily="34" charset="0"/>
                <a:cs typeface="Times New Roman" panose="02020603050405020304" pitchFamily="18" charset="0"/>
              </a:rPr>
              <a:t>f</a:t>
            </a:r>
            <a:r>
              <a:rPr lang="en-US" kern="100" dirty="0">
                <a:effectLst/>
                <a:ea typeface="Aptos" panose="020B0004020202020204" pitchFamily="34" charset="0"/>
                <a:cs typeface="Times New Roman" panose="02020603050405020304" pitchFamily="18" charset="0"/>
              </a:rPr>
              <a:t>amilies to receive a clear, consistent information across doctors’ offices, leading to reduced confusion, improved program engagement and the pediatrician's increased involvement in Birth to Three referrals and process.</a:t>
            </a:r>
          </a:p>
          <a:p>
            <a:endParaRPr lang="en-US" dirty="0"/>
          </a:p>
        </p:txBody>
      </p:sp>
    </p:spTree>
    <p:extLst>
      <p:ext uri="{BB962C8B-B14F-4D97-AF65-F5344CB8AC3E}">
        <p14:creationId xmlns:p14="http://schemas.microsoft.com/office/powerpoint/2010/main" val="3614900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31F89-A378-9405-AF87-46291620A971}"/>
              </a:ext>
            </a:extLst>
          </p:cNvPr>
          <p:cNvSpPr>
            <a:spLocks noGrp="1"/>
          </p:cNvSpPr>
          <p:nvPr>
            <p:ph type="title"/>
          </p:nvPr>
        </p:nvSpPr>
        <p:spPr>
          <a:xfrm>
            <a:off x="457200" y="76200"/>
            <a:ext cx="8229600" cy="525462"/>
          </a:xfrm>
        </p:spPr>
        <p:txBody>
          <a:bodyPr/>
          <a:lstStyle/>
          <a:p>
            <a:r>
              <a:rPr lang="en-US" b="1" i="0" u="none" strike="noStrike" dirty="0">
                <a:solidFill>
                  <a:srgbClr val="000000"/>
                </a:solidFill>
                <a:effectLst/>
                <a:latin typeface="+mj-lt"/>
              </a:rPr>
              <a:t>Evidence-Based Rationale</a:t>
            </a:r>
            <a:endParaRPr lang="en-US" dirty="0">
              <a:latin typeface="+mj-lt"/>
            </a:endParaRPr>
          </a:p>
        </p:txBody>
      </p:sp>
      <p:sp>
        <p:nvSpPr>
          <p:cNvPr id="3" name="Content Placeholder 2">
            <a:extLst>
              <a:ext uri="{FF2B5EF4-FFF2-40B4-BE49-F238E27FC236}">
                <a16:creationId xmlns:a16="http://schemas.microsoft.com/office/drawing/2014/main" id="{751C46D8-4CB8-40F4-3FBE-525249533461}"/>
              </a:ext>
            </a:extLst>
          </p:cNvPr>
          <p:cNvSpPr>
            <a:spLocks noGrp="1"/>
          </p:cNvSpPr>
          <p:nvPr>
            <p:ph idx="1"/>
          </p:nvPr>
        </p:nvSpPr>
        <p:spPr>
          <a:xfrm>
            <a:off x="0" y="533400"/>
            <a:ext cx="9144000" cy="5189538"/>
          </a:xfrm>
        </p:spPr>
        <p:txBody>
          <a:bodyPr>
            <a:noAutofit/>
          </a:bodyPr>
          <a:lstStyle/>
          <a:p>
            <a:pPr rtl="0">
              <a:spcBef>
                <a:spcPts val="0"/>
              </a:spcBef>
              <a:buNone/>
            </a:pPr>
            <a:r>
              <a:rPr lang="en-US" sz="1900" b="0" i="0" u="sng" strike="noStrike" dirty="0">
                <a:solidFill>
                  <a:srgbClr val="001D35"/>
                </a:solidFill>
                <a:effectLst/>
              </a:rPr>
              <a:t>Connecticut General Statute</a:t>
            </a:r>
            <a:r>
              <a:rPr lang="en-US" sz="1900" u="sng" dirty="0">
                <a:solidFill>
                  <a:srgbClr val="001D35"/>
                </a:solidFill>
              </a:rPr>
              <a:t> </a:t>
            </a:r>
            <a:r>
              <a:rPr lang="en-US" sz="1900" b="0" i="0" u="sng" strike="noStrike" dirty="0">
                <a:solidFill>
                  <a:srgbClr val="001D35"/>
                </a:solidFill>
                <a:effectLst/>
              </a:rPr>
              <a:t>17a-248e(c)</a:t>
            </a:r>
            <a:endParaRPr lang="en-US" sz="1900" b="0" u="sng" dirty="0">
              <a:effectLst/>
            </a:endParaRPr>
          </a:p>
          <a:p>
            <a:pPr rtl="0">
              <a:buNone/>
            </a:pPr>
            <a:r>
              <a:rPr lang="en-US" sz="1900" b="0" i="0" u="none" strike="noStrike" dirty="0">
                <a:solidFill>
                  <a:srgbClr val="000000"/>
                </a:solidFill>
                <a:effectLst/>
              </a:rPr>
              <a:t>     (c) The individualized family service plan shall be signed by the child's pediatrician or a primary care provider or qualified personnel, as those terms are defined in section 17a-248.</a:t>
            </a:r>
            <a:r>
              <a:rPr lang="en-US" sz="1900" b="0" i="0" dirty="0">
                <a:solidFill>
                  <a:srgbClr val="000000"/>
                </a:solidFill>
                <a:effectLst/>
              </a:rPr>
              <a:t> </a:t>
            </a:r>
          </a:p>
          <a:p>
            <a:pPr rtl="0">
              <a:buNone/>
            </a:pPr>
            <a:r>
              <a:rPr lang="en-US" sz="1900" b="0" i="0" dirty="0">
                <a:solidFill>
                  <a:srgbClr val="000000"/>
                </a:solidFill>
                <a:effectLst/>
              </a:rPr>
              <a:t>     P.A. 19-121 amended Subsection (c) by replacing “developed in consultation with the child's pediatrician or primary care physician” with “signed by the child's pediatrician or a primary care provider or qualified personnel, as those terms are defined in section 17a-248”, effective July 1, 2019</a:t>
            </a:r>
            <a:endParaRPr lang="en-US" sz="1900" b="0" i="0" u="none" strike="noStrike" dirty="0">
              <a:solidFill>
                <a:srgbClr val="000000"/>
              </a:solidFill>
              <a:effectLst/>
            </a:endParaRPr>
          </a:p>
          <a:p>
            <a:pPr rtl="0">
              <a:buNone/>
            </a:pPr>
            <a:r>
              <a:rPr lang="en-US" sz="1900" b="0" u="sng" dirty="0">
                <a:effectLst/>
              </a:rPr>
              <a:t>Birth to Three Procedure</a:t>
            </a:r>
          </a:p>
          <a:p>
            <a:pPr>
              <a:spcBef>
                <a:spcPts val="0"/>
              </a:spcBef>
              <a:buNone/>
            </a:pPr>
            <a:r>
              <a:rPr lang="en-US" sz="1900" b="0" dirty="0">
                <a:effectLst/>
              </a:rPr>
              <a:t>     Connecticut General Statute 17a-248e(c) currently requires that the IFSP be developed in consultation with the child’s pediatrician or primary care physician (and includes APRNs and PAs). The lead agency interprets consultation to mean that with parent consent (Form 3-3) the EIS program will share the initial evaluation report and initial IFSP with the PCHP for review.  Based on input from the PCHP the IFSP team will consider whether modifications to the implementation of the IFSP or the plan are needed. </a:t>
            </a:r>
          </a:p>
          <a:p>
            <a:pPr rtl="0">
              <a:buNone/>
            </a:pPr>
            <a:r>
              <a:rPr lang="en-US" sz="1900" u="sng" dirty="0"/>
              <a:t>A promise to children and families for their future</a:t>
            </a:r>
            <a:br>
              <a:rPr lang="en-US" sz="1900" b="0" dirty="0">
                <a:effectLst/>
              </a:rPr>
            </a:br>
            <a:r>
              <a:rPr lang="en-US" sz="1900" b="0" i="0" u="none" strike="noStrike" dirty="0">
                <a:solidFill>
                  <a:srgbClr val="000000"/>
                </a:solidFill>
                <a:effectLst/>
              </a:rPr>
              <a:t>Research on family-centered practices in early intervention (Bruder, 2010) shows that clear, standardized communication enhances family engagement and service utilization.</a:t>
            </a:r>
            <a:endParaRPr lang="en-US" sz="1900" b="0" dirty="0">
              <a:effectLst/>
            </a:endParaRPr>
          </a:p>
          <a:p>
            <a:pPr>
              <a:buNone/>
            </a:pPr>
            <a:br>
              <a:rPr lang="en-US" sz="1600" dirty="0">
                <a:latin typeface="+mj-lt"/>
              </a:rPr>
            </a:br>
            <a:endParaRPr lang="en-US" sz="1600" dirty="0">
              <a:latin typeface="+mj-lt"/>
            </a:endParaRPr>
          </a:p>
        </p:txBody>
      </p:sp>
    </p:spTree>
    <p:extLst>
      <p:ext uri="{BB962C8B-B14F-4D97-AF65-F5344CB8AC3E}">
        <p14:creationId xmlns:p14="http://schemas.microsoft.com/office/powerpoint/2010/main" val="874580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223AD-B9B2-7027-B526-2657721F93BB}"/>
              </a:ext>
            </a:extLst>
          </p:cNvPr>
          <p:cNvSpPr>
            <a:spLocks noGrp="1"/>
          </p:cNvSpPr>
          <p:nvPr>
            <p:ph type="title"/>
          </p:nvPr>
        </p:nvSpPr>
        <p:spPr/>
        <p:txBody>
          <a:bodyPr/>
          <a:lstStyle/>
          <a:p>
            <a:r>
              <a:rPr lang="en-US" dirty="0"/>
              <a:t>Families Report…</a:t>
            </a:r>
          </a:p>
        </p:txBody>
      </p:sp>
      <p:sp>
        <p:nvSpPr>
          <p:cNvPr id="3" name="Content Placeholder 2">
            <a:extLst>
              <a:ext uri="{FF2B5EF4-FFF2-40B4-BE49-F238E27FC236}">
                <a16:creationId xmlns:a16="http://schemas.microsoft.com/office/drawing/2014/main" id="{1192F4AB-B6C1-8C56-8797-4B1AD77E3065}"/>
              </a:ext>
            </a:extLst>
          </p:cNvPr>
          <p:cNvSpPr>
            <a:spLocks noGrp="1"/>
          </p:cNvSpPr>
          <p:nvPr>
            <p:ph idx="1"/>
          </p:nvPr>
        </p:nvSpPr>
        <p:spPr>
          <a:xfrm>
            <a:off x="457200" y="1066800"/>
            <a:ext cx="8229600" cy="4648200"/>
          </a:xfrm>
        </p:spPr>
        <p:txBody>
          <a:bodyPr>
            <a:normAutofit lnSpcReduction="10000"/>
          </a:bodyPr>
          <a:lstStyle/>
          <a:p>
            <a:r>
              <a:rPr lang="en-US" dirty="0"/>
              <a:t>“My Primary Care Provider said my child has a speech delay and is eligible for services.”</a:t>
            </a:r>
          </a:p>
          <a:p>
            <a:r>
              <a:rPr lang="en-US" dirty="0"/>
              <a:t>“I need a Physical Therapist providing services 5 times a week working directly with my child in my home. My child’s doctor said it is needed and Birth to Three will provide that.” </a:t>
            </a:r>
          </a:p>
          <a:p>
            <a:r>
              <a:rPr lang="en-US" dirty="0"/>
              <a:t>“I didn’t know this was for Special Education Services. When I talked to my doctor they didn’t say anything about that.”  </a:t>
            </a:r>
          </a:p>
          <a:p>
            <a:r>
              <a:rPr lang="en-US" dirty="0"/>
              <a:t> “I was told that I must do this program for my child by my Primary Care Provider, but I don’t have concerns.” </a:t>
            </a:r>
          </a:p>
          <a:p>
            <a:endParaRPr lang="en-US" dirty="0"/>
          </a:p>
        </p:txBody>
      </p:sp>
    </p:spTree>
    <p:extLst>
      <p:ext uri="{BB962C8B-B14F-4D97-AF65-F5344CB8AC3E}">
        <p14:creationId xmlns:p14="http://schemas.microsoft.com/office/powerpoint/2010/main" val="379191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D371B-04CE-7DAA-55ED-0B380314CEF4}"/>
              </a:ext>
            </a:extLst>
          </p:cNvPr>
          <p:cNvSpPr>
            <a:spLocks noGrp="1"/>
          </p:cNvSpPr>
          <p:nvPr>
            <p:ph type="title"/>
          </p:nvPr>
        </p:nvSpPr>
        <p:spPr/>
        <p:txBody>
          <a:bodyPr/>
          <a:lstStyle/>
          <a:p>
            <a:r>
              <a:rPr lang="en-US" dirty="0"/>
              <a:t>Activities </a:t>
            </a:r>
          </a:p>
        </p:txBody>
      </p:sp>
      <p:sp>
        <p:nvSpPr>
          <p:cNvPr id="3" name="Content Placeholder 2">
            <a:extLst>
              <a:ext uri="{FF2B5EF4-FFF2-40B4-BE49-F238E27FC236}">
                <a16:creationId xmlns:a16="http://schemas.microsoft.com/office/drawing/2014/main" id="{F9DCF0E7-20DD-ACCD-C30E-4736C157C9F5}"/>
              </a:ext>
            </a:extLst>
          </p:cNvPr>
          <p:cNvSpPr>
            <a:spLocks noGrp="1"/>
          </p:cNvSpPr>
          <p:nvPr>
            <p:ph idx="1"/>
          </p:nvPr>
        </p:nvSpPr>
        <p:spPr>
          <a:xfrm>
            <a:off x="457200" y="1253331"/>
            <a:ext cx="8229600" cy="4351338"/>
          </a:xfrm>
        </p:spPr>
        <p:txBody>
          <a:bodyPr>
            <a:normAutofit/>
          </a:bodyPr>
          <a:lstStyle/>
          <a:p>
            <a:pPr marL="0" marR="0" indent="0">
              <a:lnSpc>
                <a:spcPct val="115000"/>
              </a:lnSpc>
              <a:spcAft>
                <a:spcPts val="800"/>
              </a:spcAft>
              <a:buNone/>
            </a:pPr>
            <a:r>
              <a:rPr lang="en-US" kern="100" dirty="0">
                <a:effectLst/>
                <a:ea typeface="Aptos" panose="020B0004020202020204" pitchFamily="34" charset="0"/>
                <a:cs typeface="Times New Roman" panose="02020603050405020304" pitchFamily="18" charset="0"/>
              </a:rPr>
              <a:t>1. Send out pre-surveys asking about their knowledge of Birth to Three Early Intervention in CT. </a:t>
            </a:r>
          </a:p>
          <a:p>
            <a:pPr marL="0" marR="0" indent="0">
              <a:lnSpc>
                <a:spcPct val="115000"/>
              </a:lnSpc>
              <a:spcAft>
                <a:spcPts val="800"/>
              </a:spcAft>
              <a:buNone/>
            </a:pPr>
            <a:r>
              <a:rPr lang="en-US" kern="100" dirty="0">
                <a:effectLst/>
                <a:ea typeface="Aptos" panose="020B0004020202020204" pitchFamily="34" charset="0"/>
                <a:cs typeface="Times New Roman" panose="02020603050405020304" pitchFamily="18" charset="0"/>
              </a:rPr>
              <a:t>2. Send out information (handouts, Procedures &amp; videos from B23 website) addressing these topics and offer a variety of dates/times to meet remotely to answer any questions. </a:t>
            </a:r>
          </a:p>
          <a:p>
            <a:pPr marL="0" marR="0" indent="0">
              <a:lnSpc>
                <a:spcPct val="115000"/>
              </a:lnSpc>
              <a:spcAft>
                <a:spcPts val="800"/>
              </a:spcAft>
              <a:buNone/>
            </a:pPr>
            <a:r>
              <a:rPr lang="en-US" kern="100" dirty="0">
                <a:effectLst/>
                <a:ea typeface="Aptos" panose="020B0004020202020204" pitchFamily="34" charset="0"/>
                <a:cs typeface="Times New Roman" panose="02020603050405020304" pitchFamily="18" charset="0"/>
              </a:rPr>
              <a:t>3. Send out post survey and compare answers. </a:t>
            </a:r>
            <a:endParaRPr lang="en-US" dirty="0"/>
          </a:p>
        </p:txBody>
      </p:sp>
    </p:spTree>
    <p:extLst>
      <p:ext uri="{BB962C8B-B14F-4D97-AF65-F5344CB8AC3E}">
        <p14:creationId xmlns:p14="http://schemas.microsoft.com/office/powerpoint/2010/main" val="3520967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06730-D1E6-2557-928E-B3F3DCE289FE}"/>
              </a:ext>
            </a:extLst>
          </p:cNvPr>
          <p:cNvSpPr>
            <a:spLocks noGrp="1"/>
          </p:cNvSpPr>
          <p:nvPr>
            <p:ph type="title"/>
          </p:nvPr>
        </p:nvSpPr>
        <p:spPr/>
        <p:txBody>
          <a:bodyPr/>
          <a:lstStyle/>
          <a:p>
            <a:r>
              <a:rPr lang="en-US" dirty="0"/>
              <a:t>Scale </a:t>
            </a:r>
          </a:p>
        </p:txBody>
      </p:sp>
      <p:sp>
        <p:nvSpPr>
          <p:cNvPr id="3" name="Content Placeholder 2">
            <a:extLst>
              <a:ext uri="{FF2B5EF4-FFF2-40B4-BE49-F238E27FC236}">
                <a16:creationId xmlns:a16="http://schemas.microsoft.com/office/drawing/2014/main" id="{0712608F-8FB9-F51C-E6EA-A6F3CCEC045A}"/>
              </a:ext>
            </a:extLst>
          </p:cNvPr>
          <p:cNvSpPr>
            <a:spLocks noGrp="1"/>
          </p:cNvSpPr>
          <p:nvPr>
            <p:ph idx="1"/>
          </p:nvPr>
        </p:nvSpPr>
        <p:spPr>
          <a:xfrm>
            <a:off x="457200" y="982663"/>
            <a:ext cx="8229600" cy="4351338"/>
          </a:xfrm>
        </p:spPr>
        <p:txBody>
          <a:bodyPr>
            <a:normAutofit lnSpcReduction="10000"/>
          </a:bodyPr>
          <a:lstStyle/>
          <a:p>
            <a:pPr marL="0">
              <a:lnSpc>
                <a:spcPct val="115000"/>
              </a:lnSpc>
              <a:spcAft>
                <a:spcPts val="800"/>
              </a:spcAft>
              <a:buNone/>
            </a:pPr>
            <a:r>
              <a:rPr lang="en-US" kern="100" dirty="0">
                <a:effectLst/>
                <a:ea typeface="Aptos" panose="020B0004020202020204" pitchFamily="34" charset="0"/>
                <a:cs typeface="Times New Roman" panose="02020603050405020304" pitchFamily="18" charset="0"/>
              </a:rPr>
              <a:t>My intent is to start this on a small scale</a:t>
            </a:r>
            <a:r>
              <a:rPr lang="en-US" kern="100" dirty="0">
                <a:ea typeface="Aptos" panose="020B0004020202020204" pitchFamily="34" charset="0"/>
                <a:cs typeface="Times New Roman" panose="02020603050405020304" pitchFamily="18" charset="0"/>
              </a:rPr>
              <a:t>. I am starting with </a:t>
            </a:r>
            <a:r>
              <a:rPr lang="en-US" kern="100" dirty="0">
                <a:effectLst/>
                <a:ea typeface="Aptos" panose="020B0004020202020204" pitchFamily="34" charset="0"/>
                <a:cs typeface="Times New Roman" panose="02020603050405020304" pitchFamily="18" charset="0"/>
              </a:rPr>
              <a:t>Danbury area offices because I have more of a connection with and will be more </a:t>
            </a:r>
            <a:r>
              <a:rPr lang="en-US" kern="100" dirty="0">
                <a:ea typeface="Aptos" panose="020B0004020202020204" pitchFamily="34" charset="0"/>
                <a:cs typeface="Times New Roman" panose="02020603050405020304" pitchFamily="18" charset="0"/>
              </a:rPr>
              <a:t>successful</a:t>
            </a:r>
            <a:r>
              <a:rPr lang="en-US" kern="100" dirty="0">
                <a:effectLst/>
                <a:ea typeface="Aptos" panose="020B0004020202020204" pitchFamily="34" charset="0"/>
                <a:cs typeface="Times New Roman" panose="02020603050405020304" pitchFamily="18" charset="0"/>
              </a:rPr>
              <a:t> </a:t>
            </a:r>
            <a:r>
              <a:rPr lang="en-US" kern="100" dirty="0">
                <a:ea typeface="Aptos" panose="020B0004020202020204" pitchFamily="34" charset="0"/>
                <a:cs typeface="Times New Roman" panose="02020603050405020304" pitchFamily="18" charset="0"/>
              </a:rPr>
              <a:t>with</a:t>
            </a:r>
            <a:r>
              <a:rPr lang="en-US" kern="100" dirty="0">
                <a:effectLst/>
                <a:ea typeface="Aptos" panose="020B0004020202020204" pitchFamily="34" charset="0"/>
                <a:cs typeface="Times New Roman" panose="02020603050405020304" pitchFamily="18" charset="0"/>
              </a:rPr>
              <a:t> </a:t>
            </a:r>
            <a:r>
              <a:rPr lang="en-US" kern="100" dirty="0">
                <a:ea typeface="Aptos" panose="020B0004020202020204" pitchFamily="34" charset="0"/>
                <a:cs typeface="Times New Roman" panose="02020603050405020304" pitchFamily="18" charset="0"/>
              </a:rPr>
              <a:t>gathering data and feedback. I then plan to </a:t>
            </a:r>
            <a:r>
              <a:rPr lang="en-US" kern="100" dirty="0">
                <a:effectLst/>
                <a:ea typeface="Aptos" panose="020B0004020202020204" pitchFamily="34" charset="0"/>
                <a:cs typeface="Times New Roman" panose="02020603050405020304" pitchFamily="18" charset="0"/>
              </a:rPr>
              <a:t>send to all</a:t>
            </a:r>
            <a:r>
              <a:rPr lang="en-US" kern="100" dirty="0">
                <a:ea typeface="Aptos" panose="020B0004020202020204" pitchFamily="34" charset="0"/>
                <a:cs typeface="Times New Roman" panose="02020603050405020304" pitchFamily="18" charset="0"/>
              </a:rPr>
              <a:t> Primary Care Providers</a:t>
            </a:r>
            <a:r>
              <a:rPr lang="en-US" kern="100" dirty="0">
                <a:effectLst/>
                <a:ea typeface="Aptos" panose="020B0004020202020204" pitchFamily="34" charset="0"/>
                <a:cs typeface="Times New Roman" panose="02020603050405020304" pitchFamily="18" charset="0"/>
              </a:rPr>
              <a:t>. </a:t>
            </a:r>
          </a:p>
          <a:p>
            <a:pPr indent="-457200">
              <a:lnSpc>
                <a:spcPct val="115000"/>
              </a:lnSpc>
              <a:spcAft>
                <a:spcPts val="800"/>
              </a:spcAft>
            </a:pPr>
            <a:r>
              <a:rPr lang="en-US" kern="100" dirty="0">
                <a:effectLst/>
                <a:ea typeface="Aptos" panose="020B0004020202020204" pitchFamily="34" charset="0"/>
                <a:cs typeface="Times New Roman" panose="02020603050405020304" pitchFamily="18" charset="0"/>
              </a:rPr>
              <a:t>Projected Completion Dates </a:t>
            </a:r>
          </a:p>
          <a:p>
            <a:pPr marL="1028700" lvl="2">
              <a:lnSpc>
                <a:spcPct val="115000"/>
              </a:lnSpc>
              <a:spcAft>
                <a:spcPts val="800"/>
              </a:spcAft>
            </a:pPr>
            <a:r>
              <a:rPr lang="en-US" sz="2400" kern="100" dirty="0">
                <a:effectLst/>
                <a:ea typeface="Aptos" panose="020B0004020202020204" pitchFamily="34" charset="0"/>
                <a:cs typeface="Times New Roman" panose="02020603050405020304" pitchFamily="18" charset="0"/>
              </a:rPr>
              <a:t>Small Scale (Danbury Area) June 2025</a:t>
            </a:r>
          </a:p>
          <a:p>
            <a:pPr lvl="2">
              <a:lnSpc>
                <a:spcPct val="115000"/>
              </a:lnSpc>
              <a:spcAft>
                <a:spcPts val="800"/>
              </a:spcAft>
            </a:pPr>
            <a:r>
              <a:rPr lang="en-US" sz="2400" kern="100" dirty="0">
                <a:effectLst/>
                <a:ea typeface="Aptos" panose="020B0004020202020204" pitchFamily="34" charset="0"/>
                <a:cs typeface="Times New Roman" panose="02020603050405020304" pitchFamily="18" charset="0"/>
              </a:rPr>
              <a:t>Large Scale (Rest of CT) </a:t>
            </a:r>
            <a:r>
              <a:rPr lang="en-US" sz="2400" kern="100" dirty="0">
                <a:ea typeface="Aptos" panose="020B0004020202020204" pitchFamily="34" charset="0"/>
                <a:cs typeface="Times New Roman" panose="02020603050405020304" pitchFamily="18" charset="0"/>
              </a:rPr>
              <a:t>October</a:t>
            </a:r>
            <a:r>
              <a:rPr lang="en-US" sz="2400" kern="100" dirty="0">
                <a:effectLst/>
                <a:ea typeface="Aptos" panose="020B0004020202020204" pitchFamily="34" charset="0"/>
                <a:cs typeface="Times New Roman" panose="02020603050405020304" pitchFamily="18" charset="0"/>
              </a:rPr>
              <a:t> 2025</a:t>
            </a:r>
          </a:p>
          <a:p>
            <a:endParaRPr lang="en-US" dirty="0"/>
          </a:p>
        </p:txBody>
      </p:sp>
    </p:spTree>
    <p:extLst>
      <p:ext uri="{BB962C8B-B14F-4D97-AF65-F5344CB8AC3E}">
        <p14:creationId xmlns:p14="http://schemas.microsoft.com/office/powerpoint/2010/main" val="1753509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7AA3-E4F6-61DA-5BEF-6919E54BA663}"/>
              </a:ext>
            </a:extLst>
          </p:cNvPr>
          <p:cNvSpPr>
            <a:spLocks noGrp="1"/>
          </p:cNvSpPr>
          <p:nvPr>
            <p:ph type="title"/>
          </p:nvPr>
        </p:nvSpPr>
        <p:spPr/>
        <p:txBody>
          <a:bodyPr/>
          <a:lstStyle/>
          <a:p>
            <a:r>
              <a:rPr lang="en-US" dirty="0"/>
              <a:t>Questionnaire Sample </a:t>
            </a:r>
          </a:p>
        </p:txBody>
      </p:sp>
      <p:sp>
        <p:nvSpPr>
          <p:cNvPr id="3" name="Content Placeholder 2">
            <a:extLst>
              <a:ext uri="{FF2B5EF4-FFF2-40B4-BE49-F238E27FC236}">
                <a16:creationId xmlns:a16="http://schemas.microsoft.com/office/drawing/2014/main" id="{090FFE6E-09DC-9598-1A17-DCB995542B10}"/>
              </a:ext>
            </a:extLst>
          </p:cNvPr>
          <p:cNvSpPr>
            <a:spLocks noGrp="1"/>
          </p:cNvSpPr>
          <p:nvPr>
            <p:ph idx="1"/>
          </p:nvPr>
        </p:nvSpPr>
        <p:spPr>
          <a:xfrm>
            <a:off x="457200" y="982662"/>
            <a:ext cx="8229600" cy="6408738"/>
          </a:xfrm>
        </p:spPr>
        <p:txBody>
          <a:bodyPr>
            <a:noAutofit/>
          </a:bodyPr>
          <a:lstStyle/>
          <a:p>
            <a:pPr rtl="0">
              <a:buNone/>
            </a:pPr>
            <a:r>
              <a:rPr lang="en-US" sz="2400" b="0" i="0" u="none" strike="noStrike" dirty="0">
                <a:solidFill>
                  <a:srgbClr val="000000"/>
                </a:solidFill>
                <a:effectLst/>
              </a:rPr>
              <a:t>Answers: Yes or No or Maybe </a:t>
            </a:r>
          </a:p>
          <a:p>
            <a:pPr rtl="0">
              <a:lnSpc>
                <a:spcPct val="100000"/>
              </a:lnSpc>
              <a:buNone/>
            </a:pPr>
            <a:r>
              <a:rPr lang="en-US" sz="2400" b="0" i="0" u="none" strike="noStrike" dirty="0">
                <a:solidFill>
                  <a:srgbClr val="000000"/>
                </a:solidFill>
                <a:effectLst/>
              </a:rPr>
              <a:t>1.Do you know how a child is found eligible for Birth to Three Early Intervention Services? </a:t>
            </a:r>
          </a:p>
          <a:p>
            <a:pPr rtl="0">
              <a:lnSpc>
                <a:spcPct val="100000"/>
              </a:lnSpc>
              <a:buNone/>
            </a:pPr>
            <a:r>
              <a:rPr lang="en-US" sz="2400" b="0" i="0" u="none" strike="noStrike" dirty="0">
                <a:solidFill>
                  <a:srgbClr val="000000"/>
                </a:solidFill>
                <a:effectLst/>
              </a:rPr>
              <a:t>2.Do you know what the parents' rights are? </a:t>
            </a:r>
          </a:p>
          <a:p>
            <a:pPr rtl="0">
              <a:lnSpc>
                <a:spcPct val="100000"/>
              </a:lnSpc>
              <a:buNone/>
            </a:pPr>
            <a:r>
              <a:rPr lang="en-US" sz="2400" b="0" i="0" u="none" strike="noStrike" dirty="0">
                <a:solidFill>
                  <a:srgbClr val="000000"/>
                </a:solidFill>
                <a:effectLst/>
              </a:rPr>
              <a:t>3.Do you know where services take place, if eligible? </a:t>
            </a:r>
          </a:p>
          <a:p>
            <a:pPr rtl="0">
              <a:lnSpc>
                <a:spcPct val="100000"/>
              </a:lnSpc>
              <a:buNone/>
            </a:pPr>
            <a:r>
              <a:rPr lang="en-US" sz="2400" b="0" i="0" u="none" strike="noStrike" dirty="0">
                <a:solidFill>
                  <a:srgbClr val="000000"/>
                </a:solidFill>
                <a:effectLst/>
              </a:rPr>
              <a:t>4.Do you know which children with upcoming 3rd birthdays are eligible for B23 services over the summer? </a:t>
            </a:r>
          </a:p>
          <a:p>
            <a:pPr rtl="0">
              <a:lnSpc>
                <a:spcPct val="100000"/>
              </a:lnSpc>
              <a:buNone/>
            </a:pPr>
            <a:r>
              <a:rPr lang="en-US" sz="2400" b="0" i="0" u="none" strike="noStrike" dirty="0">
                <a:solidFill>
                  <a:srgbClr val="000000"/>
                </a:solidFill>
                <a:effectLst/>
              </a:rPr>
              <a:t>5.Do you know what happens when Birth to Three ends? </a:t>
            </a:r>
          </a:p>
          <a:p>
            <a:pPr rtl="0">
              <a:lnSpc>
                <a:spcPct val="100000"/>
              </a:lnSpc>
              <a:buNone/>
            </a:pPr>
            <a:r>
              <a:rPr lang="en-US" sz="2400" b="0" i="0" u="none" strike="noStrike" dirty="0">
                <a:solidFill>
                  <a:srgbClr val="000000"/>
                </a:solidFill>
                <a:effectLst/>
              </a:rPr>
              <a:t>6.Do you know what services are available through Birth to Three? </a:t>
            </a:r>
            <a:br>
              <a:rPr lang="en-US" sz="2000" b="0" dirty="0">
                <a:effectLst/>
              </a:rPr>
            </a:br>
            <a:endParaRPr lang="en-US" sz="2000" dirty="0"/>
          </a:p>
        </p:txBody>
      </p:sp>
    </p:spTree>
    <p:extLst>
      <p:ext uri="{BB962C8B-B14F-4D97-AF65-F5344CB8AC3E}">
        <p14:creationId xmlns:p14="http://schemas.microsoft.com/office/powerpoint/2010/main" val="2641508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A28CF-B6E7-5958-C30B-DC7F94F4F1B0}"/>
              </a:ext>
            </a:extLst>
          </p:cNvPr>
          <p:cNvSpPr>
            <a:spLocks noGrp="1"/>
          </p:cNvSpPr>
          <p:nvPr>
            <p:ph type="title"/>
          </p:nvPr>
        </p:nvSpPr>
        <p:spPr>
          <a:xfrm>
            <a:off x="423672" y="228600"/>
            <a:ext cx="8229600" cy="525462"/>
          </a:xfrm>
        </p:spPr>
        <p:txBody>
          <a:bodyPr/>
          <a:lstStyle/>
          <a:p>
            <a:r>
              <a:rPr lang="en-US" dirty="0"/>
              <a:t>Questionnaire Sample cont.</a:t>
            </a:r>
          </a:p>
        </p:txBody>
      </p:sp>
      <p:sp>
        <p:nvSpPr>
          <p:cNvPr id="3" name="Content Placeholder 2">
            <a:extLst>
              <a:ext uri="{FF2B5EF4-FFF2-40B4-BE49-F238E27FC236}">
                <a16:creationId xmlns:a16="http://schemas.microsoft.com/office/drawing/2014/main" id="{ECCC5131-3E2C-5BA1-B59D-ECD68DC00809}"/>
              </a:ext>
            </a:extLst>
          </p:cNvPr>
          <p:cNvSpPr>
            <a:spLocks noGrp="1"/>
          </p:cNvSpPr>
          <p:nvPr>
            <p:ph idx="1"/>
          </p:nvPr>
        </p:nvSpPr>
        <p:spPr>
          <a:xfrm>
            <a:off x="432816" y="754062"/>
            <a:ext cx="8229600" cy="4851912"/>
          </a:xfrm>
        </p:spPr>
        <p:txBody>
          <a:bodyPr>
            <a:noAutofit/>
          </a:bodyPr>
          <a:lstStyle/>
          <a:p>
            <a:pPr marL="0" indent="0">
              <a:lnSpc>
                <a:spcPct val="100000"/>
              </a:lnSpc>
              <a:buNone/>
            </a:pPr>
            <a:r>
              <a:rPr lang="en-US" sz="2400" b="0" i="0" u="none" strike="noStrike" dirty="0">
                <a:solidFill>
                  <a:srgbClr val="000000"/>
                </a:solidFill>
                <a:effectLst/>
              </a:rPr>
              <a:t>7.Do you know what an Individualized Family Service Plan (IFSP) is and what it looks like? </a:t>
            </a:r>
          </a:p>
          <a:p>
            <a:pPr marL="0" indent="0">
              <a:lnSpc>
                <a:spcPct val="100000"/>
              </a:lnSpc>
              <a:buNone/>
            </a:pPr>
            <a:r>
              <a:rPr lang="en-US" sz="2400" b="0" i="0" u="none" strike="noStrike" dirty="0">
                <a:solidFill>
                  <a:srgbClr val="000000"/>
                </a:solidFill>
                <a:effectLst/>
              </a:rPr>
              <a:t>8.Do you know what service coordinators do? </a:t>
            </a:r>
          </a:p>
          <a:p>
            <a:pPr marL="0" indent="0">
              <a:lnSpc>
                <a:spcPct val="100000"/>
              </a:lnSpc>
              <a:buNone/>
            </a:pPr>
            <a:r>
              <a:rPr lang="en-US" sz="2400" b="0" i="0" u="none" strike="noStrike" dirty="0">
                <a:solidFill>
                  <a:srgbClr val="000000"/>
                </a:solidFill>
                <a:effectLst/>
              </a:rPr>
              <a:t>9.Do you know when a child exits Birth to Three?</a:t>
            </a:r>
          </a:p>
          <a:p>
            <a:pPr marL="0" indent="0">
              <a:lnSpc>
                <a:spcPct val="100000"/>
              </a:lnSpc>
              <a:buNone/>
            </a:pPr>
            <a:r>
              <a:rPr lang="en-US" sz="2400" b="0" i="0" u="none" strike="noStrike" dirty="0">
                <a:solidFill>
                  <a:srgbClr val="000000"/>
                </a:solidFill>
                <a:effectLst/>
              </a:rPr>
              <a:t>10.Do you know how long a child can stay in Birth to Three?</a:t>
            </a:r>
          </a:p>
          <a:p>
            <a:pPr marL="0" indent="0">
              <a:lnSpc>
                <a:spcPct val="100000"/>
              </a:lnSpc>
              <a:buNone/>
            </a:pPr>
            <a:r>
              <a:rPr lang="en-US" sz="2400" b="0" i="0" u="none" strike="noStrike" dirty="0">
                <a:solidFill>
                  <a:srgbClr val="000000"/>
                </a:solidFill>
                <a:effectLst/>
              </a:rPr>
              <a:t>11.Do you know how frequency and service providers are determined?</a:t>
            </a:r>
          </a:p>
          <a:p>
            <a:pPr marL="0" indent="0">
              <a:lnSpc>
                <a:spcPct val="100000"/>
              </a:lnSpc>
              <a:buNone/>
            </a:pPr>
            <a:r>
              <a:rPr lang="en-US" sz="2400" b="0" i="0" u="none" strike="noStrike" dirty="0">
                <a:solidFill>
                  <a:srgbClr val="000000"/>
                </a:solidFill>
                <a:effectLst/>
              </a:rPr>
              <a:t>12.Do you know who pays for Birth to Three services? </a:t>
            </a:r>
          </a:p>
          <a:p>
            <a:pPr marL="0" indent="0">
              <a:lnSpc>
                <a:spcPct val="100000"/>
              </a:lnSpc>
              <a:buNone/>
            </a:pPr>
            <a:r>
              <a:rPr lang="en-US" sz="2400" b="0" i="0" u="none" strike="noStrike" dirty="0">
                <a:solidFill>
                  <a:srgbClr val="000000"/>
                </a:solidFill>
                <a:effectLst/>
              </a:rPr>
              <a:t>13.Do you know the mission and best practice of service delivery of early intervention in CT? </a:t>
            </a:r>
            <a:endParaRPr lang="en-US" sz="2400" dirty="0">
              <a:solidFill>
                <a:srgbClr val="000000"/>
              </a:solidFill>
            </a:endParaRPr>
          </a:p>
        </p:txBody>
      </p:sp>
    </p:spTree>
    <p:extLst>
      <p:ext uri="{BB962C8B-B14F-4D97-AF65-F5344CB8AC3E}">
        <p14:creationId xmlns:p14="http://schemas.microsoft.com/office/powerpoint/2010/main" val="2031635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BE5C-FFFA-A527-C703-0EA8CE09F7D2}"/>
              </a:ext>
            </a:extLst>
          </p:cNvPr>
          <p:cNvSpPr>
            <a:spLocks noGrp="1"/>
          </p:cNvSpPr>
          <p:nvPr>
            <p:ph type="title"/>
          </p:nvPr>
        </p:nvSpPr>
        <p:spPr/>
        <p:txBody>
          <a:bodyPr/>
          <a:lstStyle/>
          <a:p>
            <a:r>
              <a:rPr lang="en-US" dirty="0"/>
              <a:t>Questionnaire Sample cont.</a:t>
            </a:r>
          </a:p>
        </p:txBody>
      </p:sp>
      <p:sp>
        <p:nvSpPr>
          <p:cNvPr id="3" name="Content Placeholder 2">
            <a:extLst>
              <a:ext uri="{FF2B5EF4-FFF2-40B4-BE49-F238E27FC236}">
                <a16:creationId xmlns:a16="http://schemas.microsoft.com/office/drawing/2014/main" id="{8D658DF4-9F56-DEA0-5B95-97CA9D9DB390}"/>
              </a:ext>
            </a:extLst>
          </p:cNvPr>
          <p:cNvSpPr>
            <a:spLocks noGrp="1"/>
          </p:cNvSpPr>
          <p:nvPr>
            <p:ph idx="1"/>
          </p:nvPr>
        </p:nvSpPr>
        <p:spPr>
          <a:xfrm>
            <a:off x="457200" y="1007046"/>
            <a:ext cx="8229600" cy="4479353"/>
          </a:xfrm>
        </p:spPr>
        <p:txBody>
          <a:bodyPr>
            <a:normAutofit lnSpcReduction="10000"/>
          </a:bodyPr>
          <a:lstStyle/>
          <a:p>
            <a:pPr>
              <a:lnSpc>
                <a:spcPct val="100000"/>
              </a:lnSpc>
              <a:buNone/>
            </a:pPr>
            <a:r>
              <a:rPr lang="en-US" sz="2400" b="0" i="0" u="none" strike="noStrike" dirty="0">
                <a:solidFill>
                  <a:srgbClr val="000000"/>
                </a:solidFill>
                <a:effectLst/>
              </a:rPr>
              <a:t>14.Are you aware of time frame </a:t>
            </a:r>
            <a:r>
              <a:rPr lang="en-US" sz="2400" dirty="0">
                <a:solidFill>
                  <a:srgbClr val="000000"/>
                </a:solidFill>
              </a:rPr>
              <a:t>Birth to Three must complete initial evaluation and initial IFSP</a:t>
            </a:r>
            <a:r>
              <a:rPr lang="en-US" sz="2400" b="0" i="0" u="none" strike="noStrike" dirty="0">
                <a:solidFill>
                  <a:srgbClr val="000000"/>
                </a:solidFill>
                <a:effectLst/>
              </a:rPr>
              <a:t>?</a:t>
            </a:r>
          </a:p>
          <a:p>
            <a:pPr>
              <a:lnSpc>
                <a:spcPct val="100000"/>
              </a:lnSpc>
              <a:buNone/>
            </a:pPr>
            <a:r>
              <a:rPr lang="en-US" sz="2400" b="0" i="0" u="none" strike="noStrike" dirty="0">
                <a:solidFill>
                  <a:srgbClr val="000000"/>
                </a:solidFill>
                <a:effectLst/>
              </a:rPr>
              <a:t>15.Do you know where your referral goes after it is made?</a:t>
            </a:r>
            <a:r>
              <a:rPr lang="en-US" sz="2400" b="1" i="0" u="none" strike="noStrike" dirty="0">
                <a:solidFill>
                  <a:srgbClr val="000000"/>
                </a:solidFill>
                <a:effectLst/>
              </a:rPr>
              <a:t> </a:t>
            </a:r>
            <a:endParaRPr lang="en-US" sz="2400" b="0" i="0" u="none" strike="noStrike" dirty="0">
              <a:solidFill>
                <a:srgbClr val="000000"/>
              </a:solidFill>
              <a:effectLst/>
            </a:endParaRPr>
          </a:p>
          <a:p>
            <a:pPr rtl="0">
              <a:lnSpc>
                <a:spcPct val="100000"/>
              </a:lnSpc>
              <a:buNone/>
            </a:pPr>
            <a:r>
              <a:rPr lang="en-US" sz="2400" b="0" i="0" u="none" strike="noStrike" dirty="0">
                <a:solidFill>
                  <a:srgbClr val="000000"/>
                </a:solidFill>
                <a:effectLst/>
              </a:rPr>
              <a:t>16.Do you know the names of the Birth to Three </a:t>
            </a:r>
            <a:r>
              <a:rPr lang="en-US" sz="2400" dirty="0">
                <a:solidFill>
                  <a:srgbClr val="000000"/>
                </a:solidFill>
              </a:rPr>
              <a:t>agencies</a:t>
            </a:r>
            <a:r>
              <a:rPr lang="en-US" sz="2400" b="0" i="0" u="none" strike="noStrike" dirty="0">
                <a:solidFill>
                  <a:srgbClr val="000000"/>
                </a:solidFill>
                <a:effectLst/>
              </a:rPr>
              <a:t> in your     town?</a:t>
            </a:r>
            <a:endParaRPr lang="en-US" sz="2400" i="0" u="none" strike="noStrike" dirty="0">
              <a:solidFill>
                <a:srgbClr val="000000"/>
              </a:solidFill>
            </a:endParaRPr>
          </a:p>
          <a:p>
            <a:pPr rtl="0">
              <a:lnSpc>
                <a:spcPct val="100000"/>
              </a:lnSpc>
              <a:buNone/>
            </a:pPr>
            <a:r>
              <a:rPr lang="en-US" sz="2400" b="0" i="0" u="none" strike="noStrike" dirty="0">
                <a:solidFill>
                  <a:srgbClr val="000000"/>
                </a:solidFill>
                <a:effectLst/>
              </a:rPr>
              <a:t>17.Do you know who to contact with Birth to Three related questions?</a:t>
            </a:r>
            <a:endParaRPr lang="en-US" sz="2400" i="0" u="none" strike="noStrike" dirty="0">
              <a:solidFill>
                <a:srgbClr val="000000"/>
              </a:solidFill>
            </a:endParaRPr>
          </a:p>
          <a:p>
            <a:pPr rtl="0">
              <a:lnSpc>
                <a:spcPct val="100000"/>
              </a:lnSpc>
              <a:buNone/>
            </a:pPr>
            <a:r>
              <a:rPr lang="en-US" sz="2400" b="0" i="0" u="none" strike="noStrike" dirty="0">
                <a:solidFill>
                  <a:srgbClr val="000000"/>
                </a:solidFill>
                <a:effectLst/>
              </a:rPr>
              <a:t>18. Do you know how to make a referral? </a:t>
            </a:r>
            <a:endParaRPr lang="en-US" sz="2400" i="0" u="none" strike="noStrike" dirty="0">
              <a:solidFill>
                <a:srgbClr val="000000"/>
              </a:solidFill>
            </a:endParaRPr>
          </a:p>
          <a:p>
            <a:pPr rtl="0">
              <a:lnSpc>
                <a:spcPct val="100000"/>
              </a:lnSpc>
              <a:buNone/>
            </a:pPr>
            <a:r>
              <a:rPr lang="en-US" sz="2400" b="0" i="0" u="none" strike="noStrike" dirty="0">
                <a:solidFill>
                  <a:srgbClr val="000000"/>
                </a:solidFill>
                <a:effectLst/>
              </a:rPr>
              <a:t>19. Do you know what federal </a:t>
            </a:r>
            <a:r>
              <a:rPr lang="en-US" sz="2400" dirty="0">
                <a:solidFill>
                  <a:srgbClr val="000000"/>
                </a:solidFill>
              </a:rPr>
              <a:t>l</a:t>
            </a:r>
            <a:r>
              <a:rPr lang="en-US" sz="2400" b="0" i="0" u="none" strike="noStrike" dirty="0">
                <a:solidFill>
                  <a:srgbClr val="000000"/>
                </a:solidFill>
                <a:effectLst/>
              </a:rPr>
              <a:t>aw Birth to Three is under? </a:t>
            </a:r>
            <a:endParaRPr lang="en-US" sz="2400" i="0" u="none" strike="noStrike" dirty="0">
              <a:solidFill>
                <a:srgbClr val="000000"/>
              </a:solidFill>
            </a:endParaRPr>
          </a:p>
          <a:p>
            <a:pPr rtl="0">
              <a:lnSpc>
                <a:spcPct val="100000"/>
              </a:lnSpc>
              <a:buNone/>
            </a:pPr>
            <a:r>
              <a:rPr lang="en-US" sz="2400" b="0" i="0" u="none" strike="noStrike" dirty="0">
                <a:solidFill>
                  <a:srgbClr val="000000"/>
                </a:solidFill>
                <a:effectLst/>
              </a:rPr>
              <a:t>20. Do you know how often plans are reviewed and evaluations/assessments are updated?</a:t>
            </a:r>
            <a:endParaRPr lang="en-US" sz="2400" dirty="0"/>
          </a:p>
        </p:txBody>
      </p:sp>
    </p:spTree>
    <p:extLst>
      <p:ext uri="{BB962C8B-B14F-4D97-AF65-F5344CB8AC3E}">
        <p14:creationId xmlns:p14="http://schemas.microsoft.com/office/powerpoint/2010/main" val="4046948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A49D5-C917-3442-5625-50922BAF8CBB}"/>
              </a:ext>
            </a:extLst>
          </p:cNvPr>
          <p:cNvSpPr>
            <a:spLocks noGrp="1"/>
          </p:cNvSpPr>
          <p:nvPr>
            <p:ph type="title"/>
          </p:nvPr>
        </p:nvSpPr>
        <p:spPr>
          <a:xfrm>
            <a:off x="445477" y="152400"/>
            <a:ext cx="8229600" cy="525462"/>
          </a:xfrm>
        </p:spPr>
        <p:txBody>
          <a:bodyPr/>
          <a:lstStyle/>
          <a:p>
            <a:r>
              <a:rPr lang="en-US" dirty="0"/>
              <a:t>Handouts, Documents &amp; Videos Provided</a:t>
            </a:r>
          </a:p>
        </p:txBody>
      </p:sp>
      <p:sp>
        <p:nvSpPr>
          <p:cNvPr id="3" name="Content Placeholder 2">
            <a:extLst>
              <a:ext uri="{FF2B5EF4-FFF2-40B4-BE49-F238E27FC236}">
                <a16:creationId xmlns:a16="http://schemas.microsoft.com/office/drawing/2014/main" id="{B2AE83D1-F43A-898E-6419-A9F89BFF3FCA}"/>
              </a:ext>
            </a:extLst>
          </p:cNvPr>
          <p:cNvSpPr>
            <a:spLocks noGrp="1"/>
          </p:cNvSpPr>
          <p:nvPr>
            <p:ph idx="1"/>
          </p:nvPr>
        </p:nvSpPr>
        <p:spPr>
          <a:xfrm>
            <a:off x="430237" y="624204"/>
            <a:ext cx="8229600" cy="5108648"/>
          </a:xfrm>
        </p:spPr>
        <p:txBody>
          <a:bodyPr>
            <a:noAutofit/>
          </a:bodyPr>
          <a:lstStyle/>
          <a:p>
            <a:r>
              <a:rPr lang="en-US" sz="2400" dirty="0"/>
              <a:t>CT Birth to Three Overview Handout </a:t>
            </a:r>
          </a:p>
          <a:p>
            <a:r>
              <a:rPr lang="en-US" sz="2400" dirty="0"/>
              <a:t>EI home visit video </a:t>
            </a:r>
          </a:p>
          <a:p>
            <a:r>
              <a:rPr lang="en-US" sz="2400" dirty="0"/>
              <a:t>Parent Rights Handout </a:t>
            </a:r>
          </a:p>
          <a:p>
            <a:r>
              <a:rPr lang="en-US" sz="2400" dirty="0"/>
              <a:t>Connecticut Birth to Three System A Family Handbook Guide 1,2 &amp; 3 </a:t>
            </a:r>
          </a:p>
          <a:p>
            <a:r>
              <a:rPr lang="en-US" sz="2400" i="0" u="none" strike="noStrike" dirty="0">
                <a:solidFill>
                  <a:srgbClr val="000000"/>
                </a:solidFill>
                <a:effectLst/>
              </a:rPr>
              <a:t>Coaching and Natural Learning Environments video </a:t>
            </a:r>
          </a:p>
          <a:p>
            <a:r>
              <a:rPr lang="en-US" sz="2400" b="0" i="0" dirty="0">
                <a:solidFill>
                  <a:srgbClr val="000000"/>
                </a:solidFill>
                <a:effectLst/>
              </a:rPr>
              <a:t>Functional outcomes video </a:t>
            </a:r>
          </a:p>
          <a:p>
            <a:r>
              <a:rPr lang="en-US" sz="2400" dirty="0">
                <a:solidFill>
                  <a:srgbClr val="000000"/>
                </a:solidFill>
              </a:rPr>
              <a:t>How to make a referral Handout </a:t>
            </a:r>
          </a:p>
          <a:p>
            <a:r>
              <a:rPr lang="en-US" sz="2400" dirty="0">
                <a:solidFill>
                  <a:srgbClr val="000000"/>
                </a:solidFill>
              </a:rPr>
              <a:t>Procedures (IFSP, Exit/Transition, Supports &amp; Services, </a:t>
            </a:r>
            <a:r>
              <a:rPr lang="en-US" sz="2400" i="0" strike="noStrike" dirty="0">
                <a:solidFill>
                  <a:srgbClr val="000000"/>
                </a:solidFill>
                <a:effectLst/>
              </a:rPr>
              <a:t>Personnel Standards, Service Coordination</a:t>
            </a:r>
            <a:r>
              <a:rPr lang="en-US" sz="2400" dirty="0">
                <a:solidFill>
                  <a:srgbClr val="000000"/>
                </a:solidFill>
              </a:rPr>
              <a:t>, Evaluation &amp; Assessment, Insurance, Intake)</a:t>
            </a:r>
          </a:p>
          <a:p>
            <a:r>
              <a:rPr lang="en-US" sz="2400" dirty="0">
                <a:solidFill>
                  <a:srgbClr val="000000"/>
                </a:solidFill>
              </a:rPr>
              <a:t>IDEA handout                                   (all found on the B23 website)</a:t>
            </a:r>
            <a:endParaRPr lang="en-US" sz="2400" dirty="0">
              <a:effectLst/>
            </a:endParaRPr>
          </a:p>
          <a:p>
            <a:pPr>
              <a:buNone/>
            </a:pPr>
            <a:br>
              <a:rPr lang="en-US" dirty="0"/>
            </a:br>
            <a:r>
              <a:rPr lang="en-US" dirty="0">
                <a:solidFill>
                  <a:srgbClr val="000000"/>
                </a:solidFill>
              </a:rPr>
              <a:t> </a:t>
            </a:r>
            <a:endParaRPr lang="en-US" dirty="0"/>
          </a:p>
        </p:txBody>
      </p:sp>
    </p:spTree>
    <p:extLst>
      <p:ext uri="{BB962C8B-B14F-4D97-AF65-F5344CB8AC3E}">
        <p14:creationId xmlns:p14="http://schemas.microsoft.com/office/powerpoint/2010/main" val="4211083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3F612-0A4B-D18E-D179-4DE1D089A51E}"/>
              </a:ext>
            </a:extLst>
          </p:cNvPr>
          <p:cNvSpPr>
            <a:spLocks noGrp="1"/>
          </p:cNvSpPr>
          <p:nvPr>
            <p:ph type="title"/>
          </p:nvPr>
        </p:nvSpPr>
        <p:spPr/>
        <p:txBody>
          <a:bodyPr/>
          <a:lstStyle/>
          <a:p>
            <a:r>
              <a:rPr lang="en-US" dirty="0"/>
              <a:t>Danbury Region Pediatrician Participants  </a:t>
            </a:r>
          </a:p>
        </p:txBody>
      </p:sp>
      <p:sp>
        <p:nvSpPr>
          <p:cNvPr id="3" name="Content Placeholder 2">
            <a:extLst>
              <a:ext uri="{FF2B5EF4-FFF2-40B4-BE49-F238E27FC236}">
                <a16:creationId xmlns:a16="http://schemas.microsoft.com/office/drawing/2014/main" id="{42424AEC-30B4-87C0-7E15-739D39AB7DF6}"/>
              </a:ext>
            </a:extLst>
          </p:cNvPr>
          <p:cNvSpPr>
            <a:spLocks noGrp="1"/>
          </p:cNvSpPr>
          <p:nvPr>
            <p:ph idx="1"/>
          </p:nvPr>
        </p:nvSpPr>
        <p:spPr>
          <a:xfrm>
            <a:off x="457200" y="982662"/>
            <a:ext cx="8229600" cy="4732337"/>
          </a:xfrm>
        </p:spPr>
        <p:txBody>
          <a:bodyPr>
            <a:normAutofit fontScale="92500" lnSpcReduction="10000"/>
          </a:bodyPr>
          <a:lstStyle/>
          <a:p>
            <a:r>
              <a:rPr lang="en-US" sz="1800" b="0" i="0" u="none" strike="noStrike" dirty="0">
                <a:solidFill>
                  <a:srgbClr val="000000"/>
                </a:solidFill>
                <a:effectLst/>
                <a:latin typeface="Arial" panose="020B0604020202020204" pitchFamily="34" charset="0"/>
              </a:rPr>
              <a:t>Ridgefield Pediatric Associates</a:t>
            </a:r>
          </a:p>
          <a:p>
            <a:r>
              <a:rPr lang="en-US" sz="1800" b="0" i="0" u="none" strike="noStrike" dirty="0">
                <a:solidFill>
                  <a:srgbClr val="000000"/>
                </a:solidFill>
                <a:effectLst/>
                <a:latin typeface="Arial" panose="020B0604020202020204" pitchFamily="34" charset="0"/>
              </a:rPr>
              <a:t>Doctors' Pediatric (Ridgefield)</a:t>
            </a:r>
          </a:p>
          <a:p>
            <a:r>
              <a:rPr lang="en-US" sz="1800" b="0" i="0" u="none" strike="noStrike" dirty="0">
                <a:solidFill>
                  <a:srgbClr val="000000"/>
                </a:solidFill>
                <a:effectLst/>
                <a:latin typeface="Arial" panose="020B0604020202020204" pitchFamily="34" charset="0"/>
              </a:rPr>
              <a:t>Center For Pediatric Medicine Danbury</a:t>
            </a:r>
          </a:p>
          <a:p>
            <a:r>
              <a:rPr lang="en-US" sz="1800" b="0" i="0" u="none" strike="noStrike" dirty="0">
                <a:solidFill>
                  <a:srgbClr val="000000"/>
                </a:solidFill>
                <a:effectLst/>
                <a:latin typeface="Arial" panose="020B0604020202020204" pitchFamily="34" charset="0"/>
              </a:rPr>
              <a:t>Child Care Associates (Danbury)</a:t>
            </a:r>
          </a:p>
          <a:p>
            <a:r>
              <a:rPr lang="en-US" sz="1800" b="0" i="0" u="none" strike="noStrike" dirty="0">
                <a:solidFill>
                  <a:srgbClr val="000000"/>
                </a:solidFill>
                <a:effectLst/>
                <a:latin typeface="Arial" panose="020B0604020202020204" pitchFamily="34" charset="0"/>
              </a:rPr>
              <a:t>Auerbach Pediatrics (Newtown) </a:t>
            </a:r>
          </a:p>
          <a:p>
            <a:r>
              <a:rPr lang="en-US" sz="1800" b="0" i="0" u="none" strike="noStrike" dirty="0">
                <a:solidFill>
                  <a:srgbClr val="000000"/>
                </a:solidFill>
                <a:effectLst/>
                <a:latin typeface="Arial" panose="020B0604020202020204" pitchFamily="34" charset="0"/>
              </a:rPr>
              <a:t>Dr. Laura S. Nowacki (Newtown) </a:t>
            </a:r>
          </a:p>
          <a:p>
            <a:r>
              <a:rPr lang="en-US" sz="1800" b="0" i="0" u="none" strike="noStrike" dirty="0">
                <a:solidFill>
                  <a:srgbClr val="000000"/>
                </a:solidFill>
                <a:effectLst/>
                <a:latin typeface="Arial" panose="020B0604020202020204" pitchFamily="34" charset="0"/>
              </a:rPr>
              <a:t>Family Health Care Center (Newtown) </a:t>
            </a:r>
          </a:p>
          <a:p>
            <a:r>
              <a:rPr lang="en-US" sz="1800" b="0" i="0" u="none" strike="noStrike" dirty="0">
                <a:solidFill>
                  <a:srgbClr val="000000"/>
                </a:solidFill>
                <a:effectLst/>
                <a:latin typeface="Arial" panose="020B0604020202020204" pitchFamily="34" charset="0"/>
              </a:rPr>
              <a:t>Pediatric Associates of Western Connecticut (Danbury)</a:t>
            </a:r>
          </a:p>
          <a:p>
            <a:r>
              <a:rPr lang="en-US" sz="1800" b="0" i="0" u="none" strike="noStrike" dirty="0">
                <a:solidFill>
                  <a:srgbClr val="000000"/>
                </a:solidFill>
                <a:effectLst/>
                <a:latin typeface="Arial" panose="020B0604020202020204" pitchFamily="34" charset="0"/>
              </a:rPr>
              <a:t>Brookfield Children's Physicians</a:t>
            </a:r>
          </a:p>
          <a:p>
            <a:r>
              <a:rPr lang="en-US" sz="1800" b="0" i="0" u="none" strike="noStrike" dirty="0">
                <a:solidFill>
                  <a:srgbClr val="000000"/>
                </a:solidFill>
                <a:effectLst/>
                <a:latin typeface="Arial" panose="020B0604020202020204" pitchFamily="34" charset="0"/>
              </a:rPr>
              <a:t>Dr. Claire A. Free, MD (Brookfield) </a:t>
            </a:r>
          </a:p>
          <a:p>
            <a:r>
              <a:rPr lang="en-US" sz="1800" b="0" i="0" u="none" strike="noStrike" dirty="0">
                <a:solidFill>
                  <a:srgbClr val="000000"/>
                </a:solidFill>
                <a:effectLst/>
                <a:latin typeface="Arial" panose="020B0604020202020204" pitchFamily="34" charset="0"/>
              </a:rPr>
              <a:t>Center for Pediatric Medicine New Fairfield</a:t>
            </a:r>
          </a:p>
          <a:p>
            <a:r>
              <a:rPr lang="en-US" sz="1800" b="0" i="0" u="none" strike="noStrike" dirty="0" err="1">
                <a:solidFill>
                  <a:srgbClr val="000000"/>
                </a:solidFill>
                <a:effectLst/>
                <a:latin typeface="Arial" panose="020B0604020202020204" pitchFamily="34" charset="0"/>
              </a:rPr>
              <a:t>Nuvance</a:t>
            </a:r>
            <a:r>
              <a:rPr lang="en-US" sz="1800" b="0" i="0" u="none" strike="noStrike" dirty="0">
                <a:solidFill>
                  <a:srgbClr val="000000"/>
                </a:solidFill>
                <a:effectLst/>
                <a:latin typeface="Arial" panose="020B0604020202020204" pitchFamily="34" charset="0"/>
              </a:rPr>
              <a:t> Health Medical Practice Primary Care and Pediatrics New Fairfield</a:t>
            </a:r>
          </a:p>
          <a:p>
            <a:r>
              <a:rPr lang="en-US" sz="1800" b="0" i="0" u="none" strike="noStrike" dirty="0">
                <a:solidFill>
                  <a:srgbClr val="000000"/>
                </a:solidFill>
                <a:effectLst/>
                <a:latin typeface="Arial" panose="020B0604020202020204" pitchFamily="34" charset="0"/>
              </a:rPr>
              <a:t>Candlewood Valley Pediatrics (New Milford) </a:t>
            </a:r>
          </a:p>
          <a:p>
            <a:r>
              <a:rPr lang="en-US" sz="1800" b="0" i="0" u="none" strike="noStrike" dirty="0">
                <a:solidFill>
                  <a:srgbClr val="000000"/>
                </a:solidFill>
                <a:effectLst/>
                <a:latin typeface="Arial" panose="020B0604020202020204" pitchFamily="34" charset="0"/>
              </a:rPr>
              <a:t>New Milford Pediatrics</a:t>
            </a:r>
            <a:endParaRPr lang="en-US" dirty="0"/>
          </a:p>
        </p:txBody>
      </p:sp>
    </p:spTree>
    <p:extLst>
      <p:ext uri="{BB962C8B-B14F-4D97-AF65-F5344CB8AC3E}">
        <p14:creationId xmlns:p14="http://schemas.microsoft.com/office/powerpoint/2010/main" val="1375040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6D82C-AE71-7FC5-D156-43265FDB1EFA}"/>
              </a:ext>
            </a:extLst>
          </p:cNvPr>
          <p:cNvSpPr>
            <a:spLocks noGrp="1"/>
          </p:cNvSpPr>
          <p:nvPr>
            <p:ph type="title"/>
          </p:nvPr>
        </p:nvSpPr>
        <p:spPr/>
        <p:txBody>
          <a:bodyPr/>
          <a:lstStyle/>
          <a:p>
            <a:r>
              <a:rPr lang="en-US" dirty="0"/>
              <a:t>Findings </a:t>
            </a:r>
          </a:p>
        </p:txBody>
      </p:sp>
      <p:sp>
        <p:nvSpPr>
          <p:cNvPr id="3" name="Content Placeholder 2">
            <a:extLst>
              <a:ext uri="{FF2B5EF4-FFF2-40B4-BE49-F238E27FC236}">
                <a16:creationId xmlns:a16="http://schemas.microsoft.com/office/drawing/2014/main" id="{BA507747-629A-F350-A287-00E535E17D97}"/>
              </a:ext>
            </a:extLst>
          </p:cNvPr>
          <p:cNvSpPr>
            <a:spLocks noGrp="1"/>
          </p:cNvSpPr>
          <p:nvPr>
            <p:ph idx="1"/>
          </p:nvPr>
        </p:nvSpPr>
        <p:spPr>
          <a:xfrm>
            <a:off x="381000" y="1219200"/>
            <a:ext cx="8229600" cy="4351338"/>
          </a:xfrm>
        </p:spPr>
        <p:txBody>
          <a:bodyPr/>
          <a:lstStyle/>
          <a:p>
            <a:pPr marL="0" indent="0">
              <a:buNone/>
            </a:pPr>
            <a:r>
              <a:rPr lang="en-US" dirty="0"/>
              <a:t>When reaching out to a small group of offices to make initial connections, this is what I heard…</a:t>
            </a:r>
          </a:p>
          <a:p>
            <a:pPr marL="0" indent="0">
              <a:buNone/>
            </a:pPr>
            <a:r>
              <a:rPr lang="en-US" dirty="0"/>
              <a:t>-I sent your information on to the correct person and they will be in touch.</a:t>
            </a:r>
          </a:p>
          <a:p>
            <a:pPr marL="0" indent="0">
              <a:buNone/>
            </a:pPr>
            <a:r>
              <a:rPr lang="en-US" dirty="0"/>
              <a:t>-We don’t have time to complete but will do our best.</a:t>
            </a:r>
          </a:p>
          <a:p>
            <a:pPr marL="0" indent="0">
              <a:buNone/>
            </a:pPr>
            <a:r>
              <a:rPr lang="en-US" dirty="0"/>
              <a:t>-We are interested in receiving more information about Birth to Three, but 2 surveys and all the information to sort through is too much. We would just like the answers all in one spot, easy to understand and access. There is a lack of time and resources at our offices. </a:t>
            </a:r>
          </a:p>
        </p:txBody>
      </p:sp>
    </p:spTree>
    <p:extLst>
      <p:ext uri="{BB962C8B-B14F-4D97-AF65-F5344CB8AC3E}">
        <p14:creationId xmlns:p14="http://schemas.microsoft.com/office/powerpoint/2010/main" val="1539918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90B1-5B6F-2EE3-5784-7C0BD641B1FF}"/>
              </a:ext>
            </a:extLst>
          </p:cNvPr>
          <p:cNvSpPr>
            <a:spLocks noGrp="1"/>
          </p:cNvSpPr>
          <p:nvPr>
            <p:ph type="title"/>
          </p:nvPr>
        </p:nvSpPr>
        <p:spPr/>
        <p:txBody>
          <a:bodyPr/>
          <a:lstStyle/>
          <a:p>
            <a:r>
              <a:rPr lang="en-US" dirty="0"/>
              <a:t>Conclusion </a:t>
            </a:r>
          </a:p>
        </p:txBody>
      </p:sp>
      <p:sp>
        <p:nvSpPr>
          <p:cNvPr id="3" name="Content Placeholder 2">
            <a:extLst>
              <a:ext uri="{FF2B5EF4-FFF2-40B4-BE49-F238E27FC236}">
                <a16:creationId xmlns:a16="http://schemas.microsoft.com/office/drawing/2014/main" id="{8F5CA7D8-2750-EF74-D8B2-0FEC6AEF5F59}"/>
              </a:ext>
            </a:extLst>
          </p:cNvPr>
          <p:cNvSpPr>
            <a:spLocks noGrp="1"/>
          </p:cNvSpPr>
          <p:nvPr>
            <p:ph idx="1"/>
          </p:nvPr>
        </p:nvSpPr>
        <p:spPr>
          <a:xfrm>
            <a:off x="457200" y="1253331"/>
            <a:ext cx="8229600" cy="4351338"/>
          </a:xfrm>
        </p:spPr>
        <p:txBody>
          <a:bodyPr>
            <a:normAutofit fontScale="92500" lnSpcReduction="10000"/>
          </a:bodyPr>
          <a:lstStyle/>
          <a:p>
            <a:pPr marL="0" indent="0">
              <a:buNone/>
            </a:pPr>
            <a:r>
              <a:rPr lang="en-US" dirty="0"/>
              <a:t>Pediatricians want information regarding Birth to Three Early Intervention so that they may better inform their families. The doctors’ offices are overwhelmed and understaffed. To get this information out to the offices, I would want to create a one page frequently asked questions handout. This way they would have the bulk of the information that they need on one easy to read handout. This would also capture the misinformation that is being shared. In providing the general information about Birth to Three, this would increase the Pediatricians’ Office understanding and knowledge of Birth to Three Services which would still lead to better outcomes and relationships with our families. </a:t>
            </a:r>
          </a:p>
        </p:txBody>
      </p:sp>
    </p:spTree>
    <p:extLst>
      <p:ext uri="{BB962C8B-B14F-4D97-AF65-F5344CB8AC3E}">
        <p14:creationId xmlns:p14="http://schemas.microsoft.com/office/powerpoint/2010/main" val="1484753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669D4-48E5-3AF6-4B9D-59D8DE532C4E}"/>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464C667C-75DB-FD2F-C7AA-19D971CB6612}"/>
              </a:ext>
            </a:extLst>
          </p:cNvPr>
          <p:cNvSpPr>
            <a:spLocks noGrp="1"/>
          </p:cNvSpPr>
          <p:nvPr>
            <p:ph idx="1"/>
          </p:nvPr>
        </p:nvSpPr>
        <p:spPr>
          <a:xfrm>
            <a:off x="457200" y="1295400"/>
            <a:ext cx="8229600" cy="4579938"/>
          </a:xfrm>
        </p:spPr>
        <p:txBody>
          <a:bodyPr>
            <a:normAutofit/>
          </a:bodyPr>
          <a:lstStyle/>
          <a:p>
            <a:r>
              <a:rPr lang="en-US" sz="2400" dirty="0"/>
              <a:t>Connecticut General Statutes. § 17a-248e(c). State of Connecticut, 2024.</a:t>
            </a:r>
          </a:p>
          <a:p>
            <a:endParaRPr lang="en-US" sz="2400" dirty="0"/>
          </a:p>
          <a:p>
            <a:r>
              <a:rPr lang="en-US" sz="2400" dirty="0"/>
              <a:t>Connecticut Office of Early Childhood. (2021). Birth to Three system procedures manual: IFSP Procedure/Guidance. Connecticut Birth to Three System. </a:t>
            </a:r>
            <a:r>
              <a:rPr lang="en-US" sz="2400" dirty="0">
                <a:hlinkClick r:id="rId2"/>
              </a:rPr>
              <a:t>https://www.birth23.org/for-providers/procedures/</a:t>
            </a:r>
            <a:r>
              <a:rPr lang="en-US" sz="2400" dirty="0"/>
              <a:t> </a:t>
            </a:r>
          </a:p>
          <a:p>
            <a:endParaRPr lang="en-US" sz="2400" dirty="0"/>
          </a:p>
          <a:p>
            <a:r>
              <a:rPr lang="en-US" sz="2400" dirty="0"/>
              <a:t>Bruder, M. B. (2010). Early childhood intervention: A promise to children and families for their future. Exceptional Children, 76(3), 339–355. </a:t>
            </a:r>
          </a:p>
          <a:p>
            <a:endParaRPr lang="en-US" dirty="0"/>
          </a:p>
        </p:txBody>
      </p:sp>
    </p:spTree>
    <p:extLst>
      <p:ext uri="{BB962C8B-B14F-4D97-AF65-F5344CB8AC3E}">
        <p14:creationId xmlns:p14="http://schemas.microsoft.com/office/powerpoint/2010/main" val="16358243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17663</TotalTime>
  <Words>1482</Words>
  <Application>Microsoft Office PowerPoint</Application>
  <PresentationFormat>On-screen Show (4:3)</PresentationFormat>
  <Paragraphs>107</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Calibri</vt:lpstr>
      <vt:lpstr>Calibri Light</vt:lpstr>
      <vt:lpstr>Courier New</vt:lpstr>
      <vt:lpstr>Segoe UI</vt:lpstr>
      <vt:lpstr>1_Office Theme</vt:lpstr>
      <vt:lpstr> Pediatricians &amp; Birth to Three UCONN Early Childhood Leadership  Capstone Project Cohort 4   June 2, 2025   Nicole Giro Assistant Director &amp; Developmental Therapy Specialist   EdAdvance Birth to Three</vt:lpstr>
      <vt:lpstr>Problem Identification</vt:lpstr>
      <vt:lpstr>Outcome </vt:lpstr>
      <vt:lpstr>Evidence-Based Rationale</vt:lpstr>
      <vt:lpstr>Families Report…</vt:lpstr>
      <vt:lpstr>Activities </vt:lpstr>
      <vt:lpstr>Scale </vt:lpstr>
      <vt:lpstr>Questionnaire Sample </vt:lpstr>
      <vt:lpstr>Questionnaire Sample cont.</vt:lpstr>
      <vt:lpstr>Questionnaire Sample cont.</vt:lpstr>
      <vt:lpstr>Handouts, Documents &amp; Videos Provided</vt:lpstr>
      <vt:lpstr>Danbury Region Pediatrician Participants  </vt:lpstr>
      <vt:lpstr>Findings </vt:lpstr>
      <vt:lpstr>Conclusion </vt:lpstr>
      <vt:lpstr>References </vt:lpstr>
    </vt:vector>
  </TitlesOfParts>
  <Company>UCHC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Ryan Bibisi</dc:creator>
  <cp:lastModifiedBy>Nicole Giro</cp:lastModifiedBy>
  <cp:revision>225</cp:revision>
  <cp:lastPrinted>2025-05-20T14:30:38Z</cp:lastPrinted>
  <dcterms:created xsi:type="dcterms:W3CDTF">2014-04-25T18:15:14Z</dcterms:created>
  <dcterms:modified xsi:type="dcterms:W3CDTF">2025-05-22T18:50:42Z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37CB21DA-7D57-44FE-8BEA-16D72D8A27ED</vt:lpwstr>
  </property>
  <property fmtid="{D5CDD505-2E9C-101B-9397-08002B2CF9AE}" pid="3" name="ArticulatePath">
    <vt:lpwstr>CT LEND Presentation Template</vt:lpwstr>
  </property>
</Properties>
</file>