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21"/>
  </p:notesMasterIdLst>
  <p:handoutMasterIdLst>
    <p:handoutMasterId r:id="rId22"/>
  </p:handoutMasterIdLst>
  <p:sldIdLst>
    <p:sldId id="387" r:id="rId2"/>
    <p:sldId id="410" r:id="rId3"/>
    <p:sldId id="424" r:id="rId4"/>
    <p:sldId id="425" r:id="rId5"/>
    <p:sldId id="411" r:id="rId6"/>
    <p:sldId id="416" r:id="rId7"/>
    <p:sldId id="412" r:id="rId8"/>
    <p:sldId id="413" r:id="rId9"/>
    <p:sldId id="426" r:id="rId10"/>
    <p:sldId id="415" r:id="rId11"/>
    <p:sldId id="417" r:id="rId12"/>
    <p:sldId id="418" r:id="rId13"/>
    <p:sldId id="419" r:id="rId14"/>
    <p:sldId id="422" r:id="rId15"/>
    <p:sldId id="421" r:id="rId16"/>
    <p:sldId id="423" r:id="rId17"/>
    <p:sldId id="427" r:id="rId18"/>
    <p:sldId id="428" r:id="rId19"/>
    <p:sldId id="414" r:id="rId20"/>
  </p:sldIdLst>
  <p:sldSz cx="9144000" cy="6858000" type="screen4x3"/>
  <p:notesSz cx="6858000" cy="9215438"/>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D2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1806" y="102"/>
      </p:cViewPr>
      <p:guideLst>
        <p:guide orient="horz" pos="2160"/>
        <p:guide pos="288"/>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0772"/>
          </a:xfrm>
          <a:prstGeom prst="rect">
            <a:avLst/>
          </a:prstGeom>
        </p:spPr>
        <p:txBody>
          <a:bodyPr vert="horz" lIns="91440" tIns="45720" rIns="91440" bIns="45720" rtlCol="0"/>
          <a:lstStyle>
            <a:lvl1pPr algn="r">
              <a:defRPr sz="1200"/>
            </a:lvl1pPr>
          </a:lstStyle>
          <a:p>
            <a:fld id="{B7F50CCB-94B1-4B0A-BCF8-2F96EF51A256}" type="datetimeFigureOut">
              <a:rPr lang="en-US" smtClean="0"/>
              <a:pPr/>
              <a:t>5/30/2025</a:t>
            </a:fld>
            <a:endParaRPr lang="en-US"/>
          </a:p>
        </p:txBody>
      </p:sp>
      <p:sp>
        <p:nvSpPr>
          <p:cNvPr id="4" name="Footer Placeholder 3"/>
          <p:cNvSpPr>
            <a:spLocks noGrp="1"/>
          </p:cNvSpPr>
          <p:nvPr>
            <p:ph type="ftr" sz="quarter" idx="2"/>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753067"/>
            <a:ext cx="2971800" cy="460772"/>
          </a:xfrm>
          <a:prstGeom prst="rect">
            <a:avLst/>
          </a:prstGeom>
        </p:spPr>
        <p:txBody>
          <a:bodyPr vert="horz" lIns="91440" tIns="45720" rIns="91440" bIns="45720" rtlCol="0" anchor="b"/>
          <a:lstStyle>
            <a:lvl1pPr algn="r">
              <a:defRPr sz="1200"/>
            </a:lvl1pPr>
          </a:lstStyle>
          <a:p>
            <a:fld id="{881D7471-A358-48C3-BB75-EEB9B119FC1C}" type="slidenum">
              <a:rPr lang="en-US" smtClean="0"/>
              <a:pPr/>
              <a:t>‹#›</a:t>
            </a:fld>
            <a:endParaRPr lang="en-US"/>
          </a:p>
        </p:txBody>
      </p:sp>
    </p:spTree>
    <p:extLst>
      <p:ext uri="{BB962C8B-B14F-4D97-AF65-F5344CB8AC3E}">
        <p14:creationId xmlns:p14="http://schemas.microsoft.com/office/powerpoint/2010/main" val="21676000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02"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0772"/>
          </a:xfrm>
          <a:prstGeom prst="rect">
            <a:avLst/>
          </a:prstGeom>
        </p:spPr>
        <p:txBody>
          <a:bodyPr vert="horz" lIns="91440" tIns="45720" rIns="91440" bIns="45720" rtlCol="0"/>
          <a:lstStyle>
            <a:lvl1pPr algn="r">
              <a:defRPr sz="1200"/>
            </a:lvl1pPr>
          </a:lstStyle>
          <a:p>
            <a:fld id="{DA7D45CE-4BF1-4A82-95FA-9F2C00D45C33}" type="datetimeFigureOut">
              <a:rPr lang="en-US" smtClean="0"/>
              <a:pPr/>
              <a:t>5/30/2025</a:t>
            </a:fld>
            <a:endParaRPr lang="en-US"/>
          </a:p>
        </p:txBody>
      </p:sp>
      <p:sp>
        <p:nvSpPr>
          <p:cNvPr id="4" name="Slide Image Placeholder 3"/>
          <p:cNvSpPr>
            <a:spLocks noGrp="1" noRot="1" noChangeAspect="1"/>
          </p:cNvSpPr>
          <p:nvPr>
            <p:ph type="sldImg" idx="2"/>
          </p:nvPr>
        </p:nvSpPr>
        <p:spPr>
          <a:xfrm>
            <a:off x="1125538" y="690563"/>
            <a:ext cx="4606925" cy="34559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77333"/>
            <a:ext cx="5486400" cy="414694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53067"/>
            <a:ext cx="2971800" cy="460772"/>
          </a:xfrm>
          <a:prstGeom prst="rect">
            <a:avLst/>
          </a:prstGeom>
        </p:spPr>
        <p:txBody>
          <a:bodyPr vert="horz" lIns="91440" tIns="45720" rIns="91440" bIns="45720" rtlCol="0" anchor="b"/>
          <a:lstStyle>
            <a:lvl1pPr algn="r">
              <a:defRPr sz="1200"/>
            </a:lvl1pPr>
          </a:lstStyle>
          <a:p>
            <a:fld id="{8E2FB70D-189E-4216-ADF0-8EDD1AE5ED33}" type="slidenum">
              <a:rPr lang="en-US" smtClean="0"/>
              <a:pPr/>
              <a:t>‹#›</a:t>
            </a:fld>
            <a:endParaRPr lang="en-US"/>
          </a:p>
        </p:txBody>
      </p:sp>
    </p:spTree>
    <p:extLst>
      <p:ext uri="{BB962C8B-B14F-4D97-AF65-F5344CB8AC3E}">
        <p14:creationId xmlns:p14="http://schemas.microsoft.com/office/powerpoint/2010/main" val="22260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A288CF-455E-58B4-B84D-43A3EF8620BC}"/>
              </a:ext>
            </a:extLst>
          </p:cNvPr>
          <p:cNvSpPr>
            <a:spLocks noGrp="1"/>
          </p:cNvSpPr>
          <p:nvPr>
            <p:ph type="title" hasCustomPrompt="1"/>
          </p:nvPr>
        </p:nvSpPr>
        <p:spPr>
          <a:xfrm>
            <a:off x="457200" y="457201"/>
            <a:ext cx="8229600" cy="525462"/>
          </a:xfrm>
          <a:prstGeom prst="rect">
            <a:avLst/>
          </a:prstGeom>
        </p:spPr>
        <p:txBody>
          <a:bodyPr/>
          <a:lstStyle>
            <a:lvl1pPr algn="ctr">
              <a:defRPr sz="3600" b="1">
                <a:latin typeface="Calibri Light" panose="020F0302020204030204" pitchFamily="34" charset="0"/>
                <a:cs typeface="Calibri Light" panose="020F0302020204030204" pitchFamily="34" charset="0"/>
              </a:defRPr>
            </a:lvl1pPr>
          </a:lstStyle>
          <a:p>
            <a:pPr algn="ctr"/>
            <a:r>
              <a:rPr lang="en-US" sz="3600">
                <a:latin typeface="+mj-lt"/>
              </a:rPr>
              <a:t>Title</a:t>
            </a:r>
          </a:p>
        </p:txBody>
      </p:sp>
      <p:sp>
        <p:nvSpPr>
          <p:cNvPr id="7" name="Content Placeholder 2">
            <a:extLst>
              <a:ext uri="{FF2B5EF4-FFF2-40B4-BE49-F238E27FC236}">
                <a16:creationId xmlns:a16="http://schemas.microsoft.com/office/drawing/2014/main" id="{09DD8BD0-DECF-22D5-4BC0-BFD5FBD8A8A7}"/>
              </a:ext>
            </a:extLst>
          </p:cNvPr>
          <p:cNvSpPr>
            <a:spLocks noGrp="1"/>
          </p:cNvSpPr>
          <p:nvPr>
            <p:ph idx="1" hasCustomPrompt="1"/>
          </p:nvPr>
        </p:nvSpPr>
        <p:spPr>
          <a:xfrm>
            <a:off x="457200" y="1524000"/>
            <a:ext cx="8229600" cy="4351338"/>
          </a:xfrm>
          <a:prstGeom prst="rect">
            <a:avLst/>
          </a:prstGeom>
        </p:spPr>
        <p:txBody>
          <a:bodyPr/>
          <a:lstStyle>
            <a:lvl1pPr marL="228600" indent="-228600">
              <a:defRPr sz="2800"/>
            </a:lvl1pPr>
            <a:lvl2pPr marL="800100" indent="-342900">
              <a:buFont typeface="Calibri" panose="020F0502020204030204" pitchFamily="34" charset="0"/>
              <a:buChar char="–"/>
              <a:defRPr sz="2800"/>
            </a:lvl2pPr>
          </a:lstStyle>
          <a:p>
            <a:pPr marL="0" indent="0">
              <a:buNone/>
            </a:pPr>
            <a:r>
              <a:rPr lang="en-US" sz="2800"/>
              <a:t>Bullets:</a:t>
            </a:r>
          </a:p>
          <a:p>
            <a:r>
              <a:rPr lang="en-US" sz="2800"/>
              <a:t>Bullet 1</a:t>
            </a:r>
          </a:p>
          <a:p>
            <a:pPr lvl="1">
              <a:buFont typeface="Courier New" panose="02070309020205020404" pitchFamily="49" charset="0"/>
              <a:buChar char="o"/>
            </a:pPr>
            <a:r>
              <a:rPr lang="en-US" sz="2400"/>
              <a:t>Bullet 2 </a:t>
            </a:r>
          </a:p>
        </p:txBody>
      </p:sp>
    </p:spTree>
    <p:extLst>
      <p:ext uri="{BB962C8B-B14F-4D97-AF65-F5344CB8AC3E}">
        <p14:creationId xmlns:p14="http://schemas.microsoft.com/office/powerpoint/2010/main" val="3829645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233489"/>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457200" y="1825625"/>
            <a:ext cx="8229600" cy="38131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20D7-698E-4528-AFE4-38F6E054D6D5}" type="datetimeFigureOut">
              <a:rPr lang="en-US" smtClean="0"/>
              <a:t>5/30/2025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84A75-380D-49D2-A87F-182FC7068D9D}" type="slidenum">
              <a:rPr lang="en-US" smtClean="0"/>
              <a:t>‹#›</a:t>
            </a:fld>
            <a:endParaRPr lang="en-US"/>
          </a:p>
        </p:txBody>
      </p:sp>
      <p:sp>
        <p:nvSpPr>
          <p:cNvPr id="8" name="Rectangle 7"/>
          <p:cNvSpPr/>
          <p:nvPr userDrawn="1"/>
        </p:nvSpPr>
        <p:spPr>
          <a:xfrm>
            <a:off x="0" y="5917223"/>
            <a:ext cx="9144000" cy="940777"/>
          </a:xfrm>
          <a:prstGeom prst="rect">
            <a:avLst/>
          </a:prstGeom>
          <a:solidFill>
            <a:srgbClr val="00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77078" y="6062219"/>
            <a:ext cx="1206379" cy="665858"/>
          </a:xfrm>
          <a:prstGeom prst="rect">
            <a:avLst/>
          </a:prstGeom>
        </p:spPr>
      </p:pic>
      <p:sp>
        <p:nvSpPr>
          <p:cNvPr id="7" name="Rectangle 6">
            <a:extLst>
              <a:ext uri="{FF2B5EF4-FFF2-40B4-BE49-F238E27FC236}">
                <a16:creationId xmlns:a16="http://schemas.microsoft.com/office/drawing/2014/main" id="{CAD8AABF-F7AD-2579-7EDE-AC509AA4465E}"/>
              </a:ext>
            </a:extLst>
          </p:cNvPr>
          <p:cNvSpPr/>
          <p:nvPr userDrawn="1"/>
        </p:nvSpPr>
        <p:spPr>
          <a:xfrm>
            <a:off x="0" y="5780698"/>
            <a:ext cx="9144000" cy="8670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3C238AA-EFEF-4372-8F06-76FCCF47416D}"/>
              </a:ext>
            </a:extLst>
          </p:cNvPr>
          <p:cNvSpPr txBox="1"/>
          <p:nvPr userDrawn="1"/>
        </p:nvSpPr>
        <p:spPr>
          <a:xfrm>
            <a:off x="7153275" y="6241214"/>
            <a:ext cx="2305050" cy="307777"/>
          </a:xfrm>
          <a:prstGeom prst="rect">
            <a:avLst/>
          </a:prstGeom>
          <a:noFill/>
        </p:spPr>
        <p:txBody>
          <a:bodyPr wrap="square" rtlCol="0">
            <a:spAutoFit/>
          </a:bodyPr>
          <a:lstStyle/>
          <a:p>
            <a:r>
              <a:rPr lang="en-US" sz="1400" b="1" i="0" u="none" strike="noStrike" baseline="0">
                <a:solidFill>
                  <a:srgbClr val="FFFFFF"/>
                </a:solidFill>
                <a:latin typeface="Calibri" panose="020F0502020204030204" pitchFamily="34" charset="0"/>
              </a:rPr>
              <a:t>UCONNUCEDD.ORG</a:t>
            </a:r>
          </a:p>
        </p:txBody>
      </p:sp>
    </p:spTree>
    <p:extLst>
      <p:ext uri="{BB962C8B-B14F-4D97-AF65-F5344CB8AC3E}">
        <p14:creationId xmlns:p14="http://schemas.microsoft.com/office/powerpoint/2010/main" val="823807264"/>
      </p:ext>
    </p:extLst>
  </p:cSld>
  <p:clrMap bg1="lt1" tx1="dk1" bg2="lt2" tx2="dk2" accent1="accent1" accent2="accent2" accent3="accent3" accent4="accent4" accent5="accent5" accent6="accent6" hlink="hlink" folHlink="folHlink"/>
  <p:sldLayoutIdLst>
    <p:sldLayoutId id="2147483834" r:id="rId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2880" userDrawn="1">
          <p15:clr>
            <a:srgbClr val="F26B43"/>
          </p15:clr>
        </p15:guide>
        <p15:guide id="3" pos="5472" userDrawn="1">
          <p15:clr>
            <a:srgbClr val="F26B43"/>
          </p15:clr>
        </p15:guide>
        <p15:guide id="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plederman@winchesterschools.org" TargetMode="Externa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hyperlink" Target="mailto:carolg2@sbcglobal.net" TargetMode="Externa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ctoec.org/supporting-child-development/ct-dots/" TargetMode="External"/><Relationship Id="rId2" Type="http://schemas.openxmlformats.org/officeDocument/2006/relationships/hyperlink" Target="https://www.ctoec.org/forms-documents/ct-elds-what-children-birth-to-five-should-know-and-be-able-to-do.pdf"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A5F0AF-173B-F682-EE46-85A778E2EF67}"/>
              </a:ext>
            </a:extLst>
          </p:cNvPr>
          <p:cNvSpPr>
            <a:spLocks noGrp="1"/>
          </p:cNvSpPr>
          <p:nvPr>
            <p:ph type="title"/>
          </p:nvPr>
        </p:nvSpPr>
        <p:spPr>
          <a:xfrm>
            <a:off x="457200" y="989162"/>
            <a:ext cx="8229600" cy="1601638"/>
          </a:xfrm>
        </p:spPr>
        <p:txBody>
          <a:bodyPr lIns="0" tIns="0" rIns="0" bIns="0"/>
          <a:lstStyle/>
          <a:p>
            <a:r>
              <a:rPr lang="en-US" sz="2800" dirty="0">
                <a:latin typeface="Calibri Light"/>
                <a:ea typeface="Calibri Light"/>
                <a:cs typeface="Calibri Light"/>
              </a:rPr>
              <a:t>Play-Based Curriculum Aligned with Connecticut Early Learning and Development Standards and Documentation (ELDS) and Observation for Teaching System (DOTS) to Improve Student Outcomes</a:t>
            </a:r>
            <a:br>
              <a:rPr lang="en-US" sz="2800" dirty="0">
                <a:latin typeface="+mj-lt"/>
                <a:ea typeface="Calibri Light"/>
              </a:rPr>
            </a:br>
            <a:br>
              <a:rPr lang="en-US" sz="1600" dirty="0">
                <a:latin typeface="+mj-lt"/>
                <a:ea typeface="Calibri Light"/>
                <a:cs typeface="Calibri Light"/>
              </a:rPr>
            </a:br>
            <a:r>
              <a:rPr lang="en-US" sz="1600" dirty="0" err="1">
                <a:latin typeface="+mj-lt"/>
                <a:ea typeface="Calibri Light"/>
                <a:cs typeface="Calibri Light"/>
              </a:rPr>
              <a:t>Prudenza</a:t>
            </a:r>
            <a:r>
              <a:rPr lang="en-US" sz="1600" dirty="0">
                <a:latin typeface="+mj-lt"/>
                <a:ea typeface="Calibri Light"/>
                <a:cs typeface="Calibri Light"/>
              </a:rPr>
              <a:t> Lederman</a:t>
            </a:r>
            <a:br>
              <a:rPr lang="en-US" sz="1600" dirty="0"/>
            </a:br>
            <a:r>
              <a:rPr lang="en-US" sz="1600" dirty="0">
                <a:latin typeface="+mj-lt"/>
                <a:ea typeface="Calibri Light"/>
                <a:cs typeface="Calibri Light"/>
              </a:rPr>
              <a:t>Speech Language Pathologist, Winchester, CT</a:t>
            </a:r>
            <a:br>
              <a:rPr lang="en-US" sz="1600" dirty="0">
                <a:latin typeface="+mj-lt"/>
                <a:ea typeface="Calibri Light"/>
                <a:cs typeface="Calibri Light"/>
              </a:rPr>
            </a:br>
            <a:r>
              <a:rPr lang="en-US" sz="1600" dirty="0">
                <a:latin typeface="+mj-lt"/>
                <a:ea typeface="Calibri Light"/>
                <a:cs typeface="Calibri Light"/>
                <a:hlinkClick r:id="rId3"/>
              </a:rPr>
              <a:t>plederman@winchesterschools.org</a:t>
            </a:r>
            <a:br>
              <a:rPr lang="en-US" sz="1600" dirty="0">
                <a:latin typeface="+mj-lt"/>
                <a:ea typeface="Calibri Light"/>
                <a:cs typeface="Calibri Light"/>
              </a:rPr>
            </a:br>
            <a:br>
              <a:rPr lang="en-US" sz="1600" dirty="0">
                <a:latin typeface="+mj-lt"/>
                <a:ea typeface="Calibri Light"/>
                <a:cs typeface="Calibri Light"/>
              </a:rPr>
            </a:br>
            <a:r>
              <a:rPr lang="en-US" sz="1600" dirty="0">
                <a:latin typeface="+mj-lt"/>
                <a:ea typeface="Calibri Light"/>
                <a:cs typeface="Calibri Light"/>
              </a:rPr>
              <a:t>Carol Guerrette</a:t>
            </a:r>
            <a:br>
              <a:rPr lang="en-US" sz="1600" dirty="0">
                <a:latin typeface="+mj-lt"/>
                <a:ea typeface="Calibri Light"/>
                <a:cs typeface="Calibri Light"/>
              </a:rPr>
            </a:br>
            <a:r>
              <a:rPr lang="en-US" sz="1600" dirty="0">
                <a:latin typeface="+mj-lt"/>
                <a:ea typeface="Calibri Light"/>
                <a:cs typeface="Calibri Light"/>
              </a:rPr>
              <a:t>District Supervisor of Special Education, New London, CT</a:t>
            </a:r>
            <a:br>
              <a:rPr lang="en-US" sz="1600" dirty="0">
                <a:latin typeface="+mj-lt"/>
                <a:ea typeface="Calibri Light"/>
                <a:cs typeface="Calibri Light"/>
              </a:rPr>
            </a:br>
            <a:r>
              <a:rPr lang="en-US" sz="1600" dirty="0">
                <a:latin typeface="+mj-lt"/>
                <a:ea typeface="Calibri Light"/>
                <a:cs typeface="Calibri Light"/>
                <a:hlinkClick r:id="rId4"/>
              </a:rPr>
              <a:t>carolg2@sbcglobal.net</a:t>
            </a:r>
            <a:br>
              <a:rPr lang="en-US" sz="1600" dirty="0">
                <a:latin typeface="+mj-lt"/>
                <a:ea typeface="Calibri Light"/>
                <a:cs typeface="Calibri Light"/>
              </a:rPr>
            </a:br>
            <a:br>
              <a:rPr lang="en-US" sz="1600" dirty="0">
                <a:latin typeface="+mj-lt"/>
                <a:ea typeface="Calibri Light"/>
                <a:cs typeface="Calibri Light"/>
              </a:rPr>
            </a:br>
            <a:r>
              <a:rPr lang="en-US" sz="1600" dirty="0">
                <a:latin typeface="+mj-lt"/>
                <a:cs typeface="Calibri Light"/>
              </a:rPr>
              <a:t>June 2, 2025</a:t>
            </a:r>
            <a:endParaRPr lang="en-US" sz="1600" dirty="0">
              <a:latin typeface="+mj-lt"/>
              <a:ea typeface="Calibri Light" panose="020F0302020204030204"/>
              <a:cs typeface="Calibri Light"/>
            </a:endParaRPr>
          </a:p>
        </p:txBody>
      </p:sp>
    </p:spTree>
    <p:custDataLst>
      <p:tags r:id="rId1"/>
    </p:custDataLst>
    <p:extLst>
      <p:ext uri="{BB962C8B-B14F-4D97-AF65-F5344CB8AC3E}">
        <p14:creationId xmlns:p14="http://schemas.microsoft.com/office/powerpoint/2010/main" val="408115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87E071F-835B-4876-4A16-A50C6DD00265}"/>
              </a:ext>
            </a:extLst>
          </p:cNvPr>
          <p:cNvSpPr>
            <a:spLocks noGrp="1"/>
          </p:cNvSpPr>
          <p:nvPr>
            <p:ph type="title"/>
          </p:nvPr>
        </p:nvSpPr>
        <p:spPr>
          <a:xfrm>
            <a:off x="228600" y="304800"/>
            <a:ext cx="8686800" cy="533400"/>
          </a:xfrm>
        </p:spPr>
        <p:txBody>
          <a:bodyPr/>
          <a:lstStyle/>
          <a:p>
            <a:r>
              <a:rPr lang="en-US" sz="3200" dirty="0">
                <a:latin typeface="Arial"/>
                <a:ea typeface="Calibri Light"/>
                <a:cs typeface="Arial"/>
              </a:rPr>
              <a:t>What are CT ELDS and DOTS</a:t>
            </a:r>
          </a:p>
        </p:txBody>
      </p:sp>
      <p:sp>
        <p:nvSpPr>
          <p:cNvPr id="7" name="Content Placeholder 2">
            <a:extLst>
              <a:ext uri="{FF2B5EF4-FFF2-40B4-BE49-F238E27FC236}">
                <a16:creationId xmlns:a16="http://schemas.microsoft.com/office/drawing/2014/main" id="{7D9D389C-4BFA-531A-900E-32805591BD75}"/>
              </a:ext>
            </a:extLst>
          </p:cNvPr>
          <p:cNvSpPr txBox="1">
            <a:spLocks/>
          </p:cNvSpPr>
          <p:nvPr/>
        </p:nvSpPr>
        <p:spPr>
          <a:xfrm>
            <a:off x="457200" y="1712515"/>
            <a:ext cx="8229600" cy="3308059"/>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dirty="0">
                <a:solidFill>
                  <a:srgbClr val="000000"/>
                </a:solidFill>
                <a:latin typeface="Calibri"/>
                <a:ea typeface="Calibri"/>
                <a:cs typeface="Calibri"/>
              </a:rPr>
              <a:t>Definition:</a:t>
            </a:r>
            <a:r>
              <a:rPr lang="en-US" sz="2800" dirty="0">
                <a:solidFill>
                  <a:srgbClr val="000000"/>
                </a:solidFill>
                <a:latin typeface="Calibri"/>
                <a:ea typeface="Calibri"/>
                <a:cs typeface="Calibri"/>
              </a:rPr>
              <a:t> CT ELDS include what young children 0 to 5 years old should know and be able to do.  These standards were developed so that families, communities, and schools can work together to support children's early learning and growth in all settings. DOTS is a framework to guide educators in the a process of monitoring student's progress, skills, abilities, and behaviors through observation.</a:t>
            </a:r>
          </a:p>
          <a:p>
            <a:r>
              <a:rPr lang="en-US" sz="2400" b="1" dirty="0">
                <a:solidFill>
                  <a:srgbClr val="1B1B1B"/>
                </a:solidFill>
                <a:latin typeface="Lato"/>
                <a:ea typeface="Lato"/>
                <a:cs typeface="Lato"/>
              </a:rPr>
              <a:t>Goals:</a:t>
            </a:r>
            <a:r>
              <a:rPr lang="en-US" sz="2400" dirty="0">
                <a:solidFill>
                  <a:srgbClr val="1B1B1B"/>
                </a:solidFill>
                <a:latin typeface="Lato"/>
                <a:ea typeface="Lato"/>
                <a:cs typeface="Lato"/>
              </a:rPr>
              <a:t> Early education teachers to align the curriculum with the CT ELDS and utilize DOTS to guide their teaching, improve student outcomes and increase parent engagement. </a:t>
            </a:r>
            <a:endParaRPr lang="en-US" sz="2400" dirty="0">
              <a:solidFill>
                <a:srgbClr val="000000"/>
              </a:solidFill>
              <a:latin typeface="Calibri" panose="020F0502020204030204"/>
              <a:ea typeface="Calibri" panose="020F0502020204030204"/>
              <a:cs typeface="Calibri" panose="020F0502020204030204"/>
            </a:endParaRPr>
          </a:p>
          <a:p>
            <a:r>
              <a:rPr lang="en-US" sz="2400" b="1" dirty="0">
                <a:solidFill>
                  <a:srgbClr val="1B1B1B"/>
                </a:solidFill>
                <a:latin typeface="Lato"/>
                <a:ea typeface="Lato"/>
                <a:cs typeface="Lato"/>
              </a:rPr>
              <a:t>Outcome: </a:t>
            </a:r>
            <a:r>
              <a:rPr lang="en-US" sz="2400" dirty="0">
                <a:solidFill>
                  <a:srgbClr val="1B1B1B"/>
                </a:solidFill>
                <a:latin typeface="Lato"/>
                <a:ea typeface="Lato"/>
                <a:cs typeface="Lato"/>
              </a:rPr>
              <a:t>To increase measure and assess a student's development, ensure teacher effectiveness, implement a developmentally appropriate play-based curriculum, and include family partnerships.</a:t>
            </a:r>
          </a:p>
          <a:p>
            <a:pPr marL="0" indent="0">
              <a:buNone/>
            </a:pPr>
            <a:endParaRPr lang="en-US" sz="2200" dirty="0">
              <a:solidFill>
                <a:srgbClr val="1B1B1B"/>
              </a:solidFill>
              <a:latin typeface="Lato"/>
              <a:ea typeface="Lato"/>
              <a:cs typeface="Lato"/>
            </a:endParaRPr>
          </a:p>
          <a:p>
            <a:pPr marL="457200" lvl="1" indent="0">
              <a:buNone/>
            </a:pPr>
            <a:endParaRPr lang="en-US" sz="2400" dirty="0">
              <a:ea typeface="Calibri"/>
              <a:cs typeface="Calibri"/>
            </a:endParaRPr>
          </a:p>
          <a:p>
            <a:pPr marL="457200" lvl="1" indent="0">
              <a:buNone/>
            </a:pPr>
            <a:endParaRPr lang="en-US" sz="2400" dirty="0">
              <a:ea typeface="Calibri"/>
              <a:cs typeface="Calibri"/>
            </a:endParaRPr>
          </a:p>
        </p:txBody>
      </p:sp>
    </p:spTree>
    <p:custDataLst>
      <p:tags r:id="rId1"/>
    </p:custDataLst>
    <p:extLst>
      <p:ext uri="{BB962C8B-B14F-4D97-AF65-F5344CB8AC3E}">
        <p14:creationId xmlns:p14="http://schemas.microsoft.com/office/powerpoint/2010/main" val="124862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4B7B-4F8A-DA9A-5130-E9A23BEC5338}"/>
              </a:ext>
            </a:extLst>
          </p:cNvPr>
          <p:cNvSpPr>
            <a:spLocks noGrp="1"/>
          </p:cNvSpPr>
          <p:nvPr>
            <p:ph type="title"/>
          </p:nvPr>
        </p:nvSpPr>
        <p:spPr/>
        <p:txBody>
          <a:bodyPr/>
          <a:lstStyle/>
          <a:p>
            <a:r>
              <a:rPr lang="en-US" dirty="0">
                <a:latin typeface="Calibri Light"/>
                <a:ea typeface="Calibri Light"/>
                <a:cs typeface="Calibri Light"/>
              </a:rPr>
              <a:t>Inconsistent Use of CTELDS and DOTS</a:t>
            </a:r>
            <a:endParaRPr lang="en-US" dirty="0">
              <a:ea typeface="Calibri Light"/>
            </a:endParaRPr>
          </a:p>
        </p:txBody>
      </p:sp>
      <p:sp>
        <p:nvSpPr>
          <p:cNvPr id="3" name="Content Placeholder 2">
            <a:extLst>
              <a:ext uri="{FF2B5EF4-FFF2-40B4-BE49-F238E27FC236}">
                <a16:creationId xmlns:a16="http://schemas.microsoft.com/office/drawing/2014/main" id="{F065146A-96EE-BF76-D885-F96E86A348E2}"/>
              </a:ext>
            </a:extLst>
          </p:cNvPr>
          <p:cNvSpPr>
            <a:spLocks noGrp="1"/>
          </p:cNvSpPr>
          <p:nvPr>
            <p:ph idx="1"/>
          </p:nvPr>
        </p:nvSpPr>
        <p:spPr>
          <a:xfrm>
            <a:off x="457200" y="1524000"/>
            <a:ext cx="8229600" cy="4060166"/>
          </a:xfrm>
        </p:spPr>
        <p:txBody>
          <a:bodyPr vert="horz" lIns="91440" tIns="45720" rIns="91440" bIns="45720" rtlCol="0" anchor="t">
            <a:normAutofit fontScale="92500" lnSpcReduction="20000"/>
          </a:bodyPr>
          <a:lstStyle/>
          <a:p>
            <a:r>
              <a:rPr lang="en-US" dirty="0">
                <a:latin typeface="Calibri body"/>
                <a:ea typeface="Calibri"/>
                <a:cs typeface="Calibri"/>
              </a:rPr>
              <a:t>Connecticut early childhood educators are currently not aligning the CT ELDS to the their curriculums and obtaining observational data utilizing the DOTS.</a:t>
            </a:r>
          </a:p>
          <a:p>
            <a:pPr lvl="1">
              <a:buFont typeface="Arial" panose="020F0502020204030204" pitchFamily="34" charset="0"/>
              <a:buChar char="•"/>
            </a:pPr>
            <a:r>
              <a:rPr lang="en-US" dirty="0">
                <a:latin typeface="Calibri body"/>
                <a:ea typeface="Calibri"/>
                <a:cs typeface="Calibri"/>
              </a:rPr>
              <a:t>Early learning environments not utilizing CT ELDS to target learning experiences and student outcomes based on the student's growth and development may not be targeting appropriate skills in the early years. </a:t>
            </a:r>
          </a:p>
          <a:p>
            <a:pPr lvl="1">
              <a:buFont typeface="Arial" panose="020B0604020202020204" pitchFamily="34" charset="0"/>
              <a:buChar char="•"/>
            </a:pPr>
            <a:r>
              <a:rPr lang="en-US" dirty="0">
                <a:latin typeface="Calibri body"/>
                <a:ea typeface="Calibri"/>
                <a:cs typeface="Calibri"/>
              </a:rPr>
              <a:t>Age-appropriate content and specific student learning objectives are not always understood by many stakeholders.</a:t>
            </a:r>
          </a:p>
          <a:p>
            <a:pPr lvl="1">
              <a:buFont typeface="Arial" panose="020B0604020202020204" pitchFamily="34" charset="0"/>
              <a:buChar char="•"/>
            </a:pPr>
            <a:r>
              <a:rPr lang="en-US" dirty="0">
                <a:latin typeface="Calibri body"/>
                <a:ea typeface="Calibri"/>
                <a:cs typeface="Calibri"/>
              </a:rPr>
              <a:t>Families may lack an understanding of how their child learns and how to support them during the PreK years.</a:t>
            </a:r>
          </a:p>
          <a:p>
            <a:pPr lvl="1">
              <a:buFont typeface="Arial" panose="020B0604020202020204" pitchFamily="34" charset="0"/>
              <a:buChar char="•"/>
            </a:pPr>
            <a:endParaRPr lang="en-US" dirty="0">
              <a:latin typeface="Calibri body"/>
              <a:ea typeface="Calibri"/>
              <a:cs typeface="Calibri"/>
            </a:endParaRPr>
          </a:p>
        </p:txBody>
      </p:sp>
    </p:spTree>
    <p:extLst>
      <p:ext uri="{BB962C8B-B14F-4D97-AF65-F5344CB8AC3E}">
        <p14:creationId xmlns:p14="http://schemas.microsoft.com/office/powerpoint/2010/main" val="1896490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F4D8A-1CF6-59A7-AB9F-D333D3A134FB}"/>
              </a:ext>
            </a:extLst>
          </p:cNvPr>
          <p:cNvSpPr>
            <a:spLocks noGrp="1"/>
          </p:cNvSpPr>
          <p:nvPr>
            <p:ph type="title"/>
          </p:nvPr>
        </p:nvSpPr>
        <p:spPr/>
        <p:txBody>
          <a:bodyPr/>
          <a:lstStyle/>
          <a:p>
            <a:r>
              <a:rPr lang="en-US" dirty="0">
                <a:latin typeface="Calibri Light"/>
                <a:ea typeface="Calibri Light"/>
                <a:cs typeface="Calibri Light"/>
              </a:rPr>
              <a:t> Implementation of CT ELDS and DOTS</a:t>
            </a:r>
            <a:endParaRPr lang="en-US" dirty="0">
              <a:ea typeface="Calibri Light"/>
            </a:endParaRPr>
          </a:p>
        </p:txBody>
      </p:sp>
      <p:sp>
        <p:nvSpPr>
          <p:cNvPr id="3" name="Content Placeholder 2">
            <a:extLst>
              <a:ext uri="{FF2B5EF4-FFF2-40B4-BE49-F238E27FC236}">
                <a16:creationId xmlns:a16="http://schemas.microsoft.com/office/drawing/2014/main" id="{E4354F23-F0DE-65C6-054D-775407DD9978}"/>
              </a:ext>
            </a:extLst>
          </p:cNvPr>
          <p:cNvSpPr>
            <a:spLocks noGrp="1"/>
          </p:cNvSpPr>
          <p:nvPr>
            <p:ph idx="1"/>
          </p:nvPr>
        </p:nvSpPr>
        <p:spPr/>
        <p:txBody>
          <a:bodyPr vert="horz" lIns="91440" tIns="45720" rIns="91440" bIns="45720" rtlCol="0" anchor="t">
            <a:normAutofit/>
          </a:bodyPr>
          <a:lstStyle/>
          <a:p>
            <a:r>
              <a:rPr lang="en-US" dirty="0">
                <a:latin typeface="Calibri body"/>
                <a:ea typeface="Calibri"/>
                <a:cs typeface="Calibri"/>
              </a:rPr>
              <a:t>It is critical to create play-based activities aligned to the curriculum using CT ELDS.  The ELDS target student developmentally appropriate goals, and support the collection of observational data that inform teachers, parents and stakeholders.</a:t>
            </a:r>
          </a:p>
          <a:p>
            <a:r>
              <a:rPr lang="en-US" dirty="0">
                <a:latin typeface="Calibri body"/>
                <a:ea typeface="Calibri"/>
                <a:cs typeface="Calibri"/>
              </a:rPr>
              <a:t>Currently within preschool classrooms, play-based activities do not always meet the student at their developmental level and observational data is not consistently taken to support student learning and report what is needed next. </a:t>
            </a:r>
          </a:p>
        </p:txBody>
      </p:sp>
    </p:spTree>
    <p:extLst>
      <p:ext uri="{BB962C8B-B14F-4D97-AF65-F5344CB8AC3E}">
        <p14:creationId xmlns:p14="http://schemas.microsoft.com/office/powerpoint/2010/main" val="339432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BB7B7-2480-02FD-D164-BFFFD4EAD117}"/>
              </a:ext>
            </a:extLst>
          </p:cNvPr>
          <p:cNvSpPr>
            <a:spLocks noGrp="1"/>
          </p:cNvSpPr>
          <p:nvPr>
            <p:ph type="title"/>
          </p:nvPr>
        </p:nvSpPr>
        <p:spPr/>
        <p:txBody>
          <a:bodyPr/>
          <a:lstStyle/>
          <a:p>
            <a:r>
              <a:rPr lang="en-US" dirty="0">
                <a:latin typeface="Calibri Light"/>
                <a:ea typeface="Calibri Light"/>
                <a:cs typeface="Calibri Light"/>
              </a:rPr>
              <a:t>What the State of Connecticut says</a:t>
            </a:r>
          </a:p>
        </p:txBody>
      </p:sp>
      <p:sp>
        <p:nvSpPr>
          <p:cNvPr id="3" name="Content Placeholder 2">
            <a:extLst>
              <a:ext uri="{FF2B5EF4-FFF2-40B4-BE49-F238E27FC236}">
                <a16:creationId xmlns:a16="http://schemas.microsoft.com/office/drawing/2014/main" id="{69DFF331-EB7E-F349-1720-5355F33F0BE5}"/>
              </a:ext>
            </a:extLst>
          </p:cNvPr>
          <p:cNvSpPr>
            <a:spLocks noGrp="1"/>
          </p:cNvSpPr>
          <p:nvPr>
            <p:ph idx="1"/>
          </p:nvPr>
        </p:nvSpPr>
        <p:spPr/>
        <p:txBody>
          <a:bodyPr vert="horz" lIns="91440" tIns="45720" rIns="91440" bIns="45720" rtlCol="0" anchor="t">
            <a:normAutofit/>
          </a:bodyPr>
          <a:lstStyle/>
          <a:p>
            <a:r>
              <a:rPr lang="en-US" dirty="0">
                <a:solidFill>
                  <a:srgbClr val="001D35"/>
                </a:solidFill>
                <a:ea typeface="+mn-lt"/>
                <a:cs typeface="+mn-lt"/>
              </a:rPr>
              <a:t>The State </a:t>
            </a:r>
            <a:r>
              <a:rPr lang="en-US" b="0" i="0" dirty="0">
                <a:solidFill>
                  <a:srgbClr val="001D35"/>
                </a:solidFill>
                <a:effectLst/>
                <a:ea typeface="+mn-lt"/>
                <a:cs typeface="+mn-lt"/>
              </a:rPr>
              <a:t>of </a:t>
            </a:r>
            <a:r>
              <a:rPr lang="en-US" dirty="0">
                <a:solidFill>
                  <a:srgbClr val="001D35"/>
                </a:solidFill>
                <a:ea typeface="+mn-lt"/>
                <a:cs typeface="+mn-lt"/>
              </a:rPr>
              <a:t>Connecticut (CT) uses its Early Learning </a:t>
            </a:r>
            <a:r>
              <a:rPr lang="en-US" b="0" i="0" dirty="0">
                <a:solidFill>
                  <a:srgbClr val="001D35"/>
                </a:solidFill>
                <a:effectLst/>
                <a:ea typeface="+mn-lt"/>
                <a:cs typeface="+mn-lt"/>
              </a:rPr>
              <a:t>and </a:t>
            </a:r>
            <a:r>
              <a:rPr lang="en-US" dirty="0">
                <a:solidFill>
                  <a:srgbClr val="001D35"/>
                </a:solidFill>
                <a:ea typeface="+mn-lt"/>
                <a:cs typeface="+mn-lt"/>
              </a:rPr>
              <a:t>Development Standards </a:t>
            </a:r>
            <a:r>
              <a:rPr lang="en-US" b="0" i="0" dirty="0">
                <a:solidFill>
                  <a:srgbClr val="001D35"/>
                </a:solidFill>
                <a:effectLst/>
                <a:ea typeface="+mn-lt"/>
                <a:cs typeface="+mn-lt"/>
              </a:rPr>
              <a:t>(</a:t>
            </a:r>
            <a:r>
              <a:rPr lang="en-US" dirty="0">
                <a:solidFill>
                  <a:srgbClr val="001D35"/>
                </a:solidFill>
                <a:ea typeface="+mn-lt"/>
                <a:cs typeface="+mn-lt"/>
              </a:rPr>
              <a:t>CT ELDS) to guide and support early childhood education. It provides guidance to educators to support them within the curriculum and instruction to plan center-based activities that are suitable for the student's age and developmental stage. CT ELDS can be used to plan additional supports for students with diverse needs ensuring access, and participation through consistent monitoring and assessment for growth.</a:t>
            </a:r>
            <a:endParaRPr lang="en-US" dirty="0">
              <a:solidFill>
                <a:srgbClr val="001D35"/>
              </a:solidFill>
              <a:latin typeface="Calibri"/>
              <a:ea typeface="Calibri"/>
              <a:cs typeface="Calibri"/>
            </a:endParaRPr>
          </a:p>
        </p:txBody>
      </p:sp>
    </p:spTree>
    <p:extLst>
      <p:ext uri="{BB962C8B-B14F-4D97-AF65-F5344CB8AC3E}">
        <p14:creationId xmlns:p14="http://schemas.microsoft.com/office/powerpoint/2010/main" val="4228396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3BA6F-E5B3-43B7-8918-F17D8BC448B8}"/>
              </a:ext>
            </a:extLst>
          </p:cNvPr>
          <p:cNvSpPr>
            <a:spLocks noGrp="1"/>
          </p:cNvSpPr>
          <p:nvPr>
            <p:ph type="title"/>
          </p:nvPr>
        </p:nvSpPr>
        <p:spPr/>
        <p:txBody>
          <a:bodyPr/>
          <a:lstStyle/>
          <a:p>
            <a:r>
              <a:rPr lang="en-US" dirty="0">
                <a:latin typeface="Calibri Light"/>
                <a:ea typeface="Calibri Light"/>
                <a:cs typeface="Calibri Light"/>
              </a:rPr>
              <a:t>What the State of Connecticut says</a:t>
            </a:r>
            <a:endParaRPr lang="en-US" dirty="0"/>
          </a:p>
        </p:txBody>
      </p:sp>
      <p:sp>
        <p:nvSpPr>
          <p:cNvPr id="3" name="Content Placeholder 2">
            <a:extLst>
              <a:ext uri="{FF2B5EF4-FFF2-40B4-BE49-F238E27FC236}">
                <a16:creationId xmlns:a16="http://schemas.microsoft.com/office/drawing/2014/main" id="{1FB05BE3-E745-0436-255F-64E734B321AE}"/>
              </a:ext>
            </a:extLst>
          </p:cNvPr>
          <p:cNvSpPr>
            <a:spLocks noGrp="1"/>
          </p:cNvSpPr>
          <p:nvPr>
            <p:ph idx="1"/>
          </p:nvPr>
        </p:nvSpPr>
        <p:spPr/>
        <p:txBody>
          <a:bodyPr vert="horz" lIns="91440" tIns="45720" rIns="91440" bIns="45720" rtlCol="0" anchor="t">
            <a:normAutofit/>
          </a:bodyPr>
          <a:lstStyle/>
          <a:p>
            <a:r>
              <a:rPr lang="en-US" dirty="0">
                <a:latin typeface="Calibri body"/>
              </a:rPr>
              <a:t>CT ELDS provides the educator with opportunities to support diverse learners, communicate, collaborate with families and stakeholders utilizing a shared vocabulary to discuss student's development and learning.</a:t>
            </a:r>
            <a:endParaRPr lang="en-US" dirty="0"/>
          </a:p>
          <a:p>
            <a:r>
              <a:rPr lang="en-US" dirty="0">
                <a:latin typeface="Calibri body"/>
              </a:rPr>
              <a:t>CT ELDS supports with student planning, transitions and aligns with the Common Core Standards.</a:t>
            </a:r>
          </a:p>
          <a:p>
            <a:endParaRPr lang="en-US" dirty="0">
              <a:latin typeface="Calibri body"/>
            </a:endParaRPr>
          </a:p>
        </p:txBody>
      </p:sp>
    </p:spTree>
    <p:extLst>
      <p:ext uri="{BB962C8B-B14F-4D97-AF65-F5344CB8AC3E}">
        <p14:creationId xmlns:p14="http://schemas.microsoft.com/office/powerpoint/2010/main" val="1320155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146B-A3F0-BABA-E6E1-8945AC573F86}"/>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751D2DEB-9D76-163F-A777-576D6E489B11}"/>
              </a:ext>
            </a:extLst>
          </p:cNvPr>
          <p:cNvSpPr>
            <a:spLocks noGrp="1"/>
          </p:cNvSpPr>
          <p:nvPr>
            <p:ph idx="1"/>
          </p:nvPr>
        </p:nvSpPr>
        <p:spPr>
          <a:xfrm>
            <a:off x="457200" y="1524000"/>
            <a:ext cx="8229600" cy="4037162"/>
          </a:xfrm>
        </p:spPr>
        <p:txBody>
          <a:bodyPr vert="horz" lIns="91440" tIns="45720" rIns="91440" bIns="45720" rtlCol="0" anchor="t">
            <a:normAutofit/>
          </a:bodyPr>
          <a:lstStyle/>
          <a:p>
            <a:r>
              <a:rPr lang="en-US" sz="2400" dirty="0">
                <a:latin typeface="Calibri body"/>
              </a:rPr>
              <a:t>DOTS is utilized with CT ELDS to monitor student progress by collecting observational data on student progress, skills, and behaviors. </a:t>
            </a:r>
          </a:p>
          <a:p>
            <a:pPr lvl="1">
              <a:buFont typeface="Courier New" panose="02070309020205020404" pitchFamily="49" charset="0"/>
              <a:buChar char="o"/>
            </a:pPr>
            <a:r>
              <a:rPr lang="en-US" sz="2400" dirty="0">
                <a:latin typeface="Calibri body"/>
              </a:rPr>
              <a:t>Informed planning of student needs</a:t>
            </a:r>
            <a:endParaRPr lang="en-US" dirty="0"/>
          </a:p>
          <a:p>
            <a:pPr lvl="1">
              <a:buFont typeface="Courier New" panose="02070309020205020404" pitchFamily="49" charset="0"/>
              <a:buChar char="o"/>
            </a:pPr>
            <a:r>
              <a:rPr lang="en-US" sz="2400" dirty="0">
                <a:latin typeface="Calibri body"/>
              </a:rPr>
              <a:t>Makes curriculum adjustments and teaching practices</a:t>
            </a:r>
          </a:p>
          <a:p>
            <a:pPr lvl="1">
              <a:buFont typeface="Courier New" panose="02070309020205020404" pitchFamily="49" charset="0"/>
              <a:buChar char="o"/>
            </a:pPr>
            <a:r>
              <a:rPr lang="en-US" sz="2400" dirty="0">
                <a:latin typeface="Calibri body"/>
              </a:rPr>
              <a:t>Provides opportunity for quality improvements and builds capacity for teachers to complete additional professional development</a:t>
            </a:r>
            <a:endParaRPr lang="en-US" dirty="0"/>
          </a:p>
          <a:p>
            <a:pPr lvl="1">
              <a:buFont typeface="Courier New" panose="02070309020205020404" pitchFamily="49" charset="0"/>
              <a:buChar char="o"/>
            </a:pPr>
            <a:r>
              <a:rPr lang="en-US" sz="2400" dirty="0">
                <a:latin typeface="Calibri body"/>
              </a:rPr>
              <a:t>Provides resources to families to support their student's development </a:t>
            </a:r>
          </a:p>
        </p:txBody>
      </p:sp>
    </p:spTree>
    <p:extLst>
      <p:ext uri="{BB962C8B-B14F-4D97-AF65-F5344CB8AC3E}">
        <p14:creationId xmlns:p14="http://schemas.microsoft.com/office/powerpoint/2010/main" val="2918004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AC592-CA9B-1791-3D2B-BD20B2055C82}"/>
              </a:ext>
            </a:extLst>
          </p:cNvPr>
          <p:cNvSpPr>
            <a:spLocks noGrp="1"/>
          </p:cNvSpPr>
          <p:nvPr>
            <p:ph type="title"/>
          </p:nvPr>
        </p:nvSpPr>
        <p:spPr/>
        <p:txBody>
          <a:bodyPr/>
          <a:lstStyle/>
          <a:p>
            <a:r>
              <a:rPr lang="en-US" dirty="0">
                <a:latin typeface="Calibri Light"/>
                <a:ea typeface="Calibri Light"/>
                <a:cs typeface="Calibri Light"/>
              </a:rPr>
              <a:t>Key Aspects of CT ELDS and DOTS</a:t>
            </a:r>
          </a:p>
        </p:txBody>
      </p:sp>
      <p:sp>
        <p:nvSpPr>
          <p:cNvPr id="3" name="Content Placeholder 2">
            <a:extLst>
              <a:ext uri="{FF2B5EF4-FFF2-40B4-BE49-F238E27FC236}">
                <a16:creationId xmlns:a16="http://schemas.microsoft.com/office/drawing/2014/main" id="{0F727D23-E354-7285-430E-10CADA5B2163}"/>
              </a:ext>
            </a:extLst>
          </p:cNvPr>
          <p:cNvSpPr>
            <a:spLocks noGrp="1"/>
          </p:cNvSpPr>
          <p:nvPr>
            <p:ph idx="1"/>
          </p:nvPr>
        </p:nvSpPr>
        <p:spPr>
          <a:xfrm>
            <a:off x="457200" y="1253331"/>
            <a:ext cx="8229600" cy="4351338"/>
          </a:xfrm>
        </p:spPr>
        <p:txBody>
          <a:bodyPr vert="horz" lIns="91440" tIns="45720" rIns="91440" bIns="45720" rtlCol="0" anchor="t">
            <a:normAutofit/>
          </a:bodyPr>
          <a:lstStyle/>
          <a:p>
            <a:r>
              <a:rPr lang="en-US" sz="2400" dirty="0">
                <a:latin typeface="Calibri body"/>
              </a:rPr>
              <a:t>Early childhood general education and special education teachers collaborate using the same framework</a:t>
            </a:r>
          </a:p>
          <a:p>
            <a:pPr lvl="1">
              <a:buFont typeface="Courier New" panose="02070309020205020404" pitchFamily="49" charset="0"/>
              <a:buChar char="o"/>
            </a:pPr>
            <a:r>
              <a:rPr lang="en-US" sz="2400" dirty="0">
                <a:latin typeface="Calibri body"/>
              </a:rPr>
              <a:t>CT ELDS recognizes MLL learners develop language differently and adjusts the framework using language acquisition stages</a:t>
            </a:r>
            <a:endParaRPr lang="en-US" dirty="0"/>
          </a:p>
          <a:p>
            <a:pPr lvl="1">
              <a:buFont typeface="Courier New" panose="02070309020205020404" pitchFamily="49" charset="0"/>
              <a:buChar char="o"/>
            </a:pPr>
            <a:r>
              <a:rPr lang="en-US" sz="2400" dirty="0">
                <a:latin typeface="Calibri body"/>
              </a:rPr>
              <a:t>CT ELDS is inclusive.  It can be used to inform and guide goals and objectives for students with Individual Education Plans (IEP), 504 plans, and SRBI/MTSS</a:t>
            </a:r>
          </a:p>
          <a:p>
            <a:pPr>
              <a:buFont typeface="Arial" panose="02070309020205020404" pitchFamily="49" charset="0"/>
              <a:buChar char="•"/>
            </a:pPr>
            <a:r>
              <a:rPr lang="en-US" sz="2400" dirty="0">
                <a:latin typeface="Calibri body"/>
                <a:ea typeface="Calibri" panose="020F0502020204030204"/>
                <a:cs typeface="Calibri" panose="020F0502020204030204"/>
              </a:rPr>
              <a:t>DOTS is used for gathering data on young children's skills, abilities and behaviors.  Summarizes information on student performance, next steps, and supports capacity for teachers to enhance additional student learning through specific activities</a:t>
            </a:r>
          </a:p>
          <a:p>
            <a:pPr lvl="1">
              <a:buFont typeface="Courier New" panose="02070309020205020404" pitchFamily="49" charset="0"/>
              <a:buChar char="o"/>
            </a:pPr>
            <a:endParaRPr lang="en-US" sz="2400" dirty="0">
              <a:latin typeface="Cambria"/>
              <a:ea typeface="Calibri" panose="020F0502020204030204"/>
              <a:cs typeface="Calibri" panose="020F0502020204030204"/>
            </a:endParaRPr>
          </a:p>
        </p:txBody>
      </p:sp>
    </p:spTree>
    <p:extLst>
      <p:ext uri="{BB962C8B-B14F-4D97-AF65-F5344CB8AC3E}">
        <p14:creationId xmlns:p14="http://schemas.microsoft.com/office/powerpoint/2010/main" val="74675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91B5-B192-D1E2-D899-B2CF76761E1D}"/>
              </a:ext>
            </a:extLst>
          </p:cNvPr>
          <p:cNvSpPr>
            <a:spLocks noGrp="1"/>
          </p:cNvSpPr>
          <p:nvPr>
            <p:ph type="title"/>
          </p:nvPr>
        </p:nvSpPr>
        <p:spPr/>
        <p:txBody>
          <a:bodyPr/>
          <a:lstStyle/>
          <a:p>
            <a:r>
              <a:rPr lang="en-US" dirty="0">
                <a:latin typeface="Calibri Light"/>
                <a:ea typeface="Calibri Light"/>
                <a:cs typeface="Calibri Light"/>
              </a:rPr>
              <a:t>Key Aspects of CT ELDS and DOTS</a:t>
            </a:r>
            <a:endParaRPr lang="en-US" dirty="0">
              <a:latin typeface="Calibri Light"/>
              <a:cs typeface="Calibri Light"/>
            </a:endParaRPr>
          </a:p>
        </p:txBody>
      </p:sp>
      <p:sp>
        <p:nvSpPr>
          <p:cNvPr id="3" name="Content Placeholder 2">
            <a:extLst>
              <a:ext uri="{FF2B5EF4-FFF2-40B4-BE49-F238E27FC236}">
                <a16:creationId xmlns:a16="http://schemas.microsoft.com/office/drawing/2014/main" id="{5030F3D1-28E8-95E9-7895-B23FE805A99E}"/>
              </a:ext>
            </a:extLst>
          </p:cNvPr>
          <p:cNvSpPr>
            <a:spLocks noGrp="1"/>
          </p:cNvSpPr>
          <p:nvPr>
            <p:ph idx="1"/>
          </p:nvPr>
        </p:nvSpPr>
        <p:spPr>
          <a:xfrm>
            <a:off x="457200" y="1173192"/>
            <a:ext cx="8229600" cy="4351338"/>
          </a:xfrm>
        </p:spPr>
        <p:txBody>
          <a:bodyPr vert="horz" lIns="91440" tIns="45720" rIns="91440" bIns="45720" rtlCol="0" anchor="t">
            <a:normAutofit lnSpcReduction="10000"/>
          </a:bodyPr>
          <a:lstStyle/>
          <a:p>
            <a:pPr>
              <a:buFont typeface="Arial,Sans-Serif" panose="020B0604020202020204" pitchFamily="34" charset="0"/>
            </a:pPr>
            <a:r>
              <a:rPr lang="en-US" sz="2400" dirty="0">
                <a:latin typeface="Calibri body"/>
                <a:cs typeface="Arial"/>
              </a:rPr>
              <a:t>DOTS supports early childhood educators and is utilized with CT ELDS to monitor student progress by collecting observational data on student progress, skills, and behaviors. </a:t>
            </a:r>
          </a:p>
          <a:p>
            <a:pPr marL="0" indent="0">
              <a:buNone/>
            </a:pPr>
            <a:endParaRPr lang="en-US" sz="2400" dirty="0">
              <a:latin typeface="Calibri body"/>
              <a:cs typeface="Arial"/>
            </a:endParaRPr>
          </a:p>
          <a:p>
            <a:pPr lvl="1">
              <a:buFont typeface="Courier New,monospace" panose="020B0604020202020204" pitchFamily="34" charset="0"/>
              <a:buChar char="o"/>
            </a:pPr>
            <a:r>
              <a:rPr lang="en-US" sz="2400" dirty="0">
                <a:latin typeface="Calibri body"/>
                <a:cs typeface="Arial"/>
              </a:rPr>
              <a:t>Monitor and support planning for student needs</a:t>
            </a:r>
          </a:p>
          <a:p>
            <a:pPr lvl="1">
              <a:buFont typeface="Courier New,monospace" panose="020B0604020202020204" pitchFamily="34" charset="0"/>
              <a:buChar char="o"/>
            </a:pPr>
            <a:r>
              <a:rPr lang="en-US" sz="2400" dirty="0">
                <a:latin typeface="Calibri body"/>
                <a:cs typeface="Arial"/>
              </a:rPr>
              <a:t>Make curriculum adjustments and teaching practices</a:t>
            </a:r>
          </a:p>
          <a:p>
            <a:pPr lvl="1">
              <a:buFont typeface="Courier New,monospace" panose="020B0604020202020204" pitchFamily="34" charset="0"/>
              <a:buChar char="o"/>
            </a:pPr>
            <a:r>
              <a:rPr lang="en-US" sz="2400" dirty="0">
                <a:latin typeface="Calibri body"/>
                <a:cs typeface="Arial"/>
              </a:rPr>
              <a:t>Provide opportunity for teacher improvement and build understanding for teachers</a:t>
            </a:r>
          </a:p>
          <a:p>
            <a:pPr lvl="1">
              <a:buFont typeface="Courier New,monospace" panose="020B0604020202020204" pitchFamily="34" charset="0"/>
              <a:buChar char="o"/>
            </a:pPr>
            <a:r>
              <a:rPr lang="en-US" sz="2400" dirty="0">
                <a:latin typeface="Calibri body"/>
                <a:cs typeface="Arial"/>
              </a:rPr>
              <a:t>Inform additional professional development needed to engage students for educators</a:t>
            </a:r>
          </a:p>
          <a:p>
            <a:pPr lvl="1">
              <a:buFont typeface="Courier New,monospace" panose="020B0604020202020204" pitchFamily="34" charset="0"/>
              <a:buChar char="o"/>
            </a:pPr>
            <a:r>
              <a:rPr lang="en-US" sz="2400" dirty="0">
                <a:latin typeface="Calibri body"/>
                <a:cs typeface="Arial"/>
              </a:rPr>
              <a:t>Provides resources to families and plan engaging experiences to support student development and specific learning</a:t>
            </a:r>
          </a:p>
          <a:p>
            <a:pPr marL="457200" lvl="1" indent="0">
              <a:buNone/>
            </a:pPr>
            <a:endParaRPr lang="en-US" sz="1900" dirty="0">
              <a:latin typeface="Times New Roman"/>
              <a:cs typeface="Arial"/>
            </a:endParaRPr>
          </a:p>
        </p:txBody>
      </p:sp>
    </p:spTree>
    <p:extLst>
      <p:ext uri="{BB962C8B-B14F-4D97-AF65-F5344CB8AC3E}">
        <p14:creationId xmlns:p14="http://schemas.microsoft.com/office/powerpoint/2010/main" val="840222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5858-7CF1-08B7-1961-4D38EFD070B2}"/>
              </a:ext>
            </a:extLst>
          </p:cNvPr>
          <p:cNvSpPr>
            <a:spLocks noGrp="1"/>
          </p:cNvSpPr>
          <p:nvPr>
            <p:ph type="title"/>
          </p:nvPr>
        </p:nvSpPr>
        <p:spPr/>
        <p:txBody>
          <a:bodyPr/>
          <a:lstStyle/>
          <a:p>
            <a:r>
              <a:rPr lang="en-US" dirty="0">
                <a:latin typeface="Calibri Light"/>
                <a:ea typeface="Calibri Light"/>
                <a:cs typeface="Calibri Light"/>
              </a:rPr>
              <a:t>Pilot Phase</a:t>
            </a:r>
            <a:endParaRPr lang="en-US" dirty="0"/>
          </a:p>
        </p:txBody>
      </p:sp>
      <p:sp>
        <p:nvSpPr>
          <p:cNvPr id="3" name="Content Placeholder 2">
            <a:extLst>
              <a:ext uri="{FF2B5EF4-FFF2-40B4-BE49-F238E27FC236}">
                <a16:creationId xmlns:a16="http://schemas.microsoft.com/office/drawing/2014/main" id="{A16DCBF9-FD63-5E61-B182-8FA7DCC86D6C}"/>
              </a:ext>
            </a:extLst>
          </p:cNvPr>
          <p:cNvSpPr>
            <a:spLocks noGrp="1"/>
          </p:cNvSpPr>
          <p:nvPr>
            <p:ph idx="1"/>
          </p:nvPr>
        </p:nvSpPr>
        <p:spPr>
          <a:xfrm>
            <a:off x="457200" y="1184694"/>
            <a:ext cx="8229600" cy="4351338"/>
          </a:xfrm>
        </p:spPr>
        <p:txBody>
          <a:bodyPr vert="horz" lIns="91440" tIns="45720" rIns="91440" bIns="45720" rtlCol="0" anchor="t">
            <a:normAutofit/>
          </a:bodyPr>
          <a:lstStyle/>
          <a:p>
            <a:r>
              <a:rPr lang="en-US" sz="2400" dirty="0">
                <a:ea typeface="Calibri"/>
                <a:cs typeface="Calibri"/>
              </a:rPr>
              <a:t>Short Term Objective #1: Specific resources and trainings for learning will be used during professional development to train teachers to implement CT ELDS and DOTS.</a:t>
            </a:r>
          </a:p>
          <a:p>
            <a:pPr marL="0" indent="0">
              <a:buNone/>
            </a:pPr>
            <a:endParaRPr lang="en-US" sz="2400" dirty="0">
              <a:ea typeface="Calibri"/>
              <a:cs typeface="Calibri"/>
            </a:endParaRPr>
          </a:p>
          <a:p>
            <a:pPr lvl="1">
              <a:buFont typeface="Arial" panose="020B0604020202020204" pitchFamily="34" charset="0"/>
              <a:buChar char="•"/>
            </a:pPr>
            <a:r>
              <a:rPr lang="en-US" sz="2400" dirty="0">
                <a:ea typeface="Calibri"/>
                <a:cs typeface="Calibri"/>
              </a:rPr>
              <a:t>Survey to teachers to obtain an initial comfort level inventory</a:t>
            </a:r>
          </a:p>
          <a:p>
            <a:pPr lvl="1">
              <a:buFont typeface="Arial" panose="020B0604020202020204" pitchFamily="34" charset="0"/>
              <a:buChar char="•"/>
            </a:pPr>
            <a:r>
              <a:rPr lang="en-US" sz="2400" dirty="0">
                <a:ea typeface="Calibri"/>
                <a:cs typeface="Calibri"/>
              </a:rPr>
              <a:t>Collaboration with curriculum coach</a:t>
            </a:r>
          </a:p>
          <a:p>
            <a:pPr lvl="1">
              <a:buFont typeface="Arial" panose="020F0502020204030204" pitchFamily="34" charset="0"/>
              <a:buChar char="•"/>
            </a:pPr>
            <a:r>
              <a:rPr lang="en-US" sz="2400" dirty="0">
                <a:ea typeface="Calibri"/>
                <a:cs typeface="Calibri"/>
              </a:rPr>
              <a:t>Webinars</a:t>
            </a:r>
          </a:p>
          <a:p>
            <a:pPr lvl="1">
              <a:buFont typeface="Arial" panose="020F0502020204030204" pitchFamily="34" charset="0"/>
              <a:buChar char="•"/>
            </a:pPr>
            <a:r>
              <a:rPr lang="en-US" sz="2400" dirty="0">
                <a:ea typeface="Calibri"/>
                <a:cs typeface="Calibri"/>
              </a:rPr>
              <a:t>Examples of application to the curriculum</a:t>
            </a:r>
          </a:p>
          <a:p>
            <a:pPr lvl="1">
              <a:buFont typeface="Arial" panose="020F0502020204030204" pitchFamily="34" charset="0"/>
              <a:buChar char="•"/>
            </a:pPr>
            <a:r>
              <a:rPr lang="en-US" sz="2400" dirty="0">
                <a:ea typeface="Calibri"/>
                <a:cs typeface="Calibri"/>
              </a:rPr>
              <a:t>DOTS implementation within the classroom</a:t>
            </a:r>
          </a:p>
          <a:p>
            <a:pPr lvl="1">
              <a:buFont typeface="Arial" panose="020F0502020204030204" pitchFamily="34" charset="0"/>
              <a:buChar char="•"/>
            </a:pPr>
            <a:r>
              <a:rPr lang="en-US" sz="2400" dirty="0">
                <a:ea typeface="Calibri"/>
                <a:cs typeface="Calibri"/>
              </a:rPr>
              <a:t>Feedback walkthroughs/self reflection</a:t>
            </a:r>
          </a:p>
        </p:txBody>
      </p:sp>
    </p:spTree>
    <p:extLst>
      <p:ext uri="{BB962C8B-B14F-4D97-AF65-F5344CB8AC3E}">
        <p14:creationId xmlns:p14="http://schemas.microsoft.com/office/powerpoint/2010/main" val="1096386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3A8C-11AA-42AB-01B5-7B65E95D9301}"/>
              </a:ext>
            </a:extLst>
          </p:cNvPr>
          <p:cNvSpPr>
            <a:spLocks noGrp="1"/>
          </p:cNvSpPr>
          <p:nvPr>
            <p:ph type="title"/>
          </p:nvPr>
        </p:nvSpPr>
        <p:spPr/>
        <p:txBody>
          <a:bodyPr/>
          <a:lstStyle/>
          <a:p>
            <a:r>
              <a:rPr lang="en-US" dirty="0">
                <a:latin typeface="Calibri Light"/>
                <a:ea typeface="Calibri Light"/>
                <a:cs typeface="Calibri Light"/>
              </a:rPr>
              <a:t>Pilot Phase</a:t>
            </a:r>
            <a:endParaRPr lang="en-US" dirty="0">
              <a:ea typeface="Calibri Light"/>
            </a:endParaRPr>
          </a:p>
        </p:txBody>
      </p:sp>
      <p:sp>
        <p:nvSpPr>
          <p:cNvPr id="3" name="Content Placeholder 2">
            <a:extLst>
              <a:ext uri="{FF2B5EF4-FFF2-40B4-BE49-F238E27FC236}">
                <a16:creationId xmlns:a16="http://schemas.microsoft.com/office/drawing/2014/main" id="{22CDB977-10EE-D69F-C0EF-27625D91A581}"/>
              </a:ext>
            </a:extLst>
          </p:cNvPr>
          <p:cNvSpPr>
            <a:spLocks noGrp="1"/>
          </p:cNvSpPr>
          <p:nvPr>
            <p:ph idx="1"/>
          </p:nvPr>
        </p:nvSpPr>
        <p:spPr>
          <a:xfrm>
            <a:off x="359434" y="1253331"/>
            <a:ext cx="8229600" cy="4351338"/>
          </a:xfrm>
        </p:spPr>
        <p:txBody>
          <a:bodyPr vert="horz" lIns="91440" tIns="45720" rIns="91440" bIns="45720" rtlCol="0" anchor="t">
            <a:normAutofit/>
          </a:bodyPr>
          <a:lstStyle/>
          <a:p>
            <a:r>
              <a:rPr lang="en-US" sz="2400" dirty="0">
                <a:latin typeface="Calibri body"/>
                <a:ea typeface="Calibri" panose="020F0502020204030204"/>
                <a:cs typeface="Calibri" panose="020F0502020204030204"/>
              </a:rPr>
              <a:t>Short Term Objective #2: Collaboration with staff on aligning the curriculum and lessons utilizing CT ELDS.</a:t>
            </a:r>
          </a:p>
          <a:p>
            <a:pPr marL="0" indent="0">
              <a:buNone/>
            </a:pPr>
            <a:endParaRPr lang="en-US" sz="2400" dirty="0"/>
          </a:p>
          <a:p>
            <a:pPr lvl="1">
              <a:buFont typeface="Arial" panose="020B0604020202020204" pitchFamily="34" charset="0"/>
              <a:buChar char="•"/>
            </a:pPr>
            <a:r>
              <a:rPr lang="en-US" sz="2400" dirty="0">
                <a:latin typeface="Calibri"/>
                <a:ea typeface="Calibri" panose="020F0502020204030204"/>
                <a:cs typeface="Calibri" panose="020F0502020204030204"/>
              </a:rPr>
              <a:t>Mapping out play-based activities using play-based learning indicators</a:t>
            </a:r>
            <a:endParaRPr lang="en-US" sz="2400" dirty="0">
              <a:latin typeface="Calibri body"/>
              <a:ea typeface="Calibri" panose="020F0502020204030204"/>
              <a:cs typeface="Calibri" panose="020F0502020204030204"/>
            </a:endParaRPr>
          </a:p>
          <a:p>
            <a:pPr lvl="1">
              <a:buFont typeface="Arial" panose="020B0604020202020204" pitchFamily="34" charset="0"/>
              <a:buChar char="•"/>
            </a:pPr>
            <a:r>
              <a:rPr lang="en-US" sz="2400" dirty="0">
                <a:latin typeface="Calibri"/>
                <a:ea typeface="Calibri" panose="020F0502020204030204"/>
                <a:cs typeface="Calibri" panose="020F0502020204030204"/>
              </a:rPr>
              <a:t>Modeling centers/engaging activities</a:t>
            </a:r>
          </a:p>
          <a:p>
            <a:pPr lvl="1">
              <a:buFont typeface="Arial" panose="020B0604020202020204" pitchFamily="34" charset="0"/>
              <a:buChar char="•"/>
            </a:pPr>
            <a:r>
              <a:rPr lang="en-US" sz="2400" dirty="0">
                <a:latin typeface="Calibri"/>
                <a:ea typeface="Calibri" panose="020F0502020204030204"/>
                <a:cs typeface="Calibri" panose="020F0502020204030204"/>
              </a:rPr>
              <a:t>Mentoring/modeling from coaches/colleagues</a:t>
            </a:r>
          </a:p>
          <a:p>
            <a:pPr lvl="1">
              <a:buFont typeface="Arial" panose="020B0604020202020204" pitchFamily="34" charset="0"/>
              <a:buChar char="•"/>
            </a:pPr>
            <a:r>
              <a:rPr lang="en-US" sz="2400" dirty="0">
                <a:latin typeface="Calibri"/>
                <a:ea typeface="Calibri" panose="020F0502020204030204"/>
                <a:cs typeface="Calibri" panose="020F0502020204030204"/>
              </a:rPr>
              <a:t>Curriculum guidelines/expectations</a:t>
            </a:r>
          </a:p>
          <a:p>
            <a:pPr lvl="1">
              <a:buFont typeface="Arial" panose="020B0604020202020204" pitchFamily="34" charset="0"/>
              <a:buChar char="•"/>
            </a:pPr>
            <a:r>
              <a:rPr lang="en-US" sz="2400" dirty="0">
                <a:latin typeface="Calibri"/>
                <a:ea typeface="Calibri" panose="020F0502020204030204"/>
                <a:cs typeface="Calibri" panose="020F0502020204030204"/>
              </a:rPr>
              <a:t>Implementation of curriculum to meet student where they are</a:t>
            </a:r>
          </a:p>
          <a:p>
            <a:pPr lvl="1">
              <a:buFont typeface="Arial" panose="020B0604020202020204" pitchFamily="34" charset="0"/>
              <a:buChar char="•"/>
            </a:pPr>
            <a:endParaRPr lang="en-US" dirty="0">
              <a:latin typeface="Calibri"/>
              <a:ea typeface="Calibri" panose="020F0502020204030204"/>
              <a:cs typeface="Calibri" panose="020F0502020204030204"/>
            </a:endParaRPr>
          </a:p>
          <a:p>
            <a:pPr lvl="1">
              <a:buFont typeface="Arial" panose="020B0604020202020204" pitchFamily="34" charset="0"/>
              <a:buChar char="•"/>
            </a:pPr>
            <a:endParaRPr lang="en-US" dirty="0">
              <a:latin typeface="Calibri"/>
              <a:ea typeface="Calibri" panose="020F0502020204030204"/>
              <a:cs typeface="Calibri" panose="020F0502020204030204"/>
            </a:endParaRPr>
          </a:p>
          <a:p>
            <a:pPr lvl="1"/>
            <a:endParaRPr lang="en-US" sz="2400" dirty="0">
              <a:latin typeface="Calibri body"/>
              <a:ea typeface="Calibri" panose="020F0502020204030204"/>
              <a:cs typeface="Calibri" panose="020F0502020204030204"/>
            </a:endParaRPr>
          </a:p>
        </p:txBody>
      </p:sp>
    </p:spTree>
    <p:extLst>
      <p:ext uri="{BB962C8B-B14F-4D97-AF65-F5344CB8AC3E}">
        <p14:creationId xmlns:p14="http://schemas.microsoft.com/office/powerpoint/2010/main" val="2509193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99CA-D440-D8AF-4E35-F1E5D27BB51C}"/>
              </a:ext>
            </a:extLst>
          </p:cNvPr>
          <p:cNvSpPr>
            <a:spLocks noGrp="1"/>
          </p:cNvSpPr>
          <p:nvPr>
            <p:ph type="title"/>
          </p:nvPr>
        </p:nvSpPr>
        <p:spPr/>
        <p:txBody>
          <a:bodyPr/>
          <a:lstStyle/>
          <a:p>
            <a:r>
              <a:rPr lang="en-US" dirty="0">
                <a:latin typeface="Calibri Light"/>
                <a:ea typeface="Calibri Light"/>
                <a:cs typeface="Calibri Light"/>
              </a:rPr>
              <a:t>Plan</a:t>
            </a:r>
            <a:endParaRPr lang="en-US" dirty="0"/>
          </a:p>
        </p:txBody>
      </p:sp>
      <p:sp>
        <p:nvSpPr>
          <p:cNvPr id="3" name="Content Placeholder 2">
            <a:extLst>
              <a:ext uri="{FF2B5EF4-FFF2-40B4-BE49-F238E27FC236}">
                <a16:creationId xmlns:a16="http://schemas.microsoft.com/office/drawing/2014/main" id="{B17DF6EF-8701-F2FA-88B5-B565EEDBC268}"/>
              </a:ext>
            </a:extLst>
          </p:cNvPr>
          <p:cNvSpPr>
            <a:spLocks noGrp="1"/>
          </p:cNvSpPr>
          <p:nvPr>
            <p:ph idx="1"/>
          </p:nvPr>
        </p:nvSpPr>
        <p:spPr>
          <a:xfrm>
            <a:off x="457200" y="982663"/>
            <a:ext cx="8229600" cy="4351338"/>
          </a:xfrm>
        </p:spPr>
        <p:txBody>
          <a:bodyPr vert="horz" lIns="91440" tIns="45720" rIns="91440" bIns="45720" rtlCol="0" anchor="t">
            <a:normAutofit/>
          </a:bodyPr>
          <a:lstStyle/>
          <a:p>
            <a:pPr marL="0" indent="0">
              <a:buNone/>
            </a:pPr>
            <a:r>
              <a:rPr lang="en-US" sz="2400" dirty="0">
                <a:latin typeface="Calibri body"/>
                <a:ea typeface="Calibri"/>
                <a:cs typeface="Calibri"/>
              </a:rPr>
              <a:t>Short Term Objective #3: Monitor effectiveness of CT ELDS integration by using a rubric to assess classroom alignment, observation with the use of DOTS, and providing feedback on classroom implementation of individual plans. </a:t>
            </a:r>
          </a:p>
          <a:p>
            <a:pPr marL="0" indent="0">
              <a:buNone/>
            </a:pPr>
            <a:endParaRPr lang="en-US" sz="2400" dirty="0">
              <a:latin typeface="Calibri body"/>
              <a:ea typeface="Calibri"/>
              <a:cs typeface="Calibri"/>
            </a:endParaRPr>
          </a:p>
          <a:p>
            <a:pPr>
              <a:buFont typeface="Arial"/>
              <a:buChar char="•"/>
            </a:pPr>
            <a:r>
              <a:rPr lang="en-US" sz="2400" dirty="0">
                <a:latin typeface="Calibri"/>
                <a:ea typeface="Calibri"/>
                <a:cs typeface="Calibri"/>
              </a:rPr>
              <a:t>Data Team collaboration-weekly </a:t>
            </a:r>
            <a:endParaRPr lang="en-US" sz="2400" dirty="0"/>
          </a:p>
          <a:p>
            <a:pPr>
              <a:buFont typeface="Arial"/>
              <a:buChar char="•"/>
            </a:pPr>
            <a:r>
              <a:rPr lang="en-US" sz="2400" dirty="0">
                <a:latin typeface="Calibri"/>
                <a:ea typeface="Calibri"/>
                <a:cs typeface="Calibri"/>
              </a:rPr>
              <a:t>Ed Advance Coach: classroom observation </a:t>
            </a:r>
            <a:endParaRPr lang="en-US" sz="2400" dirty="0"/>
          </a:p>
          <a:p>
            <a:pPr>
              <a:buFont typeface="Arial"/>
              <a:buChar char="•"/>
            </a:pPr>
            <a:r>
              <a:rPr lang="en-US" sz="2400" dirty="0">
                <a:latin typeface="Calibri"/>
                <a:ea typeface="Calibri"/>
                <a:cs typeface="Calibri"/>
              </a:rPr>
              <a:t>Creating checklists or templates for data collection</a:t>
            </a:r>
            <a:endParaRPr lang="en-US" sz="2400" dirty="0">
              <a:ea typeface="Calibri"/>
              <a:cs typeface="Calibri"/>
            </a:endParaRPr>
          </a:p>
          <a:p>
            <a:pPr>
              <a:buFont typeface="Arial"/>
              <a:buChar char="•"/>
            </a:pPr>
            <a:r>
              <a:rPr lang="en-US" sz="2400" dirty="0">
                <a:latin typeface="Calibri"/>
                <a:ea typeface="Calibri"/>
                <a:cs typeface="Calibri"/>
              </a:rPr>
              <a:t>Reviewing data collection: revisions </a:t>
            </a:r>
            <a:endParaRPr lang="en-US" sz="2400" dirty="0"/>
          </a:p>
          <a:p>
            <a:pPr marL="0" indent="0">
              <a:buNone/>
            </a:pPr>
            <a:endParaRPr lang="en-US" dirty="0">
              <a:latin typeface="Calibri body"/>
              <a:ea typeface="Calibri"/>
              <a:cs typeface="Calibri"/>
            </a:endParaRPr>
          </a:p>
          <a:p>
            <a:pPr marL="0" indent="0">
              <a:buNone/>
            </a:pPr>
            <a:endParaRPr lang="en-US" dirty="0">
              <a:latin typeface="Calibri body"/>
              <a:ea typeface="Calibri"/>
              <a:cs typeface="Calibri"/>
            </a:endParaRPr>
          </a:p>
        </p:txBody>
      </p:sp>
    </p:spTree>
    <p:extLst>
      <p:ext uri="{BB962C8B-B14F-4D97-AF65-F5344CB8AC3E}">
        <p14:creationId xmlns:p14="http://schemas.microsoft.com/office/powerpoint/2010/main" val="4017894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E9055F-0017-A3B8-EB71-10F11132ADBC}"/>
              </a:ext>
            </a:extLst>
          </p:cNvPr>
          <p:cNvSpPr>
            <a:spLocks noGrp="1"/>
          </p:cNvSpPr>
          <p:nvPr>
            <p:ph type="title"/>
          </p:nvPr>
        </p:nvSpPr>
        <p:spPr>
          <a:xfrm>
            <a:off x="628650" y="556995"/>
            <a:ext cx="7886700" cy="1133693"/>
          </a:xfrm>
        </p:spPr>
        <p:txBody>
          <a:bodyPr vert="horz" lIns="91440" tIns="45720" rIns="91440" bIns="45720" rtlCol="0" anchor="ctr">
            <a:normAutofit/>
          </a:bodyPr>
          <a:lstStyle/>
          <a:p>
            <a:r>
              <a:rPr lang="en-US" dirty="0">
                <a:latin typeface="+mj-lt"/>
                <a:cs typeface="+mj-cs"/>
              </a:rPr>
              <a:t>Data Collection</a:t>
            </a:r>
            <a:endParaRPr lang="en-US" dirty="0">
              <a:cs typeface="+mj-cs"/>
            </a:endParaRPr>
          </a:p>
        </p:txBody>
      </p:sp>
      <p:sp>
        <p:nvSpPr>
          <p:cNvPr id="4" name="Content Placeholder 3">
            <a:extLst>
              <a:ext uri="{FF2B5EF4-FFF2-40B4-BE49-F238E27FC236}">
                <a16:creationId xmlns:a16="http://schemas.microsoft.com/office/drawing/2014/main" id="{1D9D5742-2F27-09AD-D30C-48F4224FC058}"/>
              </a:ext>
            </a:extLst>
          </p:cNvPr>
          <p:cNvSpPr>
            <a:spLocks noGrp="1"/>
          </p:cNvSpPr>
          <p:nvPr>
            <p:ph idx="1"/>
          </p:nvPr>
        </p:nvSpPr>
        <p:spPr/>
        <p:txBody>
          <a:bodyPr vert="horz" lIns="91440" tIns="45720" rIns="91440" bIns="45720" rtlCol="0" anchor="t">
            <a:normAutofit/>
          </a:bodyPr>
          <a:lstStyle/>
          <a:p>
            <a:r>
              <a:rPr lang="en-US" sz="2400" dirty="0">
                <a:ea typeface="Calibri"/>
                <a:cs typeface="Calibri"/>
              </a:rPr>
              <a:t>Short Term Objective #4: Data collection obtained from DOTS allows the staff to address potential challenges and developing a plan to remediate.</a:t>
            </a:r>
          </a:p>
          <a:p>
            <a:pPr marL="0" indent="0">
              <a:buNone/>
            </a:pPr>
            <a:endParaRPr lang="en-US" sz="2400" dirty="0">
              <a:ea typeface="Calibri"/>
              <a:cs typeface="Calibri"/>
            </a:endParaRPr>
          </a:p>
          <a:p>
            <a:pPr lvl="1">
              <a:buFont typeface="Arial" panose="020F0502020204030204" pitchFamily="34" charset="0"/>
              <a:buChar char="•"/>
            </a:pPr>
            <a:r>
              <a:rPr lang="en-US" sz="2400" dirty="0">
                <a:ea typeface="Calibri"/>
                <a:cs typeface="Calibri"/>
              </a:rPr>
              <a:t>Level of adult involvement/engagement (e.g. teacher, paraprofessional)</a:t>
            </a:r>
          </a:p>
          <a:p>
            <a:pPr lvl="1">
              <a:buFont typeface="Arial" panose="020F0502020204030204" pitchFamily="34" charset="0"/>
              <a:buChar char="•"/>
            </a:pPr>
            <a:r>
              <a:rPr lang="en-US" sz="2400" dirty="0">
                <a:ea typeface="Calibri"/>
                <a:cs typeface="Calibri"/>
              </a:rPr>
              <a:t>Extent to which the child is directed in learning</a:t>
            </a:r>
          </a:p>
          <a:p>
            <a:pPr lvl="1">
              <a:buFont typeface="Arial" panose="020F0502020204030204" pitchFamily="34" charset="0"/>
              <a:buChar char="•"/>
            </a:pPr>
            <a:r>
              <a:rPr lang="en-US" sz="2400" dirty="0">
                <a:ea typeface="Calibri"/>
                <a:cs typeface="Calibri"/>
              </a:rPr>
              <a:t>Provides information on where the students are currently presenting and where they need to go</a:t>
            </a:r>
          </a:p>
          <a:p>
            <a:pPr lvl="1">
              <a:buFont typeface="Arial" panose="020F0502020204030204" pitchFamily="34" charset="0"/>
              <a:buChar char="•"/>
            </a:pPr>
            <a:r>
              <a:rPr lang="en-US" sz="2400" dirty="0">
                <a:ea typeface="Calibri"/>
                <a:cs typeface="Calibri"/>
              </a:rPr>
              <a:t>Specific learning activities that enhance learning</a:t>
            </a:r>
          </a:p>
          <a:p>
            <a:pPr lvl="1">
              <a:buFont typeface="Arial" panose="020F0502020204030204" pitchFamily="34" charset="0"/>
              <a:buChar char="•"/>
            </a:pPr>
            <a:endParaRPr lang="en-US" sz="2400" dirty="0">
              <a:ea typeface="Calibri"/>
              <a:cs typeface="Calibri"/>
            </a:endParaRPr>
          </a:p>
          <a:p>
            <a:pPr lvl="1">
              <a:buFont typeface="Arial" panose="020B0604020202020204" pitchFamily="34" charset="0"/>
              <a:buChar char="•"/>
            </a:pPr>
            <a:endParaRPr lang="en-US" dirty="0">
              <a:ea typeface="Calibri"/>
              <a:cs typeface="Calibri"/>
            </a:endParaRPr>
          </a:p>
        </p:txBody>
      </p:sp>
    </p:spTree>
    <p:extLst>
      <p:ext uri="{BB962C8B-B14F-4D97-AF65-F5344CB8AC3E}">
        <p14:creationId xmlns:p14="http://schemas.microsoft.com/office/powerpoint/2010/main" val="1805128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24D84CD-5280-4B52-B96E-8EDAA2B20C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6BC8DD5A-2177-6753-E2F9-C07A00190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4000"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B7F47D-3799-A360-51F5-E435031CDDD6}"/>
              </a:ext>
            </a:extLst>
          </p:cNvPr>
          <p:cNvSpPr>
            <a:spLocks noGrp="1"/>
          </p:cNvSpPr>
          <p:nvPr>
            <p:ph type="title"/>
          </p:nvPr>
        </p:nvSpPr>
        <p:spPr>
          <a:xfrm>
            <a:off x="857175" y="274104"/>
            <a:ext cx="7429650" cy="1157242"/>
          </a:xfrm>
        </p:spPr>
        <p:txBody>
          <a:bodyPr vert="horz" lIns="91440" tIns="45720" rIns="91440" bIns="45720" rtlCol="0" anchor="ctr">
            <a:normAutofit/>
          </a:bodyPr>
          <a:lstStyle/>
          <a:p>
            <a:r>
              <a:rPr lang="en-US" dirty="0">
                <a:latin typeface="+mj-lt"/>
                <a:cs typeface="+mj-cs"/>
              </a:rPr>
              <a:t>Parent Involvement</a:t>
            </a:r>
            <a:endParaRPr lang="en-US" dirty="0"/>
          </a:p>
        </p:txBody>
      </p:sp>
      <p:sp>
        <p:nvSpPr>
          <p:cNvPr id="4" name="Content Placeholder 3">
            <a:extLst>
              <a:ext uri="{FF2B5EF4-FFF2-40B4-BE49-F238E27FC236}">
                <a16:creationId xmlns:a16="http://schemas.microsoft.com/office/drawing/2014/main" id="{3E8009A2-DDE9-B28A-43DD-408CA48753FE}"/>
              </a:ext>
            </a:extLst>
          </p:cNvPr>
          <p:cNvSpPr>
            <a:spLocks noGrp="1"/>
          </p:cNvSpPr>
          <p:nvPr>
            <p:ph idx="1"/>
          </p:nvPr>
        </p:nvSpPr>
        <p:spPr/>
        <p:txBody>
          <a:bodyPr vert="horz" lIns="91440" tIns="45720" rIns="91440" bIns="45720" rtlCol="0" anchor="t">
            <a:normAutofit fontScale="92500" lnSpcReduction="20000"/>
          </a:bodyPr>
          <a:lstStyle/>
          <a:p>
            <a:r>
              <a:rPr lang="en-US" sz="2600" dirty="0">
                <a:ea typeface="Calibri"/>
                <a:cs typeface="Calibri"/>
              </a:rPr>
              <a:t>Short Term Objective #5: Parent involvement is key.  Sharing information with families on their child’s develop supports understanding</a:t>
            </a:r>
            <a:r>
              <a:rPr lang="en-US" dirty="0">
                <a:ea typeface="Calibri"/>
                <a:cs typeface="Calibri"/>
              </a:rPr>
              <a:t>  </a:t>
            </a:r>
          </a:p>
          <a:p>
            <a:pPr marL="0" indent="0">
              <a:buNone/>
            </a:pPr>
            <a:endParaRPr lang="en-US" dirty="0">
              <a:ea typeface="Calibri"/>
              <a:cs typeface="Calibri"/>
            </a:endParaRPr>
          </a:p>
          <a:p>
            <a:r>
              <a:rPr lang="en-US" sz="2600" dirty="0">
                <a:ea typeface="Calibri"/>
                <a:cs typeface="Calibri"/>
              </a:rPr>
              <a:t>Educate parents about the curriculum and assessment tools, and particularly how it supports individual learning.</a:t>
            </a:r>
            <a:endParaRPr lang="en-US" sz="2600" dirty="0"/>
          </a:p>
          <a:p>
            <a:r>
              <a:rPr lang="en-US" sz="2600" dirty="0">
                <a:ea typeface="Calibri"/>
                <a:cs typeface="Calibri"/>
              </a:rPr>
              <a:t>Parent friendly handouts- CT ELDS, DOTS</a:t>
            </a:r>
            <a:endParaRPr lang="en-US" sz="2600" dirty="0"/>
          </a:p>
          <a:p>
            <a:r>
              <a:rPr lang="en-US" sz="2600" dirty="0">
                <a:ea typeface="Calibri"/>
                <a:cs typeface="Calibri"/>
              </a:rPr>
              <a:t>Once a month workshops led by teachers</a:t>
            </a:r>
          </a:p>
          <a:p>
            <a:r>
              <a:rPr lang="en-US" sz="2600" dirty="0">
                <a:ea typeface="Calibri"/>
                <a:cs typeface="Calibri"/>
              </a:rPr>
              <a:t>Every month target a section of the CT ELDS with stations that can replicated at home.  Send home information. </a:t>
            </a:r>
          </a:p>
          <a:p>
            <a:r>
              <a:rPr lang="en-US" sz="2600" dirty="0">
                <a:ea typeface="Calibri"/>
                <a:cs typeface="Calibri"/>
              </a:rPr>
              <a:t>Highlight different components of the CT ELDS to address areas of need to communicate common goals</a:t>
            </a:r>
          </a:p>
          <a:p>
            <a:pPr marL="457200" lvl="1" indent="0">
              <a:buNone/>
            </a:pPr>
            <a:endParaRPr lang="en-US" dirty="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2174403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4E6FEC-FCAF-FB6D-F674-5ED5EB83E9BF}"/>
              </a:ext>
            </a:extLst>
          </p:cNvPr>
          <p:cNvSpPr>
            <a:spLocks noGrp="1"/>
          </p:cNvSpPr>
          <p:nvPr>
            <p:ph type="title"/>
          </p:nvPr>
        </p:nvSpPr>
        <p:spPr>
          <a:xfrm>
            <a:off x="756138" y="174032"/>
            <a:ext cx="7631723" cy="955843"/>
          </a:xfrm>
        </p:spPr>
        <p:txBody>
          <a:bodyPr vert="horz" lIns="91440" tIns="45720" rIns="91440" bIns="45720" rtlCol="0" anchor="ctr">
            <a:normAutofit/>
          </a:bodyPr>
          <a:lstStyle/>
          <a:p>
            <a:r>
              <a:rPr lang="en-US" dirty="0">
                <a:latin typeface="+mj-lt"/>
                <a:ea typeface="Calibri Light"/>
                <a:cs typeface="Calibri Light"/>
              </a:rPr>
              <a:t>Professional Development</a:t>
            </a:r>
            <a:endParaRPr lang="en-US" dirty="0"/>
          </a:p>
          <a:p>
            <a:endParaRPr lang="en-US" sz="3500" kern="1200">
              <a:latin typeface="+mj-lt"/>
              <a:ea typeface="Calibri Light"/>
              <a:cs typeface="Calibri Light"/>
            </a:endParaRPr>
          </a:p>
        </p:txBody>
      </p:sp>
      <p:sp>
        <p:nvSpPr>
          <p:cNvPr id="3" name="Content Placeholder 2">
            <a:extLst>
              <a:ext uri="{FF2B5EF4-FFF2-40B4-BE49-F238E27FC236}">
                <a16:creationId xmlns:a16="http://schemas.microsoft.com/office/drawing/2014/main" id="{F87192A3-36F9-48F4-1AEB-360731CDCA23}"/>
              </a:ext>
            </a:extLst>
          </p:cNvPr>
          <p:cNvSpPr>
            <a:spLocks noGrp="1"/>
          </p:cNvSpPr>
          <p:nvPr>
            <p:ph idx="1"/>
          </p:nvPr>
        </p:nvSpPr>
        <p:spPr>
          <a:xfrm>
            <a:off x="756138" y="1459907"/>
            <a:ext cx="7631722" cy="767904"/>
          </a:xfrm>
        </p:spPr>
        <p:txBody>
          <a:bodyPr vert="horz" lIns="91440" tIns="45720" rIns="91440" bIns="45720" rtlCol="0" anchor="ctr">
            <a:normAutofit/>
          </a:bodyPr>
          <a:lstStyle/>
          <a:p>
            <a:pPr marL="0" indent="0" algn="ctr">
              <a:buNone/>
            </a:pPr>
            <a:br>
              <a:rPr lang="en-US" sz="1300" dirty="0"/>
            </a:br>
            <a:endParaRPr lang="en-US" sz="1300">
              <a:ea typeface="Calibri" panose="020F0502020204030204"/>
              <a:cs typeface="Calibri" panose="020F0502020204030204"/>
            </a:endParaRPr>
          </a:p>
        </p:txBody>
      </p:sp>
      <p:sp>
        <p:nvSpPr>
          <p:cNvPr id="4" name="TextBox 3">
            <a:extLst>
              <a:ext uri="{FF2B5EF4-FFF2-40B4-BE49-F238E27FC236}">
                <a16:creationId xmlns:a16="http://schemas.microsoft.com/office/drawing/2014/main" id="{C2001FC3-3488-5328-AF3F-DA5776CE64C2}"/>
              </a:ext>
            </a:extLst>
          </p:cNvPr>
          <p:cNvSpPr txBox="1"/>
          <p:nvPr/>
        </p:nvSpPr>
        <p:spPr>
          <a:xfrm>
            <a:off x="772660" y="1303907"/>
            <a:ext cx="7615200" cy="39138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nSpc>
                <a:spcPts val="2250"/>
              </a:lnSpc>
              <a:buFont typeface=""/>
              <a:buChar char="•"/>
            </a:pPr>
            <a:r>
              <a:rPr lang="en-US" sz="2400" dirty="0"/>
              <a:t>Short Term Objective #6: Professional development documentation: keeping track of learning and reflections throughout the process, which can be valuable for future reference and mentoring others as students transition into elementary schools and Kindergarten</a:t>
            </a:r>
          </a:p>
          <a:p>
            <a:pPr>
              <a:lnSpc>
                <a:spcPts val="2250"/>
              </a:lnSpc>
            </a:pPr>
            <a:endParaRPr lang="en-US" dirty="0">
              <a:ea typeface="Calibri"/>
              <a:cs typeface="Calibri"/>
            </a:endParaRPr>
          </a:p>
          <a:p>
            <a:pPr marL="228600" indent="-228600">
              <a:lnSpc>
                <a:spcPts val="2250"/>
              </a:lnSpc>
              <a:buFont typeface=""/>
              <a:buChar char="•"/>
            </a:pPr>
            <a:r>
              <a:rPr lang="en-US" sz="2400" dirty="0">
                <a:ea typeface="Calibri"/>
                <a:cs typeface="Calibri"/>
              </a:rPr>
              <a:t>Creating digital tool kit and team folder allows staff to share learning plans and review student outcomes</a:t>
            </a:r>
          </a:p>
          <a:p>
            <a:pPr>
              <a:lnSpc>
                <a:spcPts val="2250"/>
              </a:lnSpc>
            </a:pPr>
            <a:endParaRPr lang="en-US" sz="2400" dirty="0">
              <a:ea typeface="Calibri"/>
              <a:cs typeface="Calibri"/>
            </a:endParaRPr>
          </a:p>
          <a:p>
            <a:pPr marL="228600" indent="-228600">
              <a:lnSpc>
                <a:spcPts val="2250"/>
              </a:lnSpc>
              <a:buFont typeface=""/>
              <a:buChar char="•"/>
            </a:pPr>
            <a:r>
              <a:rPr lang="en-US" sz="2400" dirty="0">
                <a:ea typeface="Calibri"/>
                <a:cs typeface="Calibri"/>
              </a:rPr>
              <a:t>Data supports the student as they transition from PreK to Kindergarten and Teachers can begin utilizing CT ELDS K- crosswalk to support the process</a:t>
            </a:r>
          </a:p>
          <a:p>
            <a:pPr marL="228600" indent="-228600">
              <a:lnSpc>
                <a:spcPts val="2250"/>
              </a:lnSpc>
              <a:buFont typeface=""/>
              <a:buChar char="•"/>
            </a:pPr>
            <a:endParaRPr lang="en-US" dirty="0">
              <a:ea typeface="Calibri"/>
              <a:cs typeface="Calibri"/>
            </a:endParaRPr>
          </a:p>
        </p:txBody>
      </p:sp>
    </p:spTree>
    <p:extLst>
      <p:ext uri="{BB962C8B-B14F-4D97-AF65-F5344CB8AC3E}">
        <p14:creationId xmlns:p14="http://schemas.microsoft.com/office/powerpoint/2010/main" val="1274872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A6847-A93C-671F-DA0E-4BA2F6EF2FD5}"/>
              </a:ext>
            </a:extLst>
          </p:cNvPr>
          <p:cNvSpPr>
            <a:spLocks noGrp="1"/>
          </p:cNvSpPr>
          <p:nvPr>
            <p:ph type="title"/>
          </p:nvPr>
        </p:nvSpPr>
        <p:spPr/>
        <p:txBody>
          <a:bodyPr/>
          <a:lstStyle/>
          <a:p>
            <a:r>
              <a:rPr lang="en-US" dirty="0">
                <a:latin typeface="Calibri Light"/>
                <a:ea typeface="Calibri Light"/>
                <a:cs typeface="Calibri Light"/>
              </a:rPr>
              <a:t>Data Analysis </a:t>
            </a:r>
            <a:endParaRPr lang="en-US" dirty="0">
              <a:latin typeface="Calibri Light"/>
              <a:cs typeface="Calibri Light"/>
            </a:endParaRPr>
          </a:p>
        </p:txBody>
      </p:sp>
      <p:sp>
        <p:nvSpPr>
          <p:cNvPr id="3" name="Content Placeholder 2">
            <a:extLst>
              <a:ext uri="{FF2B5EF4-FFF2-40B4-BE49-F238E27FC236}">
                <a16:creationId xmlns:a16="http://schemas.microsoft.com/office/drawing/2014/main" id="{B91D6752-991E-B284-21D4-D3E79C0BE3F3}"/>
              </a:ext>
            </a:extLst>
          </p:cNvPr>
          <p:cNvSpPr>
            <a:spLocks noGrp="1"/>
          </p:cNvSpPr>
          <p:nvPr>
            <p:ph idx="1"/>
          </p:nvPr>
        </p:nvSpPr>
        <p:spPr>
          <a:xfrm>
            <a:off x="457200" y="1524000"/>
            <a:ext cx="8229600" cy="3663351"/>
          </a:xfrm>
        </p:spPr>
        <p:txBody>
          <a:bodyPr vert="horz" lIns="91440" tIns="45720" rIns="91440" bIns="45720" rtlCol="0" anchor="t">
            <a:normAutofit/>
          </a:bodyPr>
          <a:lstStyle/>
          <a:p>
            <a:r>
              <a:rPr lang="en-US" sz="2400" dirty="0">
                <a:latin typeface="Calibri body"/>
                <a:ea typeface="Calibri"/>
                <a:cs typeface="Calibri"/>
              </a:rPr>
              <a:t>Data obtained from the beginning of the year and middle of the year.  End of the year data is currently being complied.</a:t>
            </a:r>
          </a:p>
          <a:p>
            <a:r>
              <a:rPr lang="en-US" sz="2400" dirty="0">
                <a:latin typeface="Calibri body"/>
                <a:ea typeface="Calibri"/>
                <a:cs typeface="Calibri"/>
              </a:rPr>
              <a:t>Data supports growth and development in aligning with the state standards</a:t>
            </a:r>
          </a:p>
          <a:p>
            <a:r>
              <a:rPr lang="en-US" sz="2400" dirty="0">
                <a:latin typeface="Calibri body"/>
                <a:ea typeface="Calibri"/>
                <a:cs typeface="Calibri"/>
              </a:rPr>
              <a:t> DOTS supports intentional teaching and planning play-based experiences that supports student's development, gathering information on how students are progressing and adjusting within the curriculum.</a:t>
            </a:r>
          </a:p>
          <a:p>
            <a:endParaRPr lang="en-US" dirty="0">
              <a:latin typeface="Calibri body"/>
              <a:ea typeface="Calibri"/>
              <a:cs typeface="Calibri"/>
            </a:endParaRPr>
          </a:p>
        </p:txBody>
      </p:sp>
    </p:spTree>
    <p:extLst>
      <p:ext uri="{BB962C8B-B14F-4D97-AF65-F5344CB8AC3E}">
        <p14:creationId xmlns:p14="http://schemas.microsoft.com/office/powerpoint/2010/main" val="744197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6B0AE5-DD9A-9363-67B9-72100097035D}"/>
              </a:ext>
            </a:extLst>
          </p:cNvPr>
          <p:cNvSpPr>
            <a:spLocks noGrp="1"/>
          </p:cNvSpPr>
          <p:nvPr>
            <p:ph type="title"/>
          </p:nvPr>
        </p:nvSpPr>
        <p:spPr>
          <a:xfrm>
            <a:off x="417399" y="643467"/>
            <a:ext cx="8408193" cy="744836"/>
          </a:xfrm>
        </p:spPr>
        <p:txBody>
          <a:bodyPr vert="horz" lIns="91440" tIns="45720" rIns="91440" bIns="45720" rtlCol="0" anchor="ctr">
            <a:normAutofit/>
          </a:bodyPr>
          <a:lstStyle/>
          <a:p>
            <a:r>
              <a:rPr lang="en-US" sz="2800" kern="1200">
                <a:solidFill>
                  <a:schemeClr val="bg1"/>
                </a:solidFill>
                <a:latin typeface="+mj-lt"/>
                <a:ea typeface="+mj-ea"/>
                <a:cs typeface="+mj-cs"/>
              </a:rPr>
              <a:t>CT ELDS DATA: 3-4 year olds</a:t>
            </a:r>
          </a:p>
        </p:txBody>
      </p:sp>
      <p:pic>
        <p:nvPicPr>
          <p:cNvPr id="4" name="Content Placeholder 3" descr="A screenshot of a graph&#10;&#10;AI-generated content may be incorrect.">
            <a:extLst>
              <a:ext uri="{FF2B5EF4-FFF2-40B4-BE49-F238E27FC236}">
                <a16:creationId xmlns:a16="http://schemas.microsoft.com/office/drawing/2014/main" id="{6D9E1D42-B6B0-6CF3-9E33-A70A12025AF7}"/>
              </a:ext>
            </a:extLst>
          </p:cNvPr>
          <p:cNvPicPr>
            <a:picLocks noGrp="1" noChangeAspect="1"/>
          </p:cNvPicPr>
          <p:nvPr>
            <p:ph idx="1"/>
          </p:nvPr>
        </p:nvPicPr>
        <p:blipFill>
          <a:blip r:embed="rId2"/>
          <a:stretch>
            <a:fillRect/>
          </a:stretch>
        </p:blipFill>
        <p:spPr>
          <a:xfrm>
            <a:off x="482600" y="1919637"/>
            <a:ext cx="8178799" cy="3905378"/>
          </a:xfrm>
          <a:prstGeom prst="rect">
            <a:avLst/>
          </a:prstGeom>
        </p:spPr>
      </p:pic>
    </p:spTree>
    <p:extLst>
      <p:ext uri="{BB962C8B-B14F-4D97-AF65-F5344CB8AC3E}">
        <p14:creationId xmlns:p14="http://schemas.microsoft.com/office/powerpoint/2010/main" val="4212256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662D07-5CDC-7B11-5CA8-789EA70741A4}"/>
              </a:ext>
            </a:extLst>
          </p:cNvPr>
          <p:cNvSpPr>
            <a:spLocks noGrp="1"/>
          </p:cNvSpPr>
          <p:nvPr>
            <p:ph type="title"/>
          </p:nvPr>
        </p:nvSpPr>
        <p:spPr>
          <a:xfrm>
            <a:off x="417399" y="643467"/>
            <a:ext cx="8408193" cy="744836"/>
          </a:xfrm>
        </p:spPr>
        <p:txBody>
          <a:bodyPr vert="horz" lIns="91440" tIns="45720" rIns="91440" bIns="45720" rtlCol="0" anchor="ctr">
            <a:normAutofit/>
          </a:bodyPr>
          <a:lstStyle/>
          <a:p>
            <a:r>
              <a:rPr lang="en-US" sz="2800" kern="1200">
                <a:solidFill>
                  <a:schemeClr val="bg1"/>
                </a:solidFill>
                <a:latin typeface="+mj-lt"/>
                <a:ea typeface="+mj-ea"/>
                <a:cs typeface="+mj-cs"/>
              </a:rPr>
              <a:t>CT ELDS DATA: 4 to 5 year olds</a:t>
            </a:r>
          </a:p>
        </p:txBody>
      </p:sp>
      <p:pic>
        <p:nvPicPr>
          <p:cNvPr id="4" name="Content Placeholder 3" descr="A screenshot of a graph&#10;&#10;AI-generated content may be incorrect.">
            <a:extLst>
              <a:ext uri="{FF2B5EF4-FFF2-40B4-BE49-F238E27FC236}">
                <a16:creationId xmlns:a16="http://schemas.microsoft.com/office/drawing/2014/main" id="{FF13EBB9-4986-5884-97A0-0022E028E077}"/>
              </a:ext>
            </a:extLst>
          </p:cNvPr>
          <p:cNvPicPr>
            <a:picLocks noGrp="1" noChangeAspect="1"/>
          </p:cNvPicPr>
          <p:nvPr>
            <p:ph idx="1"/>
          </p:nvPr>
        </p:nvPicPr>
        <p:blipFill>
          <a:blip r:embed="rId2"/>
          <a:stretch>
            <a:fillRect/>
          </a:stretch>
        </p:blipFill>
        <p:spPr>
          <a:xfrm>
            <a:off x="412723" y="1713011"/>
            <a:ext cx="8312256" cy="3821127"/>
          </a:xfrm>
          <a:prstGeom prst="rect">
            <a:avLst/>
          </a:prstGeom>
        </p:spPr>
      </p:pic>
    </p:spTree>
    <p:extLst>
      <p:ext uri="{BB962C8B-B14F-4D97-AF65-F5344CB8AC3E}">
        <p14:creationId xmlns:p14="http://schemas.microsoft.com/office/powerpoint/2010/main" val="1425065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F5F28-8BD4-52A6-9150-187BEB857237}"/>
              </a:ext>
            </a:extLst>
          </p:cNvPr>
          <p:cNvSpPr>
            <a:spLocks noGrp="1"/>
          </p:cNvSpPr>
          <p:nvPr>
            <p:ph type="title"/>
          </p:nvPr>
        </p:nvSpPr>
        <p:spPr/>
        <p:txBody>
          <a:bodyPr/>
          <a:lstStyle/>
          <a:p>
            <a:r>
              <a:rPr lang="en-US"/>
              <a:t>Resources</a:t>
            </a:r>
          </a:p>
        </p:txBody>
      </p:sp>
      <p:sp>
        <p:nvSpPr>
          <p:cNvPr id="3" name="Content Placeholder 2">
            <a:extLst>
              <a:ext uri="{FF2B5EF4-FFF2-40B4-BE49-F238E27FC236}">
                <a16:creationId xmlns:a16="http://schemas.microsoft.com/office/drawing/2014/main" id="{044FCFA2-2C81-B098-8463-4AD145B336CC}"/>
              </a:ext>
            </a:extLst>
          </p:cNvPr>
          <p:cNvSpPr>
            <a:spLocks noGrp="1"/>
          </p:cNvSpPr>
          <p:nvPr>
            <p:ph idx="1"/>
          </p:nvPr>
        </p:nvSpPr>
        <p:spPr>
          <a:xfrm>
            <a:off x="457200" y="1116000"/>
            <a:ext cx="8229600" cy="4759338"/>
          </a:xfrm>
        </p:spPr>
        <p:txBody>
          <a:bodyPr vert="horz" lIns="91440" tIns="45720" rIns="91440" bIns="45720" rtlCol="0" anchor="t">
            <a:normAutofit/>
          </a:bodyPr>
          <a:lstStyle/>
          <a:p>
            <a:pPr marL="0" indent="0">
              <a:buNone/>
            </a:pPr>
            <a:endParaRPr lang="en-US" sz="1600" dirty="0">
              <a:solidFill>
                <a:srgbClr val="1155CC"/>
              </a:solidFill>
              <a:latin typeface="Times New Roman"/>
              <a:ea typeface="Calibri" panose="020F0502020204030204"/>
              <a:cs typeface="Times New Roman"/>
            </a:endParaRPr>
          </a:p>
          <a:p>
            <a:r>
              <a:rPr lang="en-US" sz="2400" dirty="0">
                <a:ea typeface="+mn-lt"/>
                <a:cs typeface="+mn-lt"/>
              </a:rPr>
              <a:t>Connecticut Early Learning and Development Standards (CT ELDS)</a:t>
            </a:r>
          </a:p>
          <a:p>
            <a:r>
              <a:rPr lang="en-US" sz="2400" dirty="0">
                <a:ea typeface="+mn-lt"/>
                <a:cs typeface="+mn-lt"/>
                <a:hlinkClick r:id="rId2"/>
              </a:rPr>
              <a:t>https://www.ctoec.org/forms-documents/ct-elds-what-children-birth-to-five-should-know-and-be-able-to-do.pdf</a:t>
            </a:r>
            <a:endParaRPr lang="en-US" sz="2400" dirty="0">
              <a:ea typeface="+mn-lt"/>
              <a:cs typeface="+mn-lt"/>
            </a:endParaRPr>
          </a:p>
          <a:p>
            <a:r>
              <a:rPr lang="en-US" sz="2400" dirty="0">
                <a:ea typeface="Calibri" panose="020F0502020204030204"/>
                <a:cs typeface="Calibri" panose="020F0502020204030204"/>
              </a:rPr>
              <a:t>Connecticut Documentation and Observation for Teaching System</a:t>
            </a:r>
          </a:p>
          <a:p>
            <a:r>
              <a:rPr lang="en-US" sz="2400" dirty="0">
                <a:ea typeface="+mn-lt"/>
                <a:cs typeface="+mn-lt"/>
                <a:hlinkClick r:id="rId3"/>
              </a:rPr>
              <a:t>https://www.ctoec.org/supporting-child-development/ct-dots/</a:t>
            </a:r>
            <a:endParaRPr lang="en-US" sz="2400" dirty="0">
              <a:ea typeface="+mn-lt"/>
              <a:cs typeface="+mn-lt"/>
            </a:endParaRPr>
          </a:p>
          <a:p>
            <a:r>
              <a:rPr lang="en-US" sz="2400" u="sng" dirty="0">
                <a:ea typeface="Calibri" panose="020F0502020204030204"/>
                <a:cs typeface="Calibri" panose="020F0502020204030204"/>
              </a:rPr>
              <a:t>The Preschool Inclusion Toolkit</a:t>
            </a:r>
            <a:r>
              <a:rPr lang="en-US" sz="2400" b="1" u="sng" dirty="0">
                <a:ea typeface="Calibri" panose="020F0502020204030204"/>
                <a:cs typeface="Calibri" panose="020F0502020204030204"/>
              </a:rPr>
              <a:t> </a:t>
            </a:r>
            <a:r>
              <a:rPr lang="en-US" sz="2400" dirty="0">
                <a:ea typeface="Calibri" panose="020F0502020204030204"/>
                <a:cs typeface="Calibri" panose="020F0502020204030204"/>
              </a:rPr>
              <a:t>(How to Build and Lead a High-Quality Program) by Erin E. Barton and Barabara J. Smith</a:t>
            </a:r>
          </a:p>
        </p:txBody>
      </p:sp>
    </p:spTree>
    <p:extLst>
      <p:ext uri="{BB962C8B-B14F-4D97-AF65-F5344CB8AC3E}">
        <p14:creationId xmlns:p14="http://schemas.microsoft.com/office/powerpoint/2010/main" val="27705172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TotalTime>
  <Words>1335</Words>
  <Application>Microsoft Office PowerPoint</Application>
  <PresentationFormat>On-screen Show (4:3)</PresentationFormat>
  <Paragraphs>98</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Arial,Sans-Serif</vt:lpstr>
      <vt:lpstr>Calibri</vt:lpstr>
      <vt:lpstr>Calibri body</vt:lpstr>
      <vt:lpstr>Calibri Light</vt:lpstr>
      <vt:lpstr>Cambria</vt:lpstr>
      <vt:lpstr>Courier New</vt:lpstr>
      <vt:lpstr>Courier New,monospace</vt:lpstr>
      <vt:lpstr>Lato</vt:lpstr>
      <vt:lpstr>Times New Roman</vt:lpstr>
      <vt:lpstr>1_Office Theme</vt:lpstr>
      <vt:lpstr>Play-Based Curriculum Aligned with Connecticut Early Learning and Development Standards and Documentation (ELDS) and Observation for Teaching System (DOTS) to Improve Student Outcomes  Prudenza Lederman Speech Language Pathologist, Winchester, CT plederman@winchesterschools.org  Carol Guerrette District Supervisor of Special Education, New London, CT carolg2@sbcglobal.net  June 2, 2025</vt:lpstr>
      <vt:lpstr>What are CT ELDS and DOTS</vt:lpstr>
      <vt:lpstr>Inconsistent Use of CTELDS and DOTS</vt:lpstr>
      <vt:lpstr> Implementation of CT ELDS and DOTS</vt:lpstr>
      <vt:lpstr>What the State of Connecticut says</vt:lpstr>
      <vt:lpstr>What the State of Connecticut says</vt:lpstr>
      <vt:lpstr>Benefits</vt:lpstr>
      <vt:lpstr>Key Aspects of CT ELDS and DOTS</vt:lpstr>
      <vt:lpstr>Key Aspects of CT ELDS and DOTS</vt:lpstr>
      <vt:lpstr>Pilot Phase</vt:lpstr>
      <vt:lpstr>Pilot Phase</vt:lpstr>
      <vt:lpstr>Plan</vt:lpstr>
      <vt:lpstr>Data Collection</vt:lpstr>
      <vt:lpstr>Parent Involvement</vt:lpstr>
      <vt:lpstr>Professional Development </vt:lpstr>
      <vt:lpstr>Data Analysis </vt:lpstr>
      <vt:lpstr>CT ELDS DATA: 3-4 year olds</vt:lpstr>
      <vt:lpstr>CT ELDS DATA: 4 to 5 year olds</vt:lpstr>
      <vt:lpstr>Resources</vt:lpstr>
    </vt:vector>
  </TitlesOfParts>
  <Company>UCHC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Ryan Bibisi</dc:creator>
  <cp:lastModifiedBy>DeMichiel,Paula J.</cp:lastModifiedBy>
  <cp:revision>1119</cp:revision>
  <cp:lastPrinted>2016-05-10T16:32:28Z</cp:lastPrinted>
  <dcterms:created xsi:type="dcterms:W3CDTF">2014-04-25T18:15:14Z</dcterms:created>
  <dcterms:modified xsi:type="dcterms:W3CDTF">2025-05-30T14:24:55Z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