
<file path=[Content_Types].xml><?xml version="1.0" encoding="utf-8"?>
<Types xmlns="http://schemas.openxmlformats.org/package/2006/content-types">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0"/>
  </p:notesMasterIdLst>
  <p:handoutMasterIdLst>
    <p:handoutMasterId r:id="rId11"/>
  </p:handoutMasterIdLst>
  <p:sldIdLst>
    <p:sldId id="256" r:id="rId5"/>
    <p:sldId id="264" r:id="rId6"/>
    <p:sldId id="273" r:id="rId7"/>
    <p:sldId id="270"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7"/>
    <p:restoredTop sz="90713" autoAdjust="0"/>
  </p:normalViewPr>
  <p:slideViewPr>
    <p:cSldViewPr snapToGrid="0">
      <p:cViewPr varScale="1">
        <p:scale>
          <a:sx n="80" d="100"/>
          <a:sy n="80" d="100"/>
        </p:scale>
        <p:origin x="528" y="45"/>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1" qsCatId="simple" csTypeId="urn:microsoft.com/office/officeart/2005/8/colors/accent1_2#1" csCatId="accent1" phldr="1"/>
      <dgm:spPr/>
      <dgm:t>
        <a:bodyPr/>
        <a:lstStyle/>
        <a:p>
          <a:endParaRPr lang="en-US"/>
        </a:p>
      </dgm:t>
    </dgm:pt>
    <dgm:pt modelId="{73D947E0-108F-4D20-A71E-3CF329F97212}">
      <dgm:prSet phldr="0" custT="1"/>
      <dgm:spPr/>
      <dgm:t>
        <a:bodyPr/>
        <a:lstStyle/>
        <a:p>
          <a:pPr marL="0" indent="0" algn="ctr" defTabSz="914400" rtl="0" eaLnBrk="1" latinLnBrk="0" hangingPunct="1">
            <a:lnSpc>
              <a:spcPct val="90000"/>
            </a:lnSpc>
            <a:spcBef>
              <a:spcPts val="1000"/>
            </a:spcBef>
            <a:buFont typeface="Arial" panose="020B0604020202020204" pitchFamily="34" charset="0"/>
            <a:buNone/>
          </a:pPr>
          <a:r>
            <a:rPr lang="en-US" sz="2400" kern="1200" spc="150" baseline="0" dirty="0">
              <a:solidFill>
                <a:schemeClr val="tx1"/>
              </a:solidFill>
              <a:latin typeface="Calibri" panose="020F0502020204030204" pitchFamily="34" charset="0"/>
              <a:ea typeface="+mj-ea"/>
              <a:cs typeface="Calibri" panose="020F0502020204030204" pitchFamily="34" charset="0"/>
            </a:rPr>
            <a:t>Survey</a:t>
          </a:r>
        </a:p>
      </dgm:t>
    </dgm:pt>
    <dgm:pt modelId="{9D249532-A24D-4D8F-848A-9F42F2E486C9}" type="parTrans" cxnId="{A0077D09-C12C-46D0-8DF7-194B6911362A}">
      <dgm:prSet/>
      <dgm:spPr/>
      <dgm:t>
        <a:bodyPr/>
        <a:lstStyle/>
        <a:p>
          <a:endParaRPr lang="en-US">
            <a:latin typeface="+mn-lt"/>
          </a:endParaRPr>
        </a:p>
      </dgm:t>
    </dgm:pt>
    <dgm:pt modelId="{AE813459-65AB-4FA9-B717-330DDA6DFA4E}" type="sibTrans" cxnId="{A0077D09-C12C-46D0-8DF7-194B6911362A}">
      <dgm:prSet/>
      <dgm:spPr/>
      <dgm:t>
        <a:bodyPr/>
        <a:lstStyle/>
        <a:p>
          <a:endParaRPr lang="en-US">
            <a:latin typeface="+mn-lt"/>
          </a:endParaRPr>
        </a:p>
      </dgm:t>
    </dgm:pt>
    <dgm:pt modelId="{30A490C8-22B4-4D68-875C-0F0DE2FF864D}">
      <dgm:prSet phldr="0" custT="1"/>
      <dgm:spPr/>
      <dgm:t>
        <a:bodyPr/>
        <a:lstStyle/>
        <a:p>
          <a:pPr marL="0">
            <a:lnSpc>
              <a:spcPct val="100000"/>
            </a:lnSpc>
          </a:pPr>
          <a:r>
            <a:rPr lang="en-US" sz="2000" spc="50" baseline="0" dirty="0">
              <a:latin typeface="Calibri" panose="020F0502020204030204" pitchFamily="34" charset="0"/>
              <a:cs typeface="Calibri" panose="020F0502020204030204" pitchFamily="34" charset="0"/>
            </a:rPr>
            <a:t>Collect and analyze data </a:t>
          </a:r>
        </a:p>
        <a:p>
          <a:pPr marL="0">
            <a:lnSpc>
              <a:spcPct val="100000"/>
            </a:lnSpc>
          </a:pPr>
          <a:endParaRPr lang="en-US" sz="2000" spc="50" baseline="0" dirty="0">
            <a:latin typeface="Calibri" panose="020F0502020204030204" pitchFamily="34" charset="0"/>
            <a:cs typeface="Calibri" panose="020F0502020204030204" pitchFamily="34" charset="0"/>
          </a:endParaRPr>
        </a:p>
        <a:p>
          <a:pPr marL="0">
            <a:lnSpc>
              <a:spcPct val="100000"/>
            </a:lnSpc>
          </a:pPr>
          <a:r>
            <a:rPr lang="en-US" sz="2000" spc="50" baseline="0" dirty="0">
              <a:latin typeface="Calibri" panose="020F0502020204030204" pitchFamily="34" charset="0"/>
              <a:cs typeface="Calibri" panose="020F0502020204030204" pitchFamily="34" charset="0"/>
            </a:rPr>
            <a:t>Outcomes: </a:t>
          </a:r>
        </a:p>
        <a:p>
          <a:pPr marL="0">
            <a:lnSpc>
              <a:spcPct val="100000"/>
            </a:lnSpc>
          </a:pPr>
          <a:r>
            <a:rPr lang="en-US" sz="2000" spc="50" baseline="0" dirty="0">
              <a:latin typeface="Calibri" panose="020F0502020204030204" pitchFamily="34" charset="0"/>
              <a:cs typeface="Calibri" panose="020F0502020204030204" pitchFamily="34" charset="0"/>
            </a:rPr>
            <a:t>*target areas </a:t>
          </a:r>
        </a:p>
      </dgm:t>
    </dgm:pt>
    <dgm:pt modelId="{035C64B0-4F0C-4FD1-BD23-B1D4C9887CBE}" type="parTrans" cxnId="{381FE1CC-8184-4745-8EB3-6DE11655998D}">
      <dgm:prSet/>
      <dgm:spPr/>
      <dgm:t>
        <a:bodyPr/>
        <a:lstStyle/>
        <a:p>
          <a:endParaRPr lang="en-US">
            <a:latin typeface="+mn-lt"/>
          </a:endParaRPr>
        </a:p>
      </dgm:t>
    </dgm:pt>
    <dgm:pt modelId="{45495DA8-8707-41E3-A12B-FA5766269C44}" type="sibTrans" cxnId="{381FE1CC-8184-4745-8EB3-6DE11655998D}">
      <dgm:prSet/>
      <dgm:spPr/>
      <dgm:t>
        <a:bodyPr/>
        <a:lstStyle/>
        <a:p>
          <a:endParaRPr lang="en-US">
            <a:latin typeface="+mn-lt"/>
          </a:endParaRPr>
        </a:p>
      </dgm:t>
    </dgm:pt>
    <dgm:pt modelId="{B1AFA1AF-0FF8-45B3-A6D0-0E255A2F637D}">
      <dgm:prSet phldr="0" custT="1"/>
      <dgm:spPr/>
      <dgm:t>
        <a:bodyPr/>
        <a:lstStyle/>
        <a:p>
          <a:pPr marL="0"/>
          <a:r>
            <a:rPr lang="en-US" sz="2400" kern="1200" spc="150" baseline="0" dirty="0">
              <a:solidFill>
                <a:prstClr val="black"/>
              </a:solidFill>
              <a:latin typeface="Calibri" panose="020F0502020204030204" pitchFamily="34" charset="0"/>
              <a:ea typeface="+mn-ea"/>
              <a:cs typeface="Calibri" panose="020F0502020204030204" pitchFamily="34" charset="0"/>
            </a:rPr>
            <a:t>Collaboration</a:t>
          </a:r>
          <a:r>
            <a:rPr lang="en-US" sz="1600" kern="1200" spc="150" baseline="0" dirty="0">
              <a:solidFill>
                <a:prstClr val="black"/>
              </a:solidFill>
              <a:latin typeface="Tenorite"/>
              <a:ea typeface="+mn-ea"/>
              <a:cs typeface="+mn-cs"/>
            </a:rPr>
            <a:t> </a:t>
          </a:r>
        </a:p>
      </dgm:t>
    </dgm:pt>
    <dgm:pt modelId="{10C68AF5-481C-45AA-A216-8BBBB04515B9}" type="parTrans" cxnId="{F28D7702-2FC3-49BD-BB13-C989E5EE622A}">
      <dgm:prSet/>
      <dgm:spPr/>
      <dgm:t>
        <a:bodyPr/>
        <a:lstStyle/>
        <a:p>
          <a:endParaRPr lang="en-US">
            <a:latin typeface="+mn-lt"/>
          </a:endParaRPr>
        </a:p>
      </dgm:t>
    </dgm:pt>
    <dgm:pt modelId="{88649F7A-400B-4056-965D-C9AC0B3AD942}" type="sibTrans" cxnId="{F28D7702-2FC3-49BD-BB13-C989E5EE622A}">
      <dgm:prSet/>
      <dgm:spPr/>
      <dgm:t>
        <a:bodyPr/>
        <a:lstStyle/>
        <a:p>
          <a:endParaRPr lang="en-US">
            <a:latin typeface="+mn-lt"/>
          </a:endParaRPr>
        </a:p>
      </dgm:t>
    </dgm:pt>
    <dgm:pt modelId="{50418D2B-9486-42DE-AFDD-1D31420040FF}">
      <dgm:prSet phldr="0" custT="1"/>
      <dgm:spPr/>
      <dgm:t>
        <a:bodyPr/>
        <a:lstStyle/>
        <a:p>
          <a:pPr marL="0">
            <a:lnSpc>
              <a:spcPct val="100000"/>
            </a:lnSpc>
            <a:buFont typeface="Arial" panose="020B0604020202020204" pitchFamily="34" charset="0"/>
            <a:buNone/>
          </a:pPr>
          <a:r>
            <a:rPr lang="en-US" sz="2000" spc="50" baseline="0" dirty="0">
              <a:latin typeface="+mn-lt"/>
            </a:rPr>
            <a:t>Part C </a:t>
          </a:r>
        </a:p>
        <a:p>
          <a:pPr marL="0">
            <a:lnSpc>
              <a:spcPct val="100000"/>
            </a:lnSpc>
            <a:buNone/>
          </a:pPr>
          <a:r>
            <a:rPr lang="en-US" sz="2000" spc="50" baseline="0" dirty="0">
              <a:latin typeface="+mn-lt"/>
            </a:rPr>
            <a:t>Directors </a:t>
          </a:r>
        </a:p>
        <a:p>
          <a:pPr marL="0">
            <a:lnSpc>
              <a:spcPct val="100000"/>
            </a:lnSpc>
            <a:buNone/>
          </a:pPr>
          <a:r>
            <a:rPr lang="en-US" sz="2000" spc="50" baseline="0" dirty="0">
              <a:latin typeface="+mn-lt"/>
            </a:rPr>
            <a:t>Service Coordinators </a:t>
          </a:r>
        </a:p>
        <a:p>
          <a:pPr marL="0">
            <a:lnSpc>
              <a:spcPct val="100000"/>
            </a:lnSpc>
            <a:buNone/>
          </a:pPr>
          <a:endParaRPr lang="en-US" sz="2000" spc="50" baseline="0" dirty="0">
            <a:latin typeface="+mn-lt"/>
          </a:endParaRPr>
        </a:p>
        <a:p>
          <a:pPr marL="0">
            <a:lnSpc>
              <a:spcPct val="100000"/>
            </a:lnSpc>
            <a:buNone/>
          </a:pPr>
          <a:r>
            <a:rPr lang="en-US" sz="2000" spc="50" baseline="0" dirty="0">
              <a:latin typeface="+mn-lt"/>
            </a:rPr>
            <a:t>Outcomes:</a:t>
          </a:r>
        </a:p>
        <a:p>
          <a:pPr marL="0">
            <a:lnSpc>
              <a:spcPct val="100000"/>
            </a:lnSpc>
            <a:buNone/>
          </a:pPr>
          <a:r>
            <a:rPr lang="en-US" sz="2000" spc="50" baseline="0" dirty="0">
              <a:latin typeface="+mn-lt"/>
            </a:rPr>
            <a:t>*Proposal </a:t>
          </a:r>
        </a:p>
        <a:p>
          <a:pPr marL="0">
            <a:lnSpc>
              <a:spcPct val="100000"/>
            </a:lnSpc>
            <a:buNone/>
          </a:pPr>
          <a:r>
            <a:rPr lang="en-US" sz="2000" spc="50" baseline="0" dirty="0">
              <a:latin typeface="+mn-lt"/>
            </a:rPr>
            <a:t>*At least 3 Actions</a:t>
          </a:r>
        </a:p>
      </dgm:t>
    </dgm:pt>
    <dgm:pt modelId="{D5A17F6B-93F5-442B-938A-0F38C281BE88}" type="parTrans" cxnId="{5A5BA622-5DEB-48B9-88D9-C1DE36C711E5}">
      <dgm:prSet/>
      <dgm:spPr/>
      <dgm:t>
        <a:bodyPr/>
        <a:lstStyle/>
        <a:p>
          <a:endParaRPr lang="en-US">
            <a:latin typeface="+mn-lt"/>
          </a:endParaRPr>
        </a:p>
      </dgm:t>
    </dgm:pt>
    <dgm:pt modelId="{1D87A0A5-8024-4710-846B-D5BFAC785107}" type="sibTrans" cxnId="{5A5BA622-5DEB-48B9-88D9-C1DE36C711E5}">
      <dgm:prSet/>
      <dgm:spPr/>
      <dgm:t>
        <a:bodyPr/>
        <a:lstStyle/>
        <a:p>
          <a:endParaRPr lang="en-US">
            <a:latin typeface="+mn-lt"/>
          </a:endParaRPr>
        </a:p>
      </dgm:t>
    </dgm:pt>
    <dgm:pt modelId="{E9682B4F-0217-4B50-923E-C104AA24290F}">
      <dgm:prSet phldr="0" custT="1"/>
      <dgm:spPr/>
      <dgm:t>
        <a:bodyPr/>
        <a:lstStyle/>
        <a:p>
          <a:pPr marL="0" lvl="0" indent="0" algn="ctr" defTabSz="889000">
            <a:lnSpc>
              <a:spcPct val="90000"/>
            </a:lnSpc>
            <a:spcBef>
              <a:spcPct val="0"/>
            </a:spcBef>
            <a:spcAft>
              <a:spcPct val="35000"/>
            </a:spcAft>
            <a:buNone/>
          </a:pPr>
          <a:r>
            <a:rPr lang="en-US" sz="2400" kern="1200" spc="150" baseline="0" dirty="0">
              <a:solidFill>
                <a:prstClr val="black"/>
              </a:solidFill>
              <a:latin typeface="Calibri" panose="020F0502020204030204" pitchFamily="34" charset="0"/>
              <a:ea typeface="+mn-ea"/>
              <a:cs typeface="Calibri" panose="020F0502020204030204" pitchFamily="34" charset="0"/>
            </a:rPr>
            <a:t>Proposal </a:t>
          </a:r>
        </a:p>
      </dgm:t>
    </dgm:pt>
    <dgm:pt modelId="{E0F6C4AF-9BBB-4698-91D7-F9AE3EACBD5D}" type="parTrans" cxnId="{6C23D0C9-74B2-4C8B-AB2F-A03B3B0EBE56}">
      <dgm:prSet/>
      <dgm:spPr/>
      <dgm:t>
        <a:bodyPr/>
        <a:lstStyle/>
        <a:p>
          <a:endParaRPr lang="en-US">
            <a:latin typeface="+mn-lt"/>
          </a:endParaRPr>
        </a:p>
      </dgm:t>
    </dgm:pt>
    <dgm:pt modelId="{B8632E42-D7EB-4C31-877E-6F1B2801851A}" type="sibTrans" cxnId="{6C23D0C9-74B2-4C8B-AB2F-A03B3B0EBE56}">
      <dgm:prSet/>
      <dgm:spPr/>
      <dgm:t>
        <a:bodyPr/>
        <a:lstStyle/>
        <a:p>
          <a:endParaRPr lang="en-US">
            <a:latin typeface="+mn-lt"/>
          </a:endParaRPr>
        </a:p>
      </dgm:t>
    </dgm:pt>
    <dgm:pt modelId="{0EC0C300-11E4-45CF-8418-973585107209}">
      <dgm:prSet phldr="0" custT="1"/>
      <dgm:spPr/>
      <dgm:t>
        <a:bodyPr/>
        <a:lstStyle/>
        <a:p>
          <a:pPr marL="0" lvl="0" indent="0" algn="l" defTabSz="666750">
            <a:lnSpc>
              <a:spcPct val="100000"/>
            </a:lnSpc>
            <a:spcBef>
              <a:spcPct val="0"/>
            </a:spcBef>
            <a:spcAft>
              <a:spcPct val="35000"/>
            </a:spcAft>
            <a:buNone/>
          </a:pPr>
          <a:r>
            <a:rPr lang="en-US" sz="2000" kern="1200" dirty="0">
              <a:solidFill>
                <a:schemeClr val="tx1"/>
              </a:solidFill>
              <a:effectLst/>
              <a:latin typeface="Calibri" panose="020F0502020204030204" pitchFamily="34" charset="0"/>
              <a:ea typeface="+mn-ea"/>
              <a:cs typeface="Calibri" panose="020F0502020204030204" pitchFamily="34" charset="0"/>
            </a:rPr>
            <a:t>Ongoing professional development that is easily accessible and directly related to real-life practice of Service Coordination in CT. </a:t>
          </a:r>
          <a:endParaRPr lang="en-US" sz="2000" kern="1200" spc="50" baseline="0" dirty="0">
            <a:solidFill>
              <a:prstClr val="black">
                <a:hueOff val="0"/>
                <a:satOff val="0"/>
                <a:lumOff val="0"/>
                <a:alphaOff val="0"/>
              </a:prstClr>
            </a:solidFill>
            <a:latin typeface="Calibri" panose="020F0502020204030204" pitchFamily="34" charset="0"/>
            <a:ea typeface="+mn-ea"/>
            <a:cs typeface="Calibri" panose="020F0502020204030204" pitchFamily="34" charset="0"/>
          </a:endParaRPr>
        </a:p>
      </dgm:t>
    </dgm:pt>
    <dgm:pt modelId="{1E4DD98E-100E-46B7-B24A-408BBF69E9FA}" type="parTrans" cxnId="{51563A4F-C0EB-47D6-B5BC-47A4E599AD4B}">
      <dgm:prSet/>
      <dgm:spPr/>
      <dgm:t>
        <a:bodyPr/>
        <a:lstStyle/>
        <a:p>
          <a:endParaRPr lang="en-US">
            <a:latin typeface="+mn-lt"/>
          </a:endParaRPr>
        </a:p>
      </dgm:t>
    </dgm:pt>
    <dgm:pt modelId="{90FAB5D1-62B3-4FF6-A07D-EE607F529C32}" type="sibTrans" cxnId="{51563A4F-C0EB-47D6-B5BC-47A4E599AD4B}">
      <dgm:prSet/>
      <dgm:spPr/>
      <dgm:t>
        <a:bodyPr/>
        <a:lstStyle/>
        <a:p>
          <a:endParaRPr lang="en-US">
            <a:latin typeface="+mn-lt"/>
          </a:endParaRPr>
        </a:p>
      </dgm:t>
    </dgm:pt>
    <dgm:pt modelId="{FEB4A941-E9FA-4A86-A673-85FF34B35F20}">
      <dgm:prSet phldr="0" custT="1"/>
      <dgm:spPr/>
      <dgm:t>
        <a:bodyPr/>
        <a:lstStyle/>
        <a:p>
          <a:pPr marL="0" lvl="0" indent="0" algn="l" defTabSz="666750" rtl="0">
            <a:lnSpc>
              <a:spcPct val="100000"/>
            </a:lnSpc>
            <a:spcBef>
              <a:spcPct val="0"/>
            </a:spcBef>
            <a:spcAft>
              <a:spcPct val="35000"/>
            </a:spcAft>
            <a:buNone/>
          </a:pPr>
          <a:r>
            <a:rPr lang="en-US" sz="2000" kern="1200" spc="50" baseline="0" dirty="0">
              <a:solidFill>
                <a:prstClr val="black">
                  <a:hueOff val="0"/>
                  <a:satOff val="0"/>
                  <a:lumOff val="0"/>
                  <a:alphaOff val="0"/>
                </a:prstClr>
              </a:solidFill>
              <a:latin typeface="Calibri" panose="020F0502020204030204" pitchFamily="34" charset="0"/>
              <a:ea typeface="+mn-ea"/>
              <a:cs typeface="Calibri" panose="020F0502020204030204" pitchFamily="34" charset="0"/>
            </a:rPr>
            <a:t>Present at ICC </a:t>
          </a:r>
        </a:p>
      </dgm:t>
    </dgm:pt>
    <dgm:pt modelId="{39522508-BC4E-4DD5-A744-AFEFFE36DB74}" type="parTrans" cxnId="{F942F56C-9025-4AA1-9B36-C5AE0A93B0F5}">
      <dgm:prSet/>
      <dgm:spPr/>
      <dgm:t>
        <a:bodyPr/>
        <a:lstStyle/>
        <a:p>
          <a:endParaRPr lang="en-US">
            <a:latin typeface="+mn-lt"/>
          </a:endParaRPr>
        </a:p>
      </dgm:t>
    </dgm:pt>
    <dgm:pt modelId="{97624CC8-6315-4683-B26C-C30D552DA5A6}" type="sibTrans" cxnId="{F942F56C-9025-4AA1-9B36-C5AE0A93B0F5}">
      <dgm:prSet/>
      <dgm:spPr/>
      <dgm:t>
        <a:bodyPr/>
        <a:lstStyle/>
        <a:p>
          <a:endParaRPr lang="en-US">
            <a:latin typeface="+mn-lt"/>
          </a:endParaRPr>
        </a:p>
      </dgm:t>
    </dgm:pt>
    <dgm:pt modelId="{4F85505A-81B6-4FDA-A144-900B71DAD946}">
      <dgm:prSet phldr="0" custT="1"/>
      <dgm:spPr/>
      <dgm:t>
        <a:bodyPr/>
        <a:lstStyle/>
        <a:p>
          <a:pPr marL="0"/>
          <a:r>
            <a:rPr lang="en-US" sz="2400" kern="1200" spc="150" baseline="0" dirty="0">
              <a:solidFill>
                <a:prstClr val="black"/>
              </a:solidFill>
              <a:latin typeface="Calibri" panose="020F0502020204030204" pitchFamily="34" charset="0"/>
              <a:ea typeface="+mn-ea"/>
              <a:cs typeface="Calibri" panose="020F0502020204030204" pitchFamily="34" charset="0"/>
            </a:rPr>
            <a:t>Disseminate </a:t>
          </a:r>
        </a:p>
      </dgm:t>
    </dgm:pt>
    <dgm:pt modelId="{D9A96E25-7BBE-4DDD-8DDE-B4970D4340A8}" type="parTrans" cxnId="{2D633B56-E147-4EFC-B9EE-6C0413F329B0}">
      <dgm:prSet/>
      <dgm:spPr/>
      <dgm:t>
        <a:bodyPr/>
        <a:lstStyle/>
        <a:p>
          <a:endParaRPr lang="en-US">
            <a:latin typeface="+mn-lt"/>
          </a:endParaRPr>
        </a:p>
      </dgm:t>
    </dgm:pt>
    <dgm:pt modelId="{68F74A88-49DC-44B1-BC0D-220A7B97601C}" type="sibTrans" cxnId="{2D633B56-E147-4EFC-B9EE-6C0413F329B0}">
      <dgm:prSet/>
      <dgm:spPr/>
      <dgm:t>
        <a:bodyPr/>
        <a:lstStyle/>
        <a:p>
          <a:endParaRPr lang="en-US">
            <a:latin typeface="+mn-lt"/>
          </a:endParaRPr>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4" custLinFactNeighborX="-292" custLinFactNeighborY="-1957">
        <dgm:presLayoutVars>
          <dgm:chMax val="0"/>
          <dgm:chPref val="0"/>
        </dgm:presLayoutVars>
      </dgm:prSet>
      <dgm:spPr/>
    </dgm:pt>
    <dgm:pt modelId="{22359DD7-1BFB-4900-BAE6-6084F2F57988}" type="pres">
      <dgm:prSet presAssocID="{73D947E0-108F-4D20-A71E-3CF329F97212}" presName="desTx" presStyleLbl="alignAccFollowNode1" presStyleIdx="0" presStyleCnt="4">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4">
        <dgm:presLayoutVars>
          <dgm:chMax val="0"/>
          <dgm:chPref val="0"/>
        </dgm:presLayoutVars>
      </dgm:prSet>
      <dgm:spPr/>
    </dgm:pt>
    <dgm:pt modelId="{4FEB85EB-D046-4CDB-8A62-BBCE260C4490}" type="pres">
      <dgm:prSet presAssocID="{B1AFA1AF-0FF8-45B3-A6D0-0E255A2F637D}" presName="desTx" presStyleLbl="alignAccFollowNode1" presStyleIdx="1" presStyleCnt="4">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4">
        <dgm:presLayoutVars>
          <dgm:chMax val="0"/>
          <dgm:chPref val="0"/>
        </dgm:presLayoutVars>
      </dgm:prSet>
      <dgm:spPr/>
    </dgm:pt>
    <dgm:pt modelId="{6B5FE59C-B471-448A-AA7A-B526DCC4D4CA}" type="pres">
      <dgm:prSet presAssocID="{E9682B4F-0217-4B50-923E-C104AA24290F}" presName="desTx" presStyleLbl="alignAccFollowNode1" presStyleIdx="2" presStyleCnt="4">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4">
        <dgm:presLayoutVars>
          <dgm:chMax val="0"/>
          <dgm:chPref val="0"/>
        </dgm:presLayoutVars>
      </dgm:prSet>
      <dgm:spPr/>
    </dgm:pt>
    <dgm:pt modelId="{C42A8BDE-B838-475D-AFDE-17B60D744AB6}" type="pres">
      <dgm:prSet presAssocID="{4F85505A-81B6-4FDA-A144-900B71DAD946}" presName="desTx" presStyleLbl="alignAccFollowNode1" presStyleIdx="3" presStyleCnt="4">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0"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5A5BA622-5DEB-48B9-88D9-C1DE36C711E5}" srcId="{B1AFA1AF-0FF8-45B3-A6D0-0E255A2F637D}" destId="{50418D2B-9486-42DE-AFDD-1D31420040FF}" srcOrd="0" destOrd="0" parTransId="{D5A17F6B-93F5-442B-938A-0F38C281BE88}" sibTransId="{1D87A0A5-8024-4710-846B-D5BFAC785107}"/>
    <dgm:cxn modelId="{77A55366-077C-403B-A9E1-B9C6B5CA3288}" type="presOf" srcId="{73D947E0-108F-4D20-A71E-3CF329F97212}" destId="{BDBD7220-3F85-45D2-BED6-5BBFBC23EAE3}" srcOrd="0" destOrd="0" presId="urn:microsoft.com/office/officeart/2016/7/layout/HorizontalActionList"/>
    <dgm:cxn modelId="{F942F56C-9025-4AA1-9B36-C5AE0A93B0F5}" srcId="{4F85505A-81B6-4FDA-A144-900B71DAD946}" destId="{FEB4A941-E9FA-4A86-A673-85FF34B35F20}" srcOrd="0" destOrd="0" parTransId="{39522508-BC4E-4DD5-A744-AFEFFE36DB74}" sibTransId="{97624CC8-6315-4683-B26C-C30D552DA5A6}"/>
    <dgm:cxn modelId="{B7F6ED6E-855A-4A7B-AE18-3BD04546002C}" type="presOf" srcId="{B1AFA1AF-0FF8-45B3-A6D0-0E255A2F637D}" destId="{C4F84DEA-2002-4D32-8E80-70EEE05E345A}" srcOrd="0" destOrd="0" presId="urn:microsoft.com/office/officeart/2016/7/layout/HorizontalActionList"/>
    <dgm:cxn modelId="{51563A4F-C0EB-47D6-B5BC-47A4E599AD4B}" srcId="{E9682B4F-0217-4B50-923E-C104AA24290F}" destId="{0EC0C300-11E4-45CF-8418-973585107209}" srcOrd="0" destOrd="0" parTransId="{1E4DD98E-100E-46B7-B24A-408BBF69E9FA}" sibTransId="{90FAB5D1-62B3-4FF6-A07D-EE607F529C32}"/>
    <dgm:cxn modelId="{6291F24F-B536-4688-99BC-6A4CB5E15E15}" type="presOf" srcId="{4F85505A-81B6-4FDA-A144-900B71DAD946}" destId="{4132ECB1-6BEF-4935-AFA3-B2EAA48FDE7E}" srcOrd="0" destOrd="0" presId="urn:microsoft.com/office/officeart/2016/7/layout/HorizontalActionList"/>
    <dgm:cxn modelId="{2D633B56-E147-4EFC-B9EE-6C0413F329B0}" srcId="{0DD8915E-DC14-41D6-9BB5-F49E1C265163}" destId="{4F85505A-81B6-4FDA-A144-900B71DAD946}" srcOrd="3" destOrd="0" parTransId="{D9A96E25-7BBE-4DDD-8DDE-B4970D4340A8}" sibTransId="{68F74A88-49DC-44B1-BC0D-220A7B97601C}"/>
    <dgm:cxn modelId="{110097B3-0B24-42EE-9C79-845C028B379B}" type="presOf" srcId="{E9682B4F-0217-4B50-923E-C104AA24290F}" destId="{49B7F8FA-D256-41EF-9327-52A3551D9A60}" srcOrd="0" destOrd="0" presId="urn:microsoft.com/office/officeart/2016/7/layout/HorizontalAction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0" destOrd="0" parTransId="{035C64B0-4F0C-4FD1-BD23-B1D4C9887CBE}" sibTransId="{45495DA8-8707-41E3-A12B-FA5766269C44}"/>
    <dgm:cxn modelId="{8CB96BD1-8B01-481A-B525-C5C507C9951C}" type="presOf" srcId="{0EC0C300-11E4-45CF-8418-973585107209}" destId="{6B5FE59C-B471-448A-AA7A-B526DCC4D4CA}" srcOrd="0" destOrd="0" presId="urn:microsoft.com/office/officeart/2016/7/layout/HorizontalActionList"/>
    <dgm:cxn modelId="{36A4EED2-16DE-4F21-9B57-BD053CD7ED3D}" type="presOf" srcId="{FEB4A941-E9FA-4A86-A673-85FF34B35F20}" destId="{C42A8BDE-B838-475D-AFDE-17B60D744AB6}" srcOrd="0" destOrd="0" presId="urn:microsoft.com/office/officeart/2016/7/layout/HorizontalActionList"/>
    <dgm:cxn modelId="{BF1349D4-34AE-476D-8D7B-F3ABAB74304F}" type="presOf" srcId="{50418D2B-9486-42DE-AFDD-1D31420040FF}" destId="{4FEB85EB-D046-4CDB-8A62-BBCE260C4490}" srcOrd="0" destOrd="0"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9" y="0"/>
          <a:ext cx="2544259" cy="7632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914400" rtl="0" eaLnBrk="1" latinLnBrk="0" hangingPunct="1">
            <a:lnSpc>
              <a:spcPct val="90000"/>
            </a:lnSpc>
            <a:spcBef>
              <a:spcPts val="1000"/>
            </a:spcBef>
            <a:spcAft>
              <a:spcPct val="35000"/>
            </a:spcAft>
            <a:buFont typeface="Arial" panose="020B0604020202020204" pitchFamily="34" charset="0"/>
            <a:buNone/>
          </a:pPr>
          <a:r>
            <a:rPr lang="en-US" sz="2400" kern="1200" spc="150" baseline="0" dirty="0">
              <a:solidFill>
                <a:schemeClr val="tx1"/>
              </a:solidFill>
              <a:latin typeface="Calibri" panose="020F0502020204030204" pitchFamily="34" charset="0"/>
              <a:ea typeface="+mj-ea"/>
              <a:cs typeface="Calibri" panose="020F0502020204030204" pitchFamily="34" charset="0"/>
            </a:rPr>
            <a:t>Survey</a:t>
          </a:r>
        </a:p>
      </dsp:txBody>
      <dsp:txXfrm>
        <a:off x="9" y="0"/>
        <a:ext cx="2544259" cy="763277"/>
      </dsp:txXfrm>
    </dsp:sp>
    <dsp:sp modelId="{22359DD7-1BFB-4900-BAE6-6084F2F57988}">
      <dsp:nvSpPr>
        <dsp:cNvPr id="0" name=""/>
        <dsp:cNvSpPr/>
      </dsp:nvSpPr>
      <dsp:spPr>
        <a:xfrm>
          <a:off x="7438" y="763277"/>
          <a:ext cx="2544259" cy="3902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89000">
            <a:lnSpc>
              <a:spcPct val="100000"/>
            </a:lnSpc>
            <a:spcBef>
              <a:spcPct val="0"/>
            </a:spcBef>
            <a:spcAft>
              <a:spcPct val="35000"/>
            </a:spcAft>
            <a:buNone/>
          </a:pPr>
          <a:r>
            <a:rPr lang="en-US" sz="2000" kern="1200" spc="50" baseline="0" dirty="0">
              <a:latin typeface="Calibri" panose="020F0502020204030204" pitchFamily="34" charset="0"/>
              <a:cs typeface="Calibri" panose="020F0502020204030204" pitchFamily="34" charset="0"/>
            </a:rPr>
            <a:t>Collect and analyze data </a:t>
          </a:r>
        </a:p>
        <a:p>
          <a:pPr marL="0" lvl="0" indent="0" algn="l" defTabSz="889000">
            <a:lnSpc>
              <a:spcPct val="100000"/>
            </a:lnSpc>
            <a:spcBef>
              <a:spcPct val="0"/>
            </a:spcBef>
            <a:spcAft>
              <a:spcPct val="35000"/>
            </a:spcAft>
            <a:buNone/>
          </a:pPr>
          <a:endParaRPr lang="en-US" sz="2000" kern="1200" spc="50" baseline="0" dirty="0">
            <a:latin typeface="Calibri" panose="020F0502020204030204" pitchFamily="34" charset="0"/>
            <a:cs typeface="Calibri" panose="020F0502020204030204" pitchFamily="34" charset="0"/>
          </a:endParaRPr>
        </a:p>
        <a:p>
          <a:pPr marL="0" lvl="0" indent="0" algn="l" defTabSz="889000">
            <a:lnSpc>
              <a:spcPct val="100000"/>
            </a:lnSpc>
            <a:spcBef>
              <a:spcPct val="0"/>
            </a:spcBef>
            <a:spcAft>
              <a:spcPct val="35000"/>
            </a:spcAft>
            <a:buNone/>
          </a:pPr>
          <a:r>
            <a:rPr lang="en-US" sz="2000" kern="1200" spc="50" baseline="0" dirty="0">
              <a:latin typeface="Calibri" panose="020F0502020204030204" pitchFamily="34" charset="0"/>
              <a:cs typeface="Calibri" panose="020F0502020204030204" pitchFamily="34" charset="0"/>
            </a:rPr>
            <a:t>Outcomes: </a:t>
          </a:r>
        </a:p>
        <a:p>
          <a:pPr marL="0" lvl="0" indent="0" algn="l" defTabSz="889000">
            <a:lnSpc>
              <a:spcPct val="100000"/>
            </a:lnSpc>
            <a:spcBef>
              <a:spcPct val="0"/>
            </a:spcBef>
            <a:spcAft>
              <a:spcPct val="35000"/>
            </a:spcAft>
            <a:buNone/>
          </a:pPr>
          <a:r>
            <a:rPr lang="en-US" sz="2000" kern="1200" spc="50" baseline="0" dirty="0">
              <a:latin typeface="Calibri" panose="020F0502020204030204" pitchFamily="34" charset="0"/>
              <a:cs typeface="Calibri" panose="020F0502020204030204" pitchFamily="34" charset="0"/>
            </a:rPr>
            <a:t>*target areas </a:t>
          </a:r>
        </a:p>
      </dsp:txBody>
      <dsp:txXfrm>
        <a:off x="7438" y="763277"/>
        <a:ext cx="2544259" cy="3902384"/>
      </dsp:txXfrm>
    </dsp:sp>
    <dsp:sp modelId="{C4F84DEA-2002-4D32-8E80-70EEE05E345A}">
      <dsp:nvSpPr>
        <dsp:cNvPr id="0" name=""/>
        <dsp:cNvSpPr/>
      </dsp:nvSpPr>
      <dsp:spPr>
        <a:xfrm>
          <a:off x="2659592" y="0"/>
          <a:ext cx="2544259" cy="7632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066800">
            <a:lnSpc>
              <a:spcPct val="90000"/>
            </a:lnSpc>
            <a:spcBef>
              <a:spcPct val="0"/>
            </a:spcBef>
            <a:spcAft>
              <a:spcPct val="35000"/>
            </a:spcAft>
            <a:buNone/>
          </a:pPr>
          <a:r>
            <a:rPr lang="en-US" sz="2400" kern="1200" spc="150" baseline="0" dirty="0">
              <a:solidFill>
                <a:prstClr val="black"/>
              </a:solidFill>
              <a:latin typeface="Calibri" panose="020F0502020204030204" pitchFamily="34" charset="0"/>
              <a:ea typeface="+mn-ea"/>
              <a:cs typeface="Calibri" panose="020F0502020204030204" pitchFamily="34" charset="0"/>
            </a:rPr>
            <a:t>Collaboration</a:t>
          </a:r>
          <a:r>
            <a:rPr lang="en-US" sz="1600" kern="1200" spc="150" baseline="0" dirty="0">
              <a:solidFill>
                <a:prstClr val="black"/>
              </a:solidFill>
              <a:latin typeface="Tenorite"/>
              <a:ea typeface="+mn-ea"/>
              <a:cs typeface="+mn-cs"/>
            </a:rPr>
            <a:t> </a:t>
          </a:r>
        </a:p>
      </dsp:txBody>
      <dsp:txXfrm>
        <a:off x="2659592" y="0"/>
        <a:ext cx="2544259" cy="763277"/>
      </dsp:txXfrm>
    </dsp:sp>
    <dsp:sp modelId="{4FEB85EB-D046-4CDB-8A62-BBCE260C4490}">
      <dsp:nvSpPr>
        <dsp:cNvPr id="0" name=""/>
        <dsp:cNvSpPr/>
      </dsp:nvSpPr>
      <dsp:spPr>
        <a:xfrm>
          <a:off x="2659592" y="763277"/>
          <a:ext cx="2544259" cy="3902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89000">
            <a:lnSpc>
              <a:spcPct val="100000"/>
            </a:lnSpc>
            <a:spcBef>
              <a:spcPct val="0"/>
            </a:spcBef>
            <a:spcAft>
              <a:spcPct val="35000"/>
            </a:spcAft>
            <a:buFont typeface="Arial" panose="020B0604020202020204" pitchFamily="34" charset="0"/>
            <a:buNone/>
          </a:pPr>
          <a:r>
            <a:rPr lang="en-US" sz="2000" kern="1200" spc="50" baseline="0" dirty="0">
              <a:latin typeface="+mn-lt"/>
            </a:rPr>
            <a:t>Part C </a:t>
          </a:r>
        </a:p>
        <a:p>
          <a:pPr marL="0" lvl="0" indent="0" algn="l" defTabSz="889000">
            <a:lnSpc>
              <a:spcPct val="100000"/>
            </a:lnSpc>
            <a:spcBef>
              <a:spcPct val="0"/>
            </a:spcBef>
            <a:spcAft>
              <a:spcPct val="35000"/>
            </a:spcAft>
            <a:buNone/>
          </a:pPr>
          <a:r>
            <a:rPr lang="en-US" sz="2000" kern="1200" spc="50" baseline="0" dirty="0">
              <a:latin typeface="+mn-lt"/>
            </a:rPr>
            <a:t>Directors </a:t>
          </a:r>
        </a:p>
        <a:p>
          <a:pPr marL="0" lvl="0" indent="0" algn="l" defTabSz="889000">
            <a:lnSpc>
              <a:spcPct val="100000"/>
            </a:lnSpc>
            <a:spcBef>
              <a:spcPct val="0"/>
            </a:spcBef>
            <a:spcAft>
              <a:spcPct val="35000"/>
            </a:spcAft>
            <a:buNone/>
          </a:pPr>
          <a:r>
            <a:rPr lang="en-US" sz="2000" kern="1200" spc="50" baseline="0" dirty="0">
              <a:latin typeface="+mn-lt"/>
            </a:rPr>
            <a:t>Service Coordinators </a:t>
          </a:r>
        </a:p>
        <a:p>
          <a:pPr marL="0" lvl="0" indent="0" algn="l" defTabSz="889000">
            <a:lnSpc>
              <a:spcPct val="100000"/>
            </a:lnSpc>
            <a:spcBef>
              <a:spcPct val="0"/>
            </a:spcBef>
            <a:spcAft>
              <a:spcPct val="35000"/>
            </a:spcAft>
            <a:buNone/>
          </a:pPr>
          <a:endParaRPr lang="en-US" sz="2000" kern="1200" spc="50" baseline="0" dirty="0">
            <a:latin typeface="+mn-lt"/>
          </a:endParaRPr>
        </a:p>
        <a:p>
          <a:pPr marL="0" lvl="0" indent="0" algn="l" defTabSz="889000">
            <a:lnSpc>
              <a:spcPct val="100000"/>
            </a:lnSpc>
            <a:spcBef>
              <a:spcPct val="0"/>
            </a:spcBef>
            <a:spcAft>
              <a:spcPct val="35000"/>
            </a:spcAft>
            <a:buNone/>
          </a:pPr>
          <a:r>
            <a:rPr lang="en-US" sz="2000" kern="1200" spc="50" baseline="0" dirty="0">
              <a:latin typeface="+mn-lt"/>
            </a:rPr>
            <a:t>Outcomes:</a:t>
          </a:r>
        </a:p>
        <a:p>
          <a:pPr marL="0" lvl="0" indent="0" algn="l" defTabSz="889000">
            <a:lnSpc>
              <a:spcPct val="100000"/>
            </a:lnSpc>
            <a:spcBef>
              <a:spcPct val="0"/>
            </a:spcBef>
            <a:spcAft>
              <a:spcPct val="35000"/>
            </a:spcAft>
            <a:buNone/>
          </a:pPr>
          <a:r>
            <a:rPr lang="en-US" sz="2000" kern="1200" spc="50" baseline="0" dirty="0">
              <a:latin typeface="+mn-lt"/>
            </a:rPr>
            <a:t>*Proposal </a:t>
          </a:r>
        </a:p>
        <a:p>
          <a:pPr marL="0" lvl="0" indent="0" algn="l" defTabSz="889000">
            <a:lnSpc>
              <a:spcPct val="100000"/>
            </a:lnSpc>
            <a:spcBef>
              <a:spcPct val="0"/>
            </a:spcBef>
            <a:spcAft>
              <a:spcPct val="35000"/>
            </a:spcAft>
            <a:buNone/>
          </a:pPr>
          <a:r>
            <a:rPr lang="en-US" sz="2000" kern="1200" spc="50" baseline="0" dirty="0">
              <a:latin typeface="+mn-lt"/>
            </a:rPr>
            <a:t>*At least 3 Actions</a:t>
          </a:r>
        </a:p>
      </dsp:txBody>
      <dsp:txXfrm>
        <a:off x="2659592" y="763277"/>
        <a:ext cx="2544259" cy="3902384"/>
      </dsp:txXfrm>
    </dsp:sp>
    <dsp:sp modelId="{49B7F8FA-D256-41EF-9327-52A3551D9A60}">
      <dsp:nvSpPr>
        <dsp:cNvPr id="0" name=""/>
        <dsp:cNvSpPr/>
      </dsp:nvSpPr>
      <dsp:spPr>
        <a:xfrm>
          <a:off x="5311747" y="0"/>
          <a:ext cx="2544259" cy="7632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889000">
            <a:lnSpc>
              <a:spcPct val="90000"/>
            </a:lnSpc>
            <a:spcBef>
              <a:spcPct val="0"/>
            </a:spcBef>
            <a:spcAft>
              <a:spcPct val="35000"/>
            </a:spcAft>
            <a:buNone/>
          </a:pPr>
          <a:r>
            <a:rPr lang="en-US" sz="2400" kern="1200" spc="150" baseline="0" dirty="0">
              <a:solidFill>
                <a:prstClr val="black"/>
              </a:solidFill>
              <a:latin typeface="Calibri" panose="020F0502020204030204" pitchFamily="34" charset="0"/>
              <a:ea typeface="+mn-ea"/>
              <a:cs typeface="Calibri" panose="020F0502020204030204" pitchFamily="34" charset="0"/>
            </a:rPr>
            <a:t>Proposal </a:t>
          </a:r>
        </a:p>
      </dsp:txBody>
      <dsp:txXfrm>
        <a:off x="5311747" y="0"/>
        <a:ext cx="2544259" cy="763277"/>
      </dsp:txXfrm>
    </dsp:sp>
    <dsp:sp modelId="{6B5FE59C-B471-448A-AA7A-B526DCC4D4CA}">
      <dsp:nvSpPr>
        <dsp:cNvPr id="0" name=""/>
        <dsp:cNvSpPr/>
      </dsp:nvSpPr>
      <dsp:spPr>
        <a:xfrm>
          <a:off x="5311747" y="763277"/>
          <a:ext cx="2544259" cy="3902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666750">
            <a:lnSpc>
              <a:spcPct val="100000"/>
            </a:lnSpc>
            <a:spcBef>
              <a:spcPct val="0"/>
            </a:spcBef>
            <a:spcAft>
              <a:spcPct val="35000"/>
            </a:spcAft>
            <a:buNone/>
          </a:pPr>
          <a:r>
            <a:rPr lang="en-US" sz="2000" kern="1200" dirty="0">
              <a:solidFill>
                <a:schemeClr val="tx1"/>
              </a:solidFill>
              <a:effectLst/>
              <a:latin typeface="Calibri" panose="020F0502020204030204" pitchFamily="34" charset="0"/>
              <a:ea typeface="+mn-ea"/>
              <a:cs typeface="Calibri" panose="020F0502020204030204" pitchFamily="34" charset="0"/>
            </a:rPr>
            <a:t>Ongoing professional development that is easily accessible and directly related to real-life practice of Service Coordination in CT. </a:t>
          </a:r>
          <a:endParaRPr lang="en-US" sz="2000" kern="1200" spc="50" baseline="0" dirty="0">
            <a:solidFill>
              <a:prstClr val="black">
                <a:hueOff val="0"/>
                <a:satOff val="0"/>
                <a:lumOff val="0"/>
                <a:alphaOff val="0"/>
              </a:prstClr>
            </a:solidFill>
            <a:latin typeface="Calibri" panose="020F0502020204030204" pitchFamily="34" charset="0"/>
            <a:ea typeface="+mn-ea"/>
            <a:cs typeface="Calibri" panose="020F0502020204030204" pitchFamily="34" charset="0"/>
          </a:endParaRPr>
        </a:p>
      </dsp:txBody>
      <dsp:txXfrm>
        <a:off x="5311747" y="763277"/>
        <a:ext cx="2544259" cy="3902384"/>
      </dsp:txXfrm>
    </dsp:sp>
    <dsp:sp modelId="{4132ECB1-6BEF-4935-AFA3-B2EAA48FDE7E}">
      <dsp:nvSpPr>
        <dsp:cNvPr id="0" name=""/>
        <dsp:cNvSpPr/>
      </dsp:nvSpPr>
      <dsp:spPr>
        <a:xfrm>
          <a:off x="7963901" y="0"/>
          <a:ext cx="2544259" cy="7632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066800">
            <a:lnSpc>
              <a:spcPct val="90000"/>
            </a:lnSpc>
            <a:spcBef>
              <a:spcPct val="0"/>
            </a:spcBef>
            <a:spcAft>
              <a:spcPct val="35000"/>
            </a:spcAft>
            <a:buNone/>
          </a:pPr>
          <a:r>
            <a:rPr lang="en-US" sz="2400" kern="1200" spc="150" baseline="0" dirty="0">
              <a:solidFill>
                <a:prstClr val="black"/>
              </a:solidFill>
              <a:latin typeface="Calibri" panose="020F0502020204030204" pitchFamily="34" charset="0"/>
              <a:ea typeface="+mn-ea"/>
              <a:cs typeface="Calibri" panose="020F0502020204030204" pitchFamily="34" charset="0"/>
            </a:rPr>
            <a:t>Disseminate </a:t>
          </a:r>
        </a:p>
      </dsp:txBody>
      <dsp:txXfrm>
        <a:off x="7963901" y="0"/>
        <a:ext cx="2544259" cy="763277"/>
      </dsp:txXfrm>
    </dsp:sp>
    <dsp:sp modelId="{C42A8BDE-B838-475D-AFDE-17B60D744AB6}">
      <dsp:nvSpPr>
        <dsp:cNvPr id="0" name=""/>
        <dsp:cNvSpPr/>
      </dsp:nvSpPr>
      <dsp:spPr>
        <a:xfrm>
          <a:off x="7963901" y="763277"/>
          <a:ext cx="2544259" cy="390238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666750" rtl="0">
            <a:lnSpc>
              <a:spcPct val="100000"/>
            </a:lnSpc>
            <a:spcBef>
              <a:spcPct val="0"/>
            </a:spcBef>
            <a:spcAft>
              <a:spcPct val="35000"/>
            </a:spcAft>
            <a:buNone/>
          </a:pPr>
          <a:r>
            <a:rPr lang="en-US" sz="2000" kern="1200" spc="50" baseline="0" dirty="0">
              <a:solidFill>
                <a:prstClr val="black">
                  <a:hueOff val="0"/>
                  <a:satOff val="0"/>
                  <a:lumOff val="0"/>
                  <a:alphaOff val="0"/>
                </a:prstClr>
              </a:solidFill>
              <a:latin typeface="Calibri" panose="020F0502020204030204" pitchFamily="34" charset="0"/>
              <a:ea typeface="+mn-ea"/>
              <a:cs typeface="Calibri" panose="020F0502020204030204" pitchFamily="34" charset="0"/>
            </a:rPr>
            <a:t>Present at ICC </a:t>
          </a:r>
        </a:p>
      </dsp:txBody>
      <dsp:txXfrm>
        <a:off x="7963901" y="763277"/>
        <a:ext cx="2544259" cy="3902384"/>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9/24/2026</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Ensure CT families are receiving consistent, high quality Service Coordination that fulfills all areas of SC delineated under the Service Coordinator Procedures of the Connecticut Birth to Three program by providing ongoing professional development that is easily accessible and directly related to real-life practice of Service Coordination in CT. </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4291958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tinyurl.com/KSSC-8-12-20Final"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3904736" y="4434840"/>
            <a:ext cx="7453076" cy="1122202"/>
          </a:xfrm>
        </p:spPr>
        <p:txBody>
          <a:bodyPr/>
          <a:lstStyle/>
          <a:p>
            <a:r>
              <a:rPr lang="en-US" dirty="0">
                <a:latin typeface="Calibri" panose="020F0502020204030204" pitchFamily="34" charset="0"/>
                <a:cs typeface="Calibri" panose="020F0502020204030204" pitchFamily="34" charset="0"/>
              </a:rPr>
              <a:t>Service-Coordination training CT Birth to three</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6416041" y="5586890"/>
            <a:ext cx="4941770" cy="396660"/>
          </a:xfrm>
        </p:spPr>
        <p:txBody>
          <a:bodyPr>
            <a:normAutofit/>
          </a:bodyPr>
          <a:lstStyle/>
          <a:p>
            <a:r>
              <a:rPr lang="en-US" sz="2000" dirty="0">
                <a:latin typeface="Calibri" panose="020F0502020204030204" pitchFamily="34" charset="0"/>
                <a:cs typeface="Calibri" panose="020F0502020204030204" pitchFamily="34" charset="0"/>
              </a:rPr>
              <a:t>Autumn Sorenson MSLP-CCC</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2D15-4D68-4BF7-9421-032AE6C8852C}"/>
              </a:ext>
            </a:extLst>
          </p:cNvPr>
          <p:cNvSpPr>
            <a:spLocks noGrp="1"/>
          </p:cNvSpPr>
          <p:nvPr>
            <p:ph type="title"/>
          </p:nvPr>
        </p:nvSpPr>
        <p:spPr>
          <a:xfrm>
            <a:off x="1436075" y="727422"/>
            <a:ext cx="8421688" cy="1325563"/>
          </a:xfrm>
        </p:spPr>
        <p:txBody>
          <a:bodyPr>
            <a:normAutofit fontScale="90000"/>
          </a:bodyPr>
          <a:lstStyle/>
          <a:p>
            <a:br>
              <a:rPr lang="en-US" b="1" dirty="0">
                <a:latin typeface="Calibri" panose="020F0502020204030204" pitchFamily="34" charset="0"/>
                <a:cs typeface="Calibri" panose="020F0502020204030204" pitchFamily="34" charset="0"/>
              </a:rPr>
            </a:br>
            <a:r>
              <a:rPr lang="en-US" sz="3600" b="1" cap="none" dirty="0">
                <a:latin typeface="Calibri" panose="020F0502020204030204" pitchFamily="34" charset="0"/>
                <a:cs typeface="Calibri" panose="020F0502020204030204" pitchFamily="34" charset="0"/>
              </a:rPr>
              <a:t>CONCERN</a:t>
            </a:r>
            <a:r>
              <a:rPr lang="en-US" sz="3600" b="1" dirty="0">
                <a:latin typeface="Calibri" panose="020F0502020204030204" pitchFamily="34" charset="0"/>
                <a:cs typeface="Calibri" panose="020F0502020204030204" pitchFamily="34" charset="0"/>
              </a:rPr>
              <a:t>  </a:t>
            </a:r>
            <a:br>
              <a:rPr lang="en-US" b="1" dirty="0">
                <a:latin typeface="Calibri" panose="020F0502020204030204" pitchFamily="34" charset="0"/>
                <a:cs typeface="Calibri" panose="020F0502020204030204" pitchFamily="34" charset="0"/>
              </a:rPr>
            </a:br>
            <a:r>
              <a:rPr lang="en-US" sz="3100" cap="none" dirty="0">
                <a:latin typeface="Calibri" panose="020F0502020204030204" pitchFamily="34" charset="0"/>
                <a:cs typeface="Calibri" panose="020F0502020204030204" pitchFamily="34" charset="0"/>
              </a:rPr>
              <a:t>Lack of ongoing comprehensive training for Service Coordination (SC) in the CT Birth to Three </a:t>
            </a:r>
            <a:r>
              <a:rPr lang="en-CA" sz="3100" cap="none" dirty="0">
                <a:latin typeface="Calibri" panose="020F0502020204030204" pitchFamily="34" charset="0"/>
                <a:cs typeface="Calibri" panose="020F0502020204030204" pitchFamily="34" charset="0"/>
              </a:rPr>
              <a:t>System</a:t>
            </a:r>
            <a:endParaRPr lang="en-CA" sz="3100" dirty="0">
              <a:latin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36AEE506-9967-4592-BC98-D3FD3028A8E5}"/>
              </a:ext>
            </a:extLst>
          </p:cNvPr>
          <p:cNvSpPr>
            <a:spLocks noGrp="1"/>
          </p:cNvSpPr>
          <p:nvPr>
            <p:ph type="body" idx="19"/>
          </p:nvPr>
        </p:nvSpPr>
        <p:spPr>
          <a:xfrm>
            <a:off x="7000754" y="3845927"/>
            <a:ext cx="4829695" cy="2424892"/>
          </a:xfrm>
        </p:spPr>
        <p:txBody>
          <a:bodyPr/>
          <a:lstStyle/>
          <a:p>
            <a:r>
              <a:rPr lang="en-US" sz="2100" dirty="0">
                <a:latin typeface="Calibri" panose="020F0502020204030204" pitchFamily="34" charset="0"/>
                <a:cs typeface="Calibri" panose="020F0502020204030204" pitchFamily="34" charset="0"/>
              </a:rPr>
              <a:t>This potentially effects:</a:t>
            </a:r>
          </a:p>
          <a:p>
            <a:pPr marL="342900" indent="-342900" algn="l">
              <a:buFont typeface="+mj-lt"/>
              <a:buAutoNum type="arabicPeriod"/>
            </a:pPr>
            <a:r>
              <a:rPr lang="en-US" sz="2100" dirty="0">
                <a:latin typeface="Calibri" panose="020F0502020204030204" pitchFamily="34" charset="0"/>
                <a:cs typeface="Calibri" panose="020F0502020204030204" pitchFamily="34" charset="0"/>
              </a:rPr>
              <a:t>The quality of service provided to families</a:t>
            </a:r>
          </a:p>
          <a:p>
            <a:pPr marL="342900" indent="-342900" algn="l">
              <a:buFont typeface="+mj-lt"/>
              <a:buAutoNum type="arabicPeriod"/>
            </a:pPr>
            <a:r>
              <a:rPr lang="en-US" sz="2100" dirty="0">
                <a:latin typeface="Calibri" panose="020F0502020204030204" pitchFamily="34" charset="0"/>
                <a:cs typeface="Calibri" panose="020F0502020204030204" pitchFamily="34" charset="0"/>
              </a:rPr>
              <a:t>Employment recruitment and retention, job satisfaction, professional growth</a:t>
            </a:r>
          </a:p>
          <a:p>
            <a:pPr algn="l"/>
            <a:r>
              <a:rPr lang="en-US" sz="2000" dirty="0">
                <a:latin typeface="Calibri" panose="020F0502020204030204" pitchFamily="34" charset="0"/>
                <a:cs typeface="Calibri" panose="020F0502020204030204" pitchFamily="34" charset="0"/>
              </a:rPr>
              <a:t> </a:t>
            </a:r>
          </a:p>
        </p:txBody>
      </p:sp>
      <p:sp>
        <p:nvSpPr>
          <p:cNvPr id="10" name="Text Placeholder 9">
            <a:extLst>
              <a:ext uri="{FF2B5EF4-FFF2-40B4-BE49-F238E27FC236}">
                <a16:creationId xmlns:a16="http://schemas.microsoft.com/office/drawing/2014/main" id="{F5F1AEEC-D56B-4D10-B1F5-63AA91152B53}"/>
              </a:ext>
            </a:extLst>
          </p:cNvPr>
          <p:cNvSpPr>
            <a:spLocks noGrp="1"/>
          </p:cNvSpPr>
          <p:nvPr>
            <p:ph type="body" idx="20"/>
          </p:nvPr>
        </p:nvSpPr>
        <p:spPr>
          <a:xfrm>
            <a:off x="8488845" y="5239264"/>
            <a:ext cx="2317706" cy="188321"/>
          </a:xfrm>
        </p:spPr>
        <p:txBody>
          <a:bodyPr/>
          <a:lstStyle/>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24" name="Footer Placeholder 23">
            <a:extLst>
              <a:ext uri="{FF2B5EF4-FFF2-40B4-BE49-F238E27FC236}">
                <a16:creationId xmlns:a16="http://schemas.microsoft.com/office/drawing/2014/main" id="{918C3C97-444D-4600-8553-B9C4C1F8483B}"/>
              </a:ext>
            </a:extLst>
          </p:cNvPr>
          <p:cNvSpPr>
            <a:spLocks noGrp="1"/>
          </p:cNvSpPr>
          <p:nvPr>
            <p:ph type="ftr" sz="quarter" idx="11"/>
          </p:nvPr>
        </p:nvSpPr>
        <p:spPr>
          <a:xfrm>
            <a:off x="4038600" y="6356350"/>
            <a:ext cx="4114800" cy="365125"/>
          </a:xfrm>
        </p:spPr>
        <p:txBody>
          <a:bodyPr/>
          <a:lstStyle/>
          <a:p>
            <a:r>
              <a:rPr lang="en-US" dirty="0">
                <a:latin typeface="Calibri" panose="020F0502020204030204" pitchFamily="34" charset="0"/>
                <a:cs typeface="Calibri" panose="020F0502020204030204" pitchFamily="34" charset="0"/>
              </a:rPr>
              <a:t>SC Training in Bto3</a:t>
            </a:r>
          </a:p>
        </p:txBody>
      </p:sp>
      <p:sp>
        <p:nvSpPr>
          <p:cNvPr id="25" name="Slide Number Placeholder 24">
            <a:extLst>
              <a:ext uri="{FF2B5EF4-FFF2-40B4-BE49-F238E27FC236}">
                <a16:creationId xmlns:a16="http://schemas.microsoft.com/office/drawing/2014/main" id="{148E9129-4CC6-47BA-ACD8-2C632A8660EC}"/>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latin typeface="Calibri" panose="020F0502020204030204" pitchFamily="34" charset="0"/>
                <a:cs typeface="Calibri" panose="020F0502020204030204" pitchFamily="34" charset="0"/>
              </a:rPr>
              <a:pPr/>
              <a:t>2</a:t>
            </a:fld>
            <a:endParaRPr lang="en-US" dirty="0">
              <a:latin typeface="Calibri" panose="020F0502020204030204" pitchFamily="34" charset="0"/>
              <a:cs typeface="Calibri" panose="020F0502020204030204" pitchFamily="34" charset="0"/>
            </a:endParaRPr>
          </a:p>
        </p:txBody>
      </p:sp>
      <p:sp>
        <p:nvSpPr>
          <p:cNvPr id="26" name="Text Placeholder 25">
            <a:extLst>
              <a:ext uri="{FF2B5EF4-FFF2-40B4-BE49-F238E27FC236}">
                <a16:creationId xmlns:a16="http://schemas.microsoft.com/office/drawing/2014/main" id="{F6F21DCC-3F9D-004F-B643-E61D1E89A0C5}"/>
              </a:ext>
            </a:extLst>
          </p:cNvPr>
          <p:cNvSpPr>
            <a:spLocks noGrp="1"/>
          </p:cNvSpPr>
          <p:nvPr>
            <p:ph type="body" idx="1"/>
          </p:nvPr>
        </p:nvSpPr>
        <p:spPr>
          <a:xfrm>
            <a:off x="866541" y="2758532"/>
            <a:ext cx="2576011" cy="1087395"/>
          </a:xfrm>
        </p:spPr>
        <p:txBody>
          <a:bodyPr/>
          <a:lstStyle/>
          <a:p>
            <a:pPr algn="l"/>
            <a:r>
              <a:rPr lang="en-US" sz="2100" dirty="0">
                <a:latin typeface="Calibri" panose="020F0502020204030204" pitchFamily="34" charset="0"/>
                <a:cs typeface="Calibri" panose="020F0502020204030204" pitchFamily="34" charset="0"/>
              </a:rPr>
              <a:t>SC is a complex and dynamic roll requiring specific knowledge and skill set</a:t>
            </a:r>
          </a:p>
        </p:txBody>
      </p:sp>
      <p:sp>
        <p:nvSpPr>
          <p:cNvPr id="11" name="Text Placeholder 7">
            <a:extLst>
              <a:ext uri="{FF2B5EF4-FFF2-40B4-BE49-F238E27FC236}">
                <a16:creationId xmlns:a16="http://schemas.microsoft.com/office/drawing/2014/main" id="{2D567473-DD2A-E044-8A46-7384C483746C}"/>
              </a:ext>
            </a:extLst>
          </p:cNvPr>
          <p:cNvSpPr txBox="1">
            <a:spLocks/>
          </p:cNvSpPr>
          <p:nvPr/>
        </p:nvSpPr>
        <p:spPr>
          <a:xfrm>
            <a:off x="4038600" y="3207287"/>
            <a:ext cx="2330816" cy="1277280"/>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en-US" sz="14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CA" sz="2100" b="1" dirty="0">
                <a:latin typeface="Calibri" panose="020F0502020204030204" pitchFamily="34" charset="0"/>
                <a:cs typeface="Calibri" panose="020F0502020204030204" pitchFamily="34" charset="0"/>
              </a:rPr>
              <a:t>Currently</a:t>
            </a:r>
            <a:r>
              <a:rPr lang="en-CA" sz="2100" dirty="0">
                <a:latin typeface="Calibri" panose="020F0502020204030204" pitchFamily="34" charset="0"/>
                <a:cs typeface="Calibri" panose="020F0502020204030204" pitchFamily="34" charset="0"/>
              </a:rPr>
              <a:t> </a:t>
            </a:r>
          </a:p>
          <a:p>
            <a:r>
              <a:rPr lang="en-CA" sz="2100" dirty="0">
                <a:latin typeface="Calibri" panose="020F0502020204030204" pitchFamily="34" charset="0"/>
                <a:cs typeface="Calibri" panose="020F0502020204030204" pitchFamily="34" charset="0"/>
              </a:rPr>
              <a:t>One time State required training</a:t>
            </a:r>
          </a:p>
        </p:txBody>
      </p:sp>
    </p:spTree>
    <p:extLst>
      <p:ext uri="{BB962C8B-B14F-4D97-AF65-F5344CB8AC3E}">
        <p14:creationId xmlns:p14="http://schemas.microsoft.com/office/powerpoint/2010/main" val="2619301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BDC94-1DEF-E442-A2BF-8A16D61E6159}"/>
              </a:ext>
            </a:extLst>
          </p:cNvPr>
          <p:cNvSpPr>
            <a:spLocks noGrp="1"/>
          </p:cNvSpPr>
          <p:nvPr>
            <p:ph type="title"/>
          </p:nvPr>
        </p:nvSpPr>
        <p:spPr>
          <a:xfrm>
            <a:off x="1335933" y="435248"/>
            <a:ext cx="8877580" cy="1340410"/>
          </a:xfrm>
        </p:spPr>
        <p:txBody>
          <a:bodyPr>
            <a:normAutofit/>
          </a:bodyPr>
          <a:lstStyle/>
          <a:p>
            <a:r>
              <a:rPr lang="en-US" sz="3200" b="1" cap="none" dirty="0">
                <a:latin typeface="Calibri" panose="020F0502020204030204" pitchFamily="34" charset="0"/>
                <a:cs typeface="Calibri" panose="020F0502020204030204" pitchFamily="34" charset="0"/>
              </a:rPr>
              <a:t>Completed Projects </a:t>
            </a:r>
            <a:endParaRPr lang="en-US" sz="3200" b="1" dirty="0">
              <a:latin typeface="Calibri" panose="020F0502020204030204" pitchFamily="34" charset="0"/>
              <a:cs typeface="Calibri" panose="020F0502020204030204" pitchFamily="34" charset="0"/>
            </a:endParaRPr>
          </a:p>
        </p:txBody>
      </p:sp>
      <p:sp>
        <p:nvSpPr>
          <p:cNvPr id="15" name="Footer Placeholder 14">
            <a:extLst>
              <a:ext uri="{FF2B5EF4-FFF2-40B4-BE49-F238E27FC236}">
                <a16:creationId xmlns:a16="http://schemas.microsoft.com/office/drawing/2014/main" id="{48055BA6-3499-2F44-A510-07440C06738F}"/>
              </a:ext>
            </a:extLst>
          </p:cNvPr>
          <p:cNvSpPr>
            <a:spLocks noGrp="1"/>
          </p:cNvSpPr>
          <p:nvPr>
            <p:ph type="ftr" sz="quarter" idx="11"/>
          </p:nvPr>
        </p:nvSpPr>
        <p:spPr/>
        <p:txBody>
          <a:bodyPr/>
          <a:lstStyle/>
          <a:p>
            <a:r>
              <a:rPr lang="en-US" dirty="0">
                <a:latin typeface="Calibri" panose="020F0502020204030204" pitchFamily="34" charset="0"/>
                <a:cs typeface="Calibri" panose="020F0502020204030204" pitchFamily="34" charset="0"/>
              </a:rPr>
              <a:t>SC Training in Bto3</a:t>
            </a:r>
          </a:p>
        </p:txBody>
      </p:sp>
      <p:sp>
        <p:nvSpPr>
          <p:cNvPr id="16" name="Slide Number Placeholder 15">
            <a:extLst>
              <a:ext uri="{FF2B5EF4-FFF2-40B4-BE49-F238E27FC236}">
                <a16:creationId xmlns:a16="http://schemas.microsoft.com/office/drawing/2014/main" id="{FFE72E53-5154-234C-B587-8E308753BEC1}"/>
              </a:ext>
            </a:extLst>
          </p:cNvPr>
          <p:cNvSpPr>
            <a:spLocks noGrp="1"/>
          </p:cNvSpPr>
          <p:nvPr>
            <p:ph type="sldNum" sz="quarter" idx="12"/>
          </p:nvPr>
        </p:nvSpPr>
        <p:spPr/>
        <p:txBody>
          <a:bodyPr/>
          <a:lstStyle/>
          <a:p>
            <a:fld id="{A49DFD55-3C28-40EF-9E31-A92D2E4017FF}" type="slidenum">
              <a:rPr lang="en-US" smtClean="0">
                <a:latin typeface="Calibri" panose="020F0502020204030204" pitchFamily="34" charset="0"/>
                <a:cs typeface="Calibri" panose="020F0502020204030204" pitchFamily="34" charset="0"/>
              </a:rPr>
              <a:pPr/>
              <a:t>3</a:t>
            </a:fld>
            <a:endParaRPr lang="en-US" dirty="0">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159C4F2F-6FA0-E549-BE10-4E1FD14DABC3}"/>
              </a:ext>
            </a:extLst>
          </p:cNvPr>
          <p:cNvSpPr/>
          <p:nvPr/>
        </p:nvSpPr>
        <p:spPr>
          <a:xfrm>
            <a:off x="1756063" y="1667236"/>
            <a:ext cx="8877580" cy="4308872"/>
          </a:xfrm>
          <a:prstGeom prst="rect">
            <a:avLst/>
          </a:prstGeom>
        </p:spPr>
        <p:txBody>
          <a:bodyPr wrap="square">
            <a:spAutoFit/>
          </a:bodyPr>
          <a:lstStyle/>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Reviewed current SC training resources and frameworks</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Division of Early Childhood (DEC) COP and resources</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Family Services Coordination Tool Kit </a:t>
            </a:r>
            <a:r>
              <a:rPr lang="en-CA" dirty="0">
                <a:latin typeface="Calibri" panose="020F0502020204030204" pitchFamily="34" charset="0"/>
                <a:cs typeface="Calibri" panose="020F0502020204030204" pitchFamily="34" charset="0"/>
              </a:rPr>
              <a:t>(KITS) University of Kansas.</a:t>
            </a:r>
            <a:endParaRPr lang="en-US"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Birth to Three website and state mandated training </a:t>
            </a:r>
          </a:p>
          <a:p>
            <a:pPr marL="742950" lvl="1" indent="-285750">
              <a:buFont typeface="Arial" panose="020B0604020202020204" pitchFamily="34" charset="0"/>
              <a:buChar char="•"/>
            </a:pPr>
            <a:r>
              <a:rPr lang="en-US" dirty="0">
                <a:latin typeface="Calibri" panose="020F0502020204030204" pitchFamily="34" charset="0"/>
                <a:cs typeface="Calibri" panose="020F0502020204030204" pitchFamily="34" charset="0"/>
              </a:rPr>
              <a:t>Individuals with Disabilities Education Act (IDEA)</a:t>
            </a:r>
          </a:p>
          <a:p>
            <a:pPr lvl="1"/>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Knowledge and Skills for Service Coordination (KSSC)</a:t>
            </a:r>
          </a:p>
          <a:p>
            <a:endParaRPr lang="en-US" sz="1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Steven Hunt, Building Bridges Director </a:t>
            </a:r>
          </a:p>
          <a:p>
            <a:pPr marL="742950" lvl="1"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Survey -  B23 Program Directors </a:t>
            </a:r>
          </a:p>
          <a:p>
            <a:pPr marL="742950" lvl="1"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Survey -  B23 Service Coordinators  </a:t>
            </a:r>
          </a:p>
          <a:p>
            <a:endParaRPr lang="en-US" sz="12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err="1">
                <a:latin typeface="Calibri" panose="020F0502020204030204" pitchFamily="34" charset="0"/>
                <a:cs typeface="Calibri" panose="020F0502020204030204" pitchFamily="34" charset="0"/>
              </a:rPr>
              <a:t>Koleen</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Kerski</a:t>
            </a:r>
            <a:r>
              <a:rPr lang="en-US" sz="2800" dirty="0">
                <a:latin typeface="Calibri" panose="020F0502020204030204" pitchFamily="34" charset="0"/>
                <a:cs typeface="Calibri" panose="020F0502020204030204" pitchFamily="34" charset="0"/>
              </a:rPr>
              <a:t>, PD department Part C </a:t>
            </a:r>
          </a:p>
        </p:txBody>
      </p:sp>
    </p:spTree>
    <p:extLst>
      <p:ext uri="{BB962C8B-B14F-4D97-AF65-F5344CB8AC3E}">
        <p14:creationId xmlns:p14="http://schemas.microsoft.com/office/powerpoint/2010/main" val="2606563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62301-F83A-4BEA-9D11-E6C99FB574A8}"/>
              </a:ext>
            </a:extLst>
          </p:cNvPr>
          <p:cNvSpPr>
            <a:spLocks noGrp="1"/>
          </p:cNvSpPr>
          <p:nvPr>
            <p:ph type="title"/>
          </p:nvPr>
        </p:nvSpPr>
        <p:spPr>
          <a:xfrm>
            <a:off x="838200" y="365125"/>
            <a:ext cx="10515600" cy="1325563"/>
          </a:xfrm>
        </p:spPr>
        <p:txBody>
          <a:bodyPr>
            <a:normAutofit/>
          </a:bodyPr>
          <a:lstStyle/>
          <a:p>
            <a:r>
              <a:rPr lang="en-US" sz="3200" b="1" cap="none" dirty="0">
                <a:latin typeface="Calibri" panose="020F0502020204030204" pitchFamily="34" charset="0"/>
                <a:cs typeface="Calibri" panose="020F0502020204030204" pitchFamily="34" charset="0"/>
              </a:rPr>
              <a:t>Next Steps</a:t>
            </a:r>
          </a:p>
        </p:txBody>
      </p:sp>
      <p:graphicFrame>
        <p:nvGraphicFramePr>
          <p:cNvPr id="33" name="Content Placeholder 3" descr="Timeline Placeholder ">
            <a:extLst>
              <a:ext uri="{FF2B5EF4-FFF2-40B4-BE49-F238E27FC236}">
                <a16:creationId xmlns:a16="http://schemas.microsoft.com/office/drawing/2014/main" id="{7BC1F95D-CCD2-421B-B06B-706699FAAD5D}"/>
              </a:ext>
            </a:extLst>
          </p:cNvPr>
          <p:cNvGraphicFramePr>
            <a:graphicFrameLocks noGrp="1"/>
          </p:cNvGraphicFramePr>
          <p:nvPr>
            <p:ph type="dgm" sz="quarter" idx="15"/>
            <p:extLst>
              <p:ext uri="{D42A27DB-BD31-4B8C-83A1-F6EECF244321}">
                <p14:modId xmlns:p14="http://schemas.microsoft.com/office/powerpoint/2010/main" val="1686888561"/>
              </p:ext>
            </p:extLst>
          </p:nvPr>
        </p:nvGraphicFramePr>
        <p:xfrm>
          <a:off x="838200" y="1690688"/>
          <a:ext cx="10515600" cy="4665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4E98E6AD-9D37-499C-898E-ED12AC36D31D}"/>
              </a:ext>
            </a:extLst>
          </p:cNvPr>
          <p:cNvSpPr>
            <a:spLocks noGrp="1"/>
          </p:cNvSpPr>
          <p:nvPr>
            <p:ph type="ftr" sz="quarter" idx="11"/>
          </p:nvPr>
        </p:nvSpPr>
        <p:spPr>
          <a:xfrm>
            <a:off x="4038600" y="6356350"/>
            <a:ext cx="4114800" cy="365125"/>
          </a:xfrm>
        </p:spPr>
        <p:txBody>
          <a:bodyPr/>
          <a:lstStyle/>
          <a:p>
            <a:r>
              <a:rPr lang="en-US" dirty="0">
                <a:latin typeface="Calibri" panose="020F0502020204030204" pitchFamily="34" charset="0"/>
                <a:cs typeface="Calibri" panose="020F0502020204030204" pitchFamily="34" charset="0"/>
              </a:rPr>
              <a:t>SC Training in Bto3</a:t>
            </a:r>
          </a:p>
        </p:txBody>
      </p:sp>
      <p:sp>
        <p:nvSpPr>
          <p:cNvPr id="8" name="Slide Number Placeholder 7">
            <a:extLst>
              <a:ext uri="{FF2B5EF4-FFF2-40B4-BE49-F238E27FC236}">
                <a16:creationId xmlns:a16="http://schemas.microsoft.com/office/drawing/2014/main" id="{92908AF9-2A07-4B50-BC13-471792106EC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latin typeface="Calibri" panose="020F0502020204030204" pitchFamily="34" charset="0"/>
                <a:cs typeface="Calibri" panose="020F0502020204030204" pitchFamily="34" charset="0"/>
              </a:rPr>
              <a:pPr/>
              <a:t>4</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6385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7B02-9720-0A40-90DB-FDE5811FB19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references</a:t>
            </a:r>
          </a:p>
        </p:txBody>
      </p:sp>
      <p:sp>
        <p:nvSpPr>
          <p:cNvPr id="4" name="Footer Placeholder 3">
            <a:extLst>
              <a:ext uri="{FF2B5EF4-FFF2-40B4-BE49-F238E27FC236}">
                <a16:creationId xmlns:a16="http://schemas.microsoft.com/office/drawing/2014/main" id="{D3464854-C910-7E46-B86A-C8B8CF4C2F94}"/>
              </a:ext>
            </a:extLst>
          </p:cNvPr>
          <p:cNvSpPr>
            <a:spLocks noGrp="1"/>
          </p:cNvSpPr>
          <p:nvPr>
            <p:ph type="ftr" sz="quarter" idx="11"/>
          </p:nvPr>
        </p:nvSpPr>
        <p:spPr/>
        <p:txBody>
          <a:bodyPr/>
          <a:lstStyle/>
          <a:p>
            <a:r>
              <a:rPr lang="en-US" dirty="0">
                <a:latin typeface="Calibri" panose="020F0502020204030204" pitchFamily="34" charset="0"/>
                <a:cs typeface="Calibri" panose="020F0502020204030204" pitchFamily="34" charset="0"/>
              </a:rPr>
              <a:t>SC Training in Bto3</a:t>
            </a:r>
          </a:p>
        </p:txBody>
      </p:sp>
      <p:sp>
        <p:nvSpPr>
          <p:cNvPr id="5" name="Slide Number Placeholder 4">
            <a:extLst>
              <a:ext uri="{FF2B5EF4-FFF2-40B4-BE49-F238E27FC236}">
                <a16:creationId xmlns:a16="http://schemas.microsoft.com/office/drawing/2014/main" id="{4F28E987-F851-684E-A3DA-D5E95BCAE95B}"/>
              </a:ext>
            </a:extLst>
          </p:cNvPr>
          <p:cNvSpPr>
            <a:spLocks noGrp="1"/>
          </p:cNvSpPr>
          <p:nvPr>
            <p:ph type="sldNum" sz="quarter" idx="12"/>
          </p:nvPr>
        </p:nvSpPr>
        <p:spPr/>
        <p:txBody>
          <a:bodyPr/>
          <a:lstStyle/>
          <a:p>
            <a:fld id="{A49DFD55-3C28-40EF-9E31-A92D2E4017FF}" type="slidenum">
              <a:rPr lang="en-US" smtClean="0">
                <a:latin typeface="Calibri" panose="020F0502020204030204" pitchFamily="34" charset="0"/>
                <a:cs typeface="Calibri" panose="020F0502020204030204" pitchFamily="34" charset="0"/>
              </a:rPr>
              <a:pPr/>
              <a:t>5</a:t>
            </a:fld>
            <a:endParaRPr lang="en-US" dirty="0">
              <a:latin typeface="Calibri" panose="020F0502020204030204" pitchFamily="34" charset="0"/>
              <a:cs typeface="Calibri" panose="020F0502020204030204" pitchFamily="34" charset="0"/>
            </a:endParaRPr>
          </a:p>
        </p:txBody>
      </p:sp>
      <p:sp>
        <p:nvSpPr>
          <p:cNvPr id="6" name="Rectangle 1">
            <a:extLst>
              <a:ext uri="{FF2B5EF4-FFF2-40B4-BE49-F238E27FC236}">
                <a16:creationId xmlns:a16="http://schemas.microsoft.com/office/drawing/2014/main" id="{F88617F8-4B39-5C4E-9A8E-625ACF210F79}"/>
              </a:ext>
            </a:extLst>
          </p:cNvPr>
          <p:cNvSpPr>
            <a:spLocks noGrp="1" noChangeArrowheads="1"/>
          </p:cNvSpPr>
          <p:nvPr>
            <p:ph type="body" idx="1"/>
          </p:nvPr>
        </p:nvSpPr>
        <p:spPr bwMode="auto">
          <a:xfrm>
            <a:off x="1362075" y="3225837"/>
            <a:ext cx="68675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Workgroup on Recommended Knowledge and Skills for Service Coordinators (RKSCC), National Service Coordination Leadership Institute Group. (2020). Knowledge and Skills for Service Coordinator.  Retrieved from </a:t>
            </a:r>
            <a:r>
              <a:rPr kumimoji="0" lang="en-US" altLang="en-US" sz="1800" b="0" i="1" u="none" strike="noStrike" cap="none" normalizeH="0" baseline="0" dirty="0">
                <a:ln>
                  <a:noFill/>
                </a:ln>
                <a:solidFill>
                  <a:srgbClr val="1155CC"/>
                </a:solidFill>
                <a:effectLst/>
                <a:latin typeface="Calibri" panose="020F0502020204030204" pitchFamily="34" charset="0"/>
                <a:ea typeface="Times New Roman" panose="02020603050405020304" pitchFamily="18" charset="0"/>
                <a:cs typeface="Calibri" panose="020F0502020204030204" pitchFamily="34" charset="0"/>
                <a:hlinkClick r:id="rId2"/>
              </a:rPr>
              <a:t>http://tinyurl.com/KSSC-8-12-20Final</a:t>
            </a:r>
            <a:endParaRPr kumimoji="0" lang="en-US" altLang="en-US" sz="1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3435848"/>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5826B4-4DD2-4A9B-8D6D-E91CF9C2316C}">
  <ds:schemaRefs>
    <ds:schemaRef ds:uri="http://schemas.microsoft.com/sharepoint/v3/contenttype/forms"/>
  </ds:schemaRefs>
</ds:datastoreItem>
</file>

<file path=customXml/itemProps2.xml><?xml version="1.0" encoding="utf-8"?>
<ds:datastoreItem xmlns:ds="http://schemas.openxmlformats.org/officeDocument/2006/customXml" ds:itemID="{4CC7F809-A434-4A8D-A127-1C50C2DB389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DC6F004-8F9D-4F40-8394-6C4C67F709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Gallery</Template>
  <TotalTime>0</TotalTime>
  <Words>312</Words>
  <Application>Microsoft Office PowerPoint</Application>
  <PresentationFormat>Widescreen</PresentationFormat>
  <Paragraphs>55</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Tenorite</vt:lpstr>
      <vt:lpstr>Office Theme</vt:lpstr>
      <vt:lpstr>Service-Coordination training CT Birth to three</vt:lpstr>
      <vt:lpstr> CONCERN   Lack of ongoing comprehensive training for Service Coordination (SC) in the CT Birth to Three System</vt:lpstr>
      <vt:lpstr>Completed Projects </vt:lpstr>
      <vt:lpstr>Next Steps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Darla Gundler</cp:lastModifiedBy>
  <cp:revision>2</cp:revision>
  <cp:lastPrinted>2023-03-12T16:48:35Z</cp:lastPrinted>
  <dcterms:created xsi:type="dcterms:W3CDTF">2021-05-30T14:07:31Z</dcterms:created>
  <dcterms:modified xsi:type="dcterms:W3CDTF">2026-09-24T15:42:27Z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